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6.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solidFill>
              <a:srgbClr val="C00000">
                <a:alpha val="80000"/>
              </a:srgbClr>
            </a:solidFill>
            <a:ln w="19050" cap="flat">
              <a:solidFill>
                <a:srgbClr val="FFFFFF"/>
              </a:solidFill>
              <a:prstDash val="solid"/>
              <a:round/>
            </a:ln>
            <a:effectLst/>
          </c:spPr>
          <c:explosion val="0"/>
          <c:dPt>
            <c:idx val="0"/>
            <c:explosion val="0"/>
            <c:spPr>
              <a:solidFill>
                <a:srgbClr val="C00000">
                  <a:alpha val="80000"/>
                </a:srgbClr>
              </a:solidFill>
              <a:ln w="19050" cap="flat">
                <a:solidFill>
                  <a:srgbClr val="FFFFFF"/>
                </a:solidFill>
                <a:prstDash val="solid"/>
                <a:round/>
              </a:ln>
              <a:effectLst/>
            </c:spPr>
          </c:dPt>
          <c:dPt>
            <c:idx val="1"/>
            <c:explosion val="0"/>
            <c:spPr>
              <a:solidFill>
                <a:srgbClr val="00B050">
                  <a:alpha val="80000"/>
                </a:srgbClr>
              </a:solidFill>
              <a:ln w="19050" cap="flat">
                <a:solidFill>
                  <a:srgbClr val="FFFFFF"/>
                </a:solidFill>
                <a:prstDash val="solid"/>
                <a:round/>
              </a:ln>
              <a:effectLst/>
            </c:spPr>
          </c:dPt>
          <c:dPt>
            <c:idx val="2"/>
            <c:explosion val="0"/>
            <c:spPr>
              <a:solidFill>
                <a:srgbClr val="7030A0">
                  <a:alpha val="80000"/>
                </a:srgbClr>
              </a:solidFill>
              <a:ln w="19050" cap="flat">
                <a:solidFill>
                  <a:srgbClr val="FFFFFF"/>
                </a:solidFill>
                <a:prstDash val="solid"/>
                <a:round/>
              </a:ln>
              <a:effectLst/>
            </c:spPr>
          </c:dPt>
          <c:dPt>
            <c:idx val="3"/>
            <c:explosion val="0"/>
            <c:spPr>
              <a:solidFill>
                <a:srgbClr val="808080">
                  <a:alpha val="80000"/>
                </a:srgbClr>
              </a:solidFill>
              <a:ln w="19050" cap="flat">
                <a:solidFill>
                  <a:srgbClr val="FFFFFF"/>
                </a:solidFill>
                <a:prstDash val="solid"/>
                <a:round/>
              </a:ln>
              <a:effectLst/>
            </c:spPr>
          </c:dPt>
          <c:dPt>
            <c:idx val="4"/>
            <c:explosion val="0"/>
            <c:spPr>
              <a:solidFill>
                <a:srgbClr val="808080">
                  <a:alpha val="80000"/>
                </a:srgbClr>
              </a:solidFill>
              <a:ln w="19050" cap="flat">
                <a:solidFill>
                  <a:srgbClr val="FFFFFF"/>
                </a:solidFill>
                <a:prstDash val="solid"/>
                <a:round/>
              </a:ln>
              <a:effectLst/>
            </c:spPr>
          </c:dPt>
          <c:dPt>
            <c:idx val="5"/>
            <c:explosion val="0"/>
            <c:spPr>
              <a:solidFill>
                <a:srgbClr val="2F5597"/>
              </a:solidFill>
              <a:ln w="19050" cap="flat">
                <a:solidFill>
                  <a:srgbClr val="FFFFFF"/>
                </a:solidFill>
                <a:prstDash val="solid"/>
                <a:round/>
              </a:ln>
              <a:effectLst/>
            </c:spPr>
          </c:dPt>
          <c:dPt>
            <c:idx val="6"/>
            <c:explosion val="0"/>
            <c:spPr>
              <a:solidFill>
                <a:srgbClr val="AB7942"/>
              </a:solidFill>
              <a:ln w="19050" cap="flat">
                <a:solidFill>
                  <a:srgbClr val="FFFFFF"/>
                </a:solidFill>
                <a:prstDash val="solid"/>
                <a:round/>
              </a:ln>
              <a:effectLst/>
            </c:spPr>
          </c:dPt>
          <c:dPt>
            <c:idx val="7"/>
            <c:explosion val="0"/>
            <c:spPr>
              <a:solidFill>
                <a:srgbClr val="0432FF">
                  <a:alpha val="80000"/>
                </a:srgbClr>
              </a:solidFill>
              <a:ln w="19050" cap="flat">
                <a:solidFill>
                  <a:srgbClr val="FFFFFF"/>
                </a:solidFill>
                <a:prstDash val="solid"/>
                <a:round/>
              </a:ln>
              <a:effectLst/>
            </c:spPr>
          </c:dPt>
          <c:dLbls>
            <c:dLbl>
              <c:idx val="0"/>
              <c:numFmt formatCode="0" sourceLinked="0"/>
              <c:txPr>
                <a:bodyPr/>
                <a:lstStyle/>
                <a:p>
                  <a:pPr>
                    <a:defRPr b="0" i="0" strike="noStrike" sz="1000" u="none">
                      <a:solidFill>
                        <a:srgbClr val="000000"/>
                      </a:solidFill>
                      <a:latin typeface="Calibri"/>
                    </a:defRPr>
                  </a:pPr>
                </a:p>
              </c:txPr>
              <c:dLblPos val="inEnd"/>
              <c:showLegendKey val="0"/>
              <c:showVal val="0"/>
              <c:showCatName val="0"/>
              <c:showSerName val="0"/>
              <c:showPercent val="0"/>
              <c:showBubbleSize val="0"/>
            </c:dLbl>
            <c:dLbl>
              <c:idx val="1"/>
              <c:numFmt formatCode="0" sourceLinked="0"/>
              <c:txPr>
                <a:bodyPr/>
                <a:lstStyle/>
                <a:p>
                  <a:pPr>
                    <a:defRPr b="0" i="0" strike="noStrike" sz="1000" u="none">
                      <a:solidFill>
                        <a:srgbClr val="000000"/>
                      </a:solidFill>
                      <a:latin typeface="Calibri"/>
                    </a:defRPr>
                  </a:pPr>
                </a:p>
              </c:txPr>
              <c:dLblPos val="inEnd"/>
              <c:showLegendKey val="0"/>
              <c:showVal val="0"/>
              <c:showCatName val="0"/>
              <c:showSerName val="0"/>
              <c:showPercent val="0"/>
              <c:showBubbleSize val="0"/>
            </c:dLbl>
            <c:dLbl>
              <c:idx val="2"/>
              <c:numFmt formatCode="0" sourceLinked="0"/>
              <c:txPr>
                <a:bodyPr/>
                <a:lstStyle/>
                <a:p>
                  <a:pPr>
                    <a:defRPr b="0" i="0" strike="noStrike" sz="1000" u="none">
                      <a:solidFill>
                        <a:srgbClr val="000000"/>
                      </a:solidFill>
                      <a:latin typeface="Calibri"/>
                    </a:defRPr>
                  </a:pPr>
                </a:p>
              </c:txPr>
              <c:dLblPos val="inEnd"/>
              <c:showLegendKey val="0"/>
              <c:showVal val="0"/>
              <c:showCatName val="0"/>
              <c:showSerName val="0"/>
              <c:showPercent val="0"/>
              <c:showBubbleSize val="0"/>
            </c:dLbl>
            <c:dLbl>
              <c:idx val="3"/>
              <c:numFmt formatCode="0" sourceLinked="0"/>
              <c:txPr>
                <a:bodyPr/>
                <a:lstStyle/>
                <a:p>
                  <a:pPr>
                    <a:defRPr b="0" i="0" strike="noStrike" sz="1000" u="none">
                      <a:solidFill>
                        <a:srgbClr val="000000"/>
                      </a:solidFill>
                      <a:latin typeface="Calibri"/>
                    </a:defRPr>
                  </a:pPr>
                </a:p>
              </c:txPr>
              <c:dLblPos val="inEnd"/>
              <c:showLegendKey val="0"/>
              <c:showVal val="0"/>
              <c:showCatName val="0"/>
              <c:showSerName val="0"/>
              <c:showPercent val="0"/>
              <c:showBubbleSize val="0"/>
            </c:dLbl>
            <c:dLbl>
              <c:idx val="4"/>
              <c:numFmt formatCode="0" sourceLinked="0"/>
              <c:txPr>
                <a:bodyPr/>
                <a:lstStyle/>
                <a:p>
                  <a:pPr>
                    <a:defRPr b="0" i="0" strike="noStrike" sz="1000" u="none">
                      <a:solidFill>
                        <a:srgbClr val="000000"/>
                      </a:solidFill>
                      <a:latin typeface="Calibri"/>
                    </a:defRPr>
                  </a:pPr>
                </a:p>
              </c:txPr>
              <c:dLblPos val="inEnd"/>
              <c:showLegendKey val="0"/>
              <c:showVal val="0"/>
              <c:showCatName val="0"/>
              <c:showSerName val="0"/>
              <c:showPercent val="0"/>
              <c:showBubbleSize val="0"/>
            </c:dLbl>
            <c:dLbl>
              <c:idx val="5"/>
              <c:numFmt formatCode="0" sourceLinked="0"/>
              <c:txPr>
                <a:bodyPr/>
                <a:lstStyle/>
                <a:p>
                  <a:pPr>
                    <a:defRPr b="0" i="0" strike="noStrike" sz="1000" u="none">
                      <a:solidFill>
                        <a:srgbClr val="000000"/>
                      </a:solidFill>
                      <a:latin typeface="Calibri"/>
                    </a:defRPr>
                  </a:pPr>
                </a:p>
              </c:txPr>
              <c:dLblPos val="inEnd"/>
              <c:showLegendKey val="0"/>
              <c:showVal val="0"/>
              <c:showCatName val="0"/>
              <c:showSerName val="0"/>
              <c:showPercent val="0"/>
              <c:showBubbleSize val="0"/>
            </c:dLbl>
            <c:dLbl>
              <c:idx val="6"/>
              <c:numFmt formatCode="0" sourceLinked="0"/>
              <c:txPr>
                <a:bodyPr/>
                <a:lstStyle/>
                <a:p>
                  <a:pPr>
                    <a:defRPr b="0" i="0" strike="noStrike" sz="1000" u="none">
                      <a:solidFill>
                        <a:srgbClr val="000000"/>
                      </a:solidFill>
                      <a:latin typeface="Calibri"/>
                    </a:defRPr>
                  </a:pPr>
                </a:p>
              </c:txPr>
              <c:dLblPos val="inEnd"/>
              <c:showLegendKey val="0"/>
              <c:showVal val="0"/>
              <c:showCatName val="0"/>
              <c:showSerName val="0"/>
              <c:showPercent val="0"/>
              <c:showBubbleSize val="0"/>
            </c:dLbl>
            <c:dLbl>
              <c:idx val="7"/>
              <c:numFmt formatCode="0" sourceLinked="0"/>
              <c:txPr>
                <a:bodyPr/>
                <a:lstStyle/>
                <a:p>
                  <a:pPr>
                    <a:defRPr b="0" i="0" strike="noStrike" sz="1000" u="none">
                      <a:solidFill>
                        <a:srgbClr val="000000"/>
                      </a:solidFill>
                      <a:latin typeface="Calibri"/>
                    </a:defRPr>
                  </a:pPr>
                </a:p>
              </c:txPr>
              <c:dLblPos val="inEnd"/>
              <c:showLegendKey val="0"/>
              <c:showVal val="0"/>
              <c:showCatName val="0"/>
              <c:showSerName val="0"/>
              <c:showPercent val="0"/>
              <c:showBubbleSize val="0"/>
            </c:dLbl>
            <c:numFmt formatCode="0" sourceLinked="0"/>
            <c:txPr>
              <a:bodyPr/>
              <a:lstStyle/>
              <a:p>
                <a:pPr>
                  <a:defRPr b="0" i="0" strike="noStrike" sz="1000" u="none">
                    <a:solidFill>
                      <a:srgbClr val="000000"/>
                    </a:solidFill>
                    <a:latin typeface="Calibri"/>
                  </a:defRPr>
                </a:pPr>
              </a:p>
            </c:txPr>
            <c:dLblPos val="inEnd"/>
            <c:showLegendKey val="0"/>
            <c:showVal val="0"/>
            <c:showCatName val="0"/>
            <c:showSerName val="0"/>
            <c:showPercent val="0"/>
            <c:showBubbleSize val="0"/>
            <c:showLeaderLines val="1"/>
            <c:leaderLines>
              <c:spPr>
                <a:noFill/>
                <a:ln w="6350" cap="flat">
                  <a:solidFill>
                    <a:srgbClr val="000000"/>
                  </a:solidFill>
                  <a:prstDash val="solid"/>
                  <a:miter lim="400000"/>
                </a:ln>
                <a:effectLst/>
              </c:spPr>
            </c:leaderLines>
          </c:dLbls>
          <c:cat>
            <c:strRef>
              <c:f>Sheet1!$B$1:$I$1</c:f>
              <c:strCache>
                <c:ptCount val="8"/>
                <c:pt idx="0">
                  <c:v>1</c:v>
                </c:pt>
                <c:pt idx="1">
                  <c:v>2</c:v>
                </c:pt>
                <c:pt idx="2">
                  <c:v>3</c:v>
                </c:pt>
                <c:pt idx="3">
                  <c:v>4</c:v>
                </c:pt>
                <c:pt idx="4">
                  <c:v>5</c:v>
                </c:pt>
                <c:pt idx="5">
                  <c:v>6</c:v>
                </c:pt>
                <c:pt idx="6">
                  <c:v>7</c:v>
                </c:pt>
                <c:pt idx="7">
                  <c:v>8</c:v>
                </c:pt>
              </c:strCache>
            </c:strRef>
          </c:cat>
          <c:val>
            <c:numRef>
              <c:f>Sheet1!$B$2:$I$2</c:f>
              <c:numCache>
                <c:ptCount val="8"/>
                <c:pt idx="0">
                  <c:v>1.000000</c:v>
                </c:pt>
                <c:pt idx="1">
                  <c:v>1.000000</c:v>
                </c:pt>
                <c:pt idx="2">
                  <c:v>1.000000</c:v>
                </c:pt>
                <c:pt idx="3">
                  <c:v>1.000000</c:v>
                </c:pt>
                <c:pt idx="4">
                  <c:v>1.000000</c:v>
                </c:pt>
                <c:pt idx="5">
                  <c:v>1.000000</c:v>
                </c:pt>
                <c:pt idx="6">
                  <c:v>1.000000</c:v>
                </c:pt>
                <c:pt idx="7">
                  <c:v>1.000000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91" name="Shape 191"/>
          <p:cNvSpPr/>
          <p:nvPr>
            <p:ph type="sldImg"/>
          </p:nvPr>
        </p:nvSpPr>
        <p:spPr>
          <a:xfrm>
            <a:off x="1143000" y="685800"/>
            <a:ext cx="4572000" cy="3429000"/>
          </a:xfrm>
          <a:prstGeom prst="rect">
            <a:avLst/>
          </a:prstGeom>
        </p:spPr>
        <p:txBody>
          <a:bodyPr/>
          <a:lstStyle/>
          <a:p>
            <a:pPr/>
          </a:p>
        </p:txBody>
      </p:sp>
      <p:sp>
        <p:nvSpPr>
          <p:cNvPr id="192" name="Shape 1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agents could be developed to prioritize human values, safety, and privacy, ensuring that their actions align with the best interests of individuals and communities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3" name="Shape 963"/>
          <p:cNvSpPr/>
          <p:nvPr>
            <p:ph type="sldImg"/>
          </p:nvPr>
        </p:nvSpPr>
        <p:spPr>
          <a:prstGeom prst="rect">
            <a:avLst/>
          </a:prstGeom>
        </p:spPr>
        <p:txBody>
          <a:bodyPr/>
          <a:lstStyle/>
          <a:p>
            <a:pPr/>
          </a:p>
        </p:txBody>
      </p:sp>
      <p:sp>
        <p:nvSpPr>
          <p:cNvPr id="964" name="Shape 964"/>
          <p:cNvSpPr/>
          <p:nvPr>
            <p:ph type="body" sz="quarter" idx="1"/>
          </p:nvPr>
        </p:nvSpPr>
        <p:spPr>
          <a:prstGeom prst="rect">
            <a:avLst/>
          </a:prstGeom>
        </p:spPr>
        <p:txBody>
          <a:bodyPr/>
          <a:lstStyle/>
          <a:p>
            <a:pPr/>
            <a:r>
              <a:t>For preprocess, we want to inject Constitution knowledge into the agent before it starts any planning. So the basic idea would be to tune the model parameters so that they learn the Constitution. Traditional method on alignment adopts a large amount of data and use RLHF and DPO. However, currently we don’t have so much data for agent trajectories.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4" name="Shape 1264"/>
          <p:cNvSpPr/>
          <p:nvPr>
            <p:ph type="sldImg"/>
          </p:nvPr>
        </p:nvSpPr>
        <p:spPr>
          <a:prstGeom prst="rect">
            <a:avLst/>
          </a:prstGeom>
        </p:spPr>
        <p:txBody>
          <a:bodyPr/>
          <a:lstStyle/>
          <a:p>
            <a:pPr/>
          </a:p>
        </p:txBody>
      </p:sp>
      <p:sp>
        <p:nvSpPr>
          <p:cNvPr id="1265" name="Shape 1265"/>
          <p:cNvSpPr/>
          <p:nvPr>
            <p:ph type="body" sz="quarter" idx="1"/>
          </p:nvPr>
        </p:nvSpPr>
        <p:spPr>
          <a:prstGeom prst="rect">
            <a:avLst/>
          </a:prstGeom>
        </p:spPr>
        <p:txBody>
          <a:bodyPr/>
          <a:lstStyle/>
          <a:p>
            <a:pPr/>
            <a:r>
              <a:t>Total Correct Steps: the number of steps proposed in the agent’s trajectory that occur</a:t>
            </a:r>
          </a:p>
          <a:p>
            <a:pPr/>
            <a:r>
              <a:t>in the ground truth.</a:t>
            </a:r>
          </a:p>
          <a:p>
            <a:pPr/>
          </a:p>
          <a:p>
            <a:pPr/>
            <a:r>
              <a:t>Total Correct Prefix: the length of the prefix in the agent’s actions that aligns with the ground truth, which we interpret as “progress” towards the final goal. It specifically excludes actions that, although present in the ground truth, are executed in an incorrect order. We design this metric because action sequence is crucial in a safe action trajectory, as various safety checks are often prerequisite to subsequent actions.</a:t>
            </a:r>
          </a:p>
          <a:p>
            <a:pPr/>
          </a:p>
          <a:p>
            <a:pPr/>
            <a:r>
              <a:t>Total Number of Steps: the total number of steps presented in the trajectory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0" name="Shape 1390"/>
          <p:cNvSpPr/>
          <p:nvPr>
            <p:ph type="sldImg"/>
          </p:nvPr>
        </p:nvSpPr>
        <p:spPr>
          <a:prstGeom prst="rect">
            <a:avLst/>
          </a:prstGeom>
        </p:spPr>
        <p:txBody>
          <a:bodyPr/>
          <a:lstStyle/>
          <a:p>
            <a:pPr/>
          </a:p>
        </p:txBody>
      </p:sp>
      <p:sp>
        <p:nvSpPr>
          <p:cNvPr id="1391" name="Shape 1391"/>
          <p:cNvSpPr/>
          <p:nvPr>
            <p:ph type="body" sz="quarter" idx="1"/>
          </p:nvPr>
        </p:nvSpPr>
        <p:spPr>
          <a:prstGeom prst="rect">
            <a:avLst/>
          </a:prstGeom>
        </p:spPr>
        <p:txBody>
          <a:bodyPr/>
          <a:lstStyle>
            <a:lvl1pPr defTabSz="914400">
              <a:lnSpc>
                <a:spcPct val="100000"/>
              </a:lnSpc>
              <a:defRPr sz="1500">
                <a:solidFill>
                  <a:srgbClr val="040C28"/>
                </a:solidFill>
                <a:latin typeface="Roboto"/>
                <a:ea typeface="Roboto"/>
                <a:cs typeface="Roboto"/>
                <a:sym typeface="Roboto"/>
              </a:defRPr>
            </a:lvl1pPr>
          </a:lstStyle>
          <a:p>
            <a:pPr/>
            <a:r>
              <a:t>the minimal number of colours needed to colour the vertices in such a way that no two adjacent vertices have the same colour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7" name="Shape 1397"/>
          <p:cNvSpPr/>
          <p:nvPr>
            <p:ph type="sldImg"/>
          </p:nvPr>
        </p:nvSpPr>
        <p:spPr>
          <a:prstGeom prst="rect">
            <a:avLst/>
          </a:prstGeom>
        </p:spPr>
        <p:txBody>
          <a:bodyPr/>
          <a:lstStyle/>
          <a:p>
            <a:pPr/>
          </a:p>
        </p:txBody>
      </p:sp>
      <p:sp>
        <p:nvSpPr>
          <p:cNvPr id="1398" name="Shape 1398"/>
          <p:cNvSpPr/>
          <p:nvPr>
            <p:ph type="body" sz="quarter" idx="1"/>
          </p:nvPr>
        </p:nvSpPr>
        <p:spPr>
          <a:prstGeom prst="rect">
            <a:avLst/>
          </a:prstGeom>
        </p:spPr>
        <p:txBody>
          <a:bodyPr/>
          <a:lstStyle>
            <a:lvl1pPr defTabSz="914400">
              <a:lnSpc>
                <a:spcPct val="100000"/>
              </a:lnSpc>
              <a:defRPr sz="1500">
                <a:solidFill>
                  <a:srgbClr val="040C28"/>
                </a:solidFill>
                <a:latin typeface="Roboto"/>
                <a:ea typeface="Roboto"/>
                <a:cs typeface="Roboto"/>
                <a:sym typeface="Roboto"/>
              </a:defRPr>
            </a:lvl1pPr>
          </a:lstStyle>
          <a:p>
            <a:pPr/>
            <a:r>
              <a:t>the minimal number of colours needed to colour the vertices in such a way that no two adjacent vertices have the same colour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3" name="Shape 1443"/>
          <p:cNvSpPr/>
          <p:nvPr>
            <p:ph type="sldImg"/>
          </p:nvPr>
        </p:nvSpPr>
        <p:spPr>
          <a:prstGeom prst="rect">
            <a:avLst/>
          </a:prstGeom>
        </p:spPr>
        <p:txBody>
          <a:bodyPr/>
          <a:lstStyle/>
          <a:p>
            <a:pPr/>
          </a:p>
        </p:txBody>
      </p:sp>
      <p:sp>
        <p:nvSpPr>
          <p:cNvPr id="1444" name="Shape 1444"/>
          <p:cNvSpPr/>
          <p:nvPr>
            <p:ph type="body" sz="quarter" idx="1"/>
          </p:nvPr>
        </p:nvSpPr>
        <p:spPr>
          <a:prstGeom prst="rect">
            <a:avLst/>
          </a:prstGeom>
        </p:spPr>
        <p:txBody>
          <a:bodyPr/>
          <a:lstStyle>
            <a:lvl1pPr defTabSz="914400">
              <a:lnSpc>
                <a:spcPct val="100000"/>
              </a:lnSpc>
              <a:defRPr sz="1100">
                <a:latin typeface="Arial"/>
                <a:ea typeface="Arial"/>
                <a:cs typeface="Arial"/>
                <a:sym typeface="Arial"/>
              </a:defRPr>
            </a:lvl1pPr>
          </a:lstStyle>
          <a:p>
            <a:pPr/>
            <a:r>
              <a:t>文章可以加入一些相应修改</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9" name="Shape 1449"/>
          <p:cNvSpPr/>
          <p:nvPr>
            <p:ph type="sldImg"/>
          </p:nvPr>
        </p:nvSpPr>
        <p:spPr>
          <a:prstGeom prst="rect">
            <a:avLst/>
          </a:prstGeom>
        </p:spPr>
        <p:txBody>
          <a:bodyPr/>
          <a:lstStyle/>
          <a:p>
            <a:pPr/>
          </a:p>
        </p:txBody>
      </p:sp>
      <p:sp>
        <p:nvSpPr>
          <p:cNvPr id="1450" name="Shape 1450"/>
          <p:cNvSpPr/>
          <p:nvPr>
            <p:ph type="body" sz="quarter" idx="1"/>
          </p:nvPr>
        </p:nvSpPr>
        <p:spPr>
          <a:prstGeom prst="rect">
            <a:avLst/>
          </a:prstGeom>
        </p:spPr>
        <p:txBody>
          <a:bodyPr/>
          <a:lstStyle>
            <a:lvl1pPr defTabSz="914400">
              <a:lnSpc>
                <a:spcPct val="100000"/>
              </a:lnSpc>
              <a:defRPr sz="1800">
                <a:latin typeface="Arial"/>
                <a:ea typeface="Arial"/>
                <a:cs typeface="Arial"/>
                <a:sym typeface="Arial"/>
              </a:defRPr>
            </a:lvl1pPr>
          </a:lstStyle>
          <a:p>
            <a:pPr/>
            <a:r>
              <a:t>The objective here is to determine the proficiency of LLMs in solving progressively challenging problems, thereby gauging their capability to handle tasks with escalating complexity.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8" name="Shape 1458"/>
          <p:cNvSpPr/>
          <p:nvPr>
            <p:ph type="sldImg"/>
          </p:nvPr>
        </p:nvSpPr>
        <p:spPr>
          <a:prstGeom prst="rect">
            <a:avLst/>
          </a:prstGeom>
        </p:spPr>
        <p:txBody>
          <a:bodyPr/>
          <a:lstStyle/>
          <a:p>
            <a:pPr/>
          </a:p>
        </p:txBody>
      </p:sp>
      <p:sp>
        <p:nvSpPr>
          <p:cNvPr id="1459" name="Shape 1459"/>
          <p:cNvSpPr/>
          <p:nvPr>
            <p:ph type="body" sz="quarter" idx="1"/>
          </p:nvPr>
        </p:nvSpPr>
        <p:spPr>
          <a:prstGeom prst="rect">
            <a:avLst/>
          </a:prstGeom>
        </p:spPr>
        <p:txBody>
          <a:bodyPr/>
          <a:lstStyle/>
          <a:p>
            <a:pPr lvl="1" marL="914400" indent="-292100" defTabSz="914400">
              <a:lnSpc>
                <a:spcPct val="115000"/>
              </a:lnSpc>
              <a:buClr>
                <a:srgbClr val="000000"/>
              </a:buClr>
              <a:buSzPts val="1000"/>
              <a:buFont typeface="Arial"/>
              <a:buChar char="○"/>
              <a:defRPr sz="1000">
                <a:latin typeface="Arial"/>
                <a:ea typeface="Arial"/>
                <a:cs typeface="Arial"/>
                <a:sym typeface="Arial"/>
              </a:defRPr>
            </a:pPr>
            <a:r>
              <a:t>(could be a limitation, may switch questions) - 文章可能也要相应修改？</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Low angle exterior view of a modern building facade covered with aluminum discs under a clear, blue sky"/>
          <p:cNvSpPr/>
          <p:nvPr>
            <p:ph type="pic" sz="quarter" idx="21"/>
          </p:nvPr>
        </p:nvSpPr>
        <p:spPr>
          <a:xfrm>
            <a:off x="15417800" y="1270000"/>
            <a:ext cx="8144934" cy="5410200"/>
          </a:xfrm>
          <a:prstGeom prst="rect">
            <a:avLst/>
          </a:prstGeom>
        </p:spPr>
        <p:txBody>
          <a:bodyPr lIns="91439" tIns="45719" rIns="91439" bIns="45719">
            <a:noAutofit/>
          </a:bodyPr>
          <a:lstStyle/>
          <a:p>
            <a:pPr/>
          </a:p>
        </p:txBody>
      </p:sp>
      <p:sp>
        <p:nvSpPr>
          <p:cNvPr id="125" name="Low angle view of a modern, curved building under a cloudy sky"/>
          <p:cNvSpPr/>
          <p:nvPr>
            <p:ph type="pic" sz="quarter" idx="22"/>
          </p:nvPr>
        </p:nvSpPr>
        <p:spPr>
          <a:xfrm>
            <a:off x="15443200" y="7086600"/>
            <a:ext cx="8138580" cy="5422900"/>
          </a:xfrm>
          <a:prstGeom prst="rect">
            <a:avLst/>
          </a:prstGeom>
        </p:spPr>
        <p:txBody>
          <a:bodyPr lIns="91439" tIns="45719" rIns="91439" bIns="45719">
            <a:noAutofit/>
          </a:bodyPr>
          <a:lstStyle/>
          <a:p>
            <a:pPr/>
          </a:p>
        </p:txBody>
      </p:sp>
      <p:sp>
        <p:nvSpPr>
          <p:cNvPr id="126" name="View from inside a modern white building with glass panels, looking up to a bright, partly cloudy sky"/>
          <p:cNvSpPr/>
          <p:nvPr>
            <p:ph type="pic" idx="23"/>
          </p:nvPr>
        </p:nvSpPr>
        <p:spPr>
          <a:xfrm>
            <a:off x="-124635" y="1270000"/>
            <a:ext cx="16840169" cy="11243712"/>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34" name="Low angle view of the Azadi Tower in Tehran, Iran against a clear, bright sky"/>
          <p:cNvSpPr/>
          <p:nvPr>
            <p:ph type="pic" idx="21"/>
          </p:nvPr>
        </p:nvSpPr>
        <p:spPr>
          <a:xfrm>
            <a:off x="0" y="-1282700"/>
            <a:ext cx="24384000" cy="162814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1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FFFFFF"/>
        </a:solidFill>
      </p:bgPr>
    </p:bg>
    <p:spTree>
      <p:nvGrpSpPr>
        <p:cNvPr id="1" name=""/>
        <p:cNvGrpSpPr/>
        <p:nvPr/>
      </p:nvGrpSpPr>
      <p:grpSpPr>
        <a:xfrm>
          <a:off x="0" y="0"/>
          <a:ext cx="0" cy="0"/>
          <a:chOff x="0" y="0"/>
          <a:chExt cx="0" cy="0"/>
        </a:xfrm>
      </p:grpSpPr>
      <p:sp>
        <p:nvSpPr>
          <p:cNvPr id="156" name="Slide Title"/>
          <p:cNvSpPr txBox="1"/>
          <p:nvPr>
            <p:ph type="title" hasCustomPrompt="1"/>
          </p:nvPr>
        </p:nvSpPr>
        <p:spPr>
          <a:xfrm>
            <a:off x="1206500" y="952500"/>
            <a:ext cx="21971000" cy="1434949"/>
          </a:xfrm>
          <a:prstGeom prst="rect">
            <a:avLst/>
          </a:prstGeom>
        </p:spPr>
        <p:txBody>
          <a:bodyPr/>
          <a:lstStyle>
            <a:lvl1pPr>
              <a:defRPr>
                <a:solidFill>
                  <a:schemeClr val="accent1">
                    <a:hueOff val="114395"/>
                    <a:lumOff val="-24975"/>
                  </a:schemeClr>
                </a:solidFill>
              </a:defRPr>
            </a:lvl1pPr>
          </a:lstStyle>
          <a:p>
            <a:pPr/>
            <a:r>
              <a:t>Slide Title</a:t>
            </a:r>
          </a:p>
        </p:txBody>
      </p:sp>
      <p:sp>
        <p:nvSpPr>
          <p:cNvPr id="157" name="Slide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bg>
      <p:bgPr>
        <a:solidFill>
          <a:srgbClr val="FFFFFF"/>
        </a:solidFill>
      </p:bgPr>
    </p:bg>
    <p:spTree>
      <p:nvGrpSpPr>
        <p:cNvPr id="1" name=""/>
        <p:cNvGrpSpPr/>
        <p:nvPr/>
      </p:nvGrpSpPr>
      <p:grpSpPr>
        <a:xfrm>
          <a:off x="0" y="0"/>
          <a:ext cx="0" cy="0"/>
          <a:chOff x="0" y="0"/>
          <a:chExt cx="0" cy="0"/>
        </a:xfrm>
      </p:grpSpPr>
      <p:sp>
        <p:nvSpPr>
          <p:cNvPr id="165" name="xx%"/>
          <p:cNvSpPr txBox="1"/>
          <p:nvPr>
            <p:ph type="title" hasCustomPrompt="1"/>
          </p:nvPr>
        </p:nvSpPr>
        <p:spPr>
          <a:xfrm>
            <a:off x="831199" y="2949666"/>
            <a:ext cx="22721602" cy="5236001"/>
          </a:xfrm>
          <a:prstGeom prst="rect">
            <a:avLst/>
          </a:prstGeom>
        </p:spPr>
        <p:txBody>
          <a:bodyPr lIns="243799" tIns="243799" rIns="243799" bIns="243799" anchor="b"/>
          <a:lstStyle>
            <a:lvl1pPr algn="ctr" defTabSz="2438400">
              <a:lnSpc>
                <a:spcPct val="100000"/>
              </a:lnSpc>
              <a:defRPr b="0" spc="0" sz="32000">
                <a:latin typeface="Arial"/>
                <a:ea typeface="Arial"/>
                <a:cs typeface="Arial"/>
                <a:sym typeface="Arial"/>
              </a:defRPr>
            </a:lvl1pPr>
          </a:lstStyle>
          <a:p>
            <a:pPr/>
            <a:r>
              <a:t>xx%</a:t>
            </a:r>
          </a:p>
        </p:txBody>
      </p:sp>
      <p:sp>
        <p:nvSpPr>
          <p:cNvPr id="166" name="Body Level One…"/>
          <p:cNvSpPr txBox="1"/>
          <p:nvPr>
            <p:ph type="body" sz="half" idx="1"/>
          </p:nvPr>
        </p:nvSpPr>
        <p:spPr>
          <a:xfrm>
            <a:off x="831199" y="8405933"/>
            <a:ext cx="22721602" cy="3468801"/>
          </a:xfrm>
          <a:prstGeom prst="rect">
            <a:avLst/>
          </a:prstGeom>
        </p:spPr>
        <p:txBody>
          <a:bodyPr lIns="243799" tIns="243799" rIns="243799" bIns="243799"/>
          <a:lstStyle>
            <a:lvl1pPr marL="1028700" indent="-914400" algn="ctr"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1pPr>
            <a:lvl2pPr marL="1685471" indent="-1088571" algn="ctr"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2pPr>
            <a:lvl3pPr marL="2142671" indent="-1088571" algn="ctr"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3pPr>
            <a:lvl4pPr marL="2599871" indent="-1088571" algn="ctr"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4pPr>
            <a:lvl5pPr marL="3057071" indent="-1088571" algn="ctr"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67" name="Slide Number"/>
          <p:cNvSpPr txBox="1"/>
          <p:nvPr>
            <p:ph type="sldNum" sz="quarter" idx="2"/>
          </p:nvPr>
        </p:nvSpPr>
        <p:spPr>
          <a:xfrm>
            <a:off x="23188838" y="12524796"/>
            <a:ext cx="867584" cy="870499"/>
          </a:xfrm>
          <a:prstGeom prst="rect">
            <a:avLst/>
          </a:prstGeom>
        </p:spPr>
        <p:txBody>
          <a:bodyPr lIns="243799" tIns="243799" rIns="243799" bIns="243799" anchor="ctr">
            <a:normAutofit fontScale="100000" lnSpcReduction="0"/>
          </a:bodyPr>
          <a:lstStyle>
            <a:lvl1pPr algn="r" defTabSz="2438400">
              <a:defRPr sz="2600">
                <a:solidFill>
                  <a:srgbClr val="595959"/>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bg>
      <p:bgPr>
        <a:solidFill>
          <a:srgbClr val="FFFFFF"/>
        </a:solidFill>
      </p:bgPr>
    </p:bg>
    <p:spTree>
      <p:nvGrpSpPr>
        <p:cNvPr id="1" name=""/>
        <p:cNvGrpSpPr/>
        <p:nvPr/>
      </p:nvGrpSpPr>
      <p:grpSpPr>
        <a:xfrm>
          <a:off x="0" y="0"/>
          <a:ext cx="0" cy="0"/>
          <a:chOff x="0" y="0"/>
          <a:chExt cx="0" cy="0"/>
        </a:xfrm>
      </p:grpSpPr>
      <p:sp>
        <p:nvSpPr>
          <p:cNvPr id="174" name="Title Text"/>
          <p:cNvSpPr txBox="1"/>
          <p:nvPr>
            <p:ph type="title"/>
          </p:nvPr>
        </p:nvSpPr>
        <p:spPr>
          <a:xfrm>
            <a:off x="831199" y="1186733"/>
            <a:ext cx="22721602" cy="1527201"/>
          </a:xfrm>
          <a:prstGeom prst="rect">
            <a:avLst/>
          </a:prstGeom>
        </p:spPr>
        <p:txBody>
          <a:bodyPr lIns="243799" tIns="243799" rIns="243799" bIns="243799"/>
          <a:lstStyle>
            <a:lvl1pPr defTabSz="2438400">
              <a:lnSpc>
                <a:spcPct val="100000"/>
              </a:lnSpc>
              <a:defRPr b="0" spc="0" sz="7400">
                <a:latin typeface="Arial"/>
                <a:ea typeface="Arial"/>
                <a:cs typeface="Arial"/>
                <a:sym typeface="Arial"/>
              </a:defRPr>
            </a:lvl1pPr>
          </a:lstStyle>
          <a:p>
            <a:pPr/>
            <a:r>
              <a:t>Title Text</a:t>
            </a:r>
          </a:p>
        </p:txBody>
      </p:sp>
      <p:sp>
        <p:nvSpPr>
          <p:cNvPr id="175" name="Body Level One…"/>
          <p:cNvSpPr txBox="1"/>
          <p:nvPr>
            <p:ph type="body" idx="1"/>
          </p:nvPr>
        </p:nvSpPr>
        <p:spPr>
          <a:xfrm>
            <a:off x="831199" y="3073266"/>
            <a:ext cx="22721602" cy="9110401"/>
          </a:xfrm>
          <a:prstGeom prst="rect">
            <a:avLst/>
          </a:prstGeom>
        </p:spPr>
        <p:txBody>
          <a:bodyPr lIns="243799" tIns="243799" rIns="243799" bIns="243799"/>
          <a:lstStyle>
            <a:lvl1pPr marL="1028700" indent="-914400" defTabSz="2438400">
              <a:lnSpc>
                <a:spcPct val="115000"/>
              </a:lnSpc>
              <a:spcBef>
                <a:spcPts val="0"/>
              </a:spcBef>
              <a:buClr>
                <a:srgbClr val="000000"/>
              </a:buClr>
              <a:buSzPts val="4800"/>
              <a:buFont typeface="Arial"/>
              <a:buChar char="●"/>
              <a:defRPr>
                <a:latin typeface="Arial"/>
                <a:ea typeface="Arial"/>
                <a:cs typeface="Arial"/>
                <a:sym typeface="Arial"/>
              </a:defRPr>
            </a:lvl1pPr>
            <a:lvl2pPr marL="1685471" indent="-1088571" defTabSz="2438400">
              <a:lnSpc>
                <a:spcPct val="115000"/>
              </a:lnSpc>
              <a:spcBef>
                <a:spcPts val="0"/>
              </a:spcBef>
              <a:buClr>
                <a:srgbClr val="000000"/>
              </a:buClr>
              <a:buSzPts val="4800"/>
              <a:buFont typeface="Arial"/>
              <a:buChar char="○"/>
              <a:defRPr>
                <a:latin typeface="Arial"/>
                <a:ea typeface="Arial"/>
                <a:cs typeface="Arial"/>
                <a:sym typeface="Arial"/>
              </a:defRPr>
            </a:lvl2pPr>
            <a:lvl3pPr marL="2142671" indent="-1088571" defTabSz="2438400">
              <a:lnSpc>
                <a:spcPct val="115000"/>
              </a:lnSpc>
              <a:spcBef>
                <a:spcPts val="0"/>
              </a:spcBef>
              <a:buClr>
                <a:srgbClr val="000000"/>
              </a:buClr>
              <a:buSzPts val="4800"/>
              <a:buFont typeface="Arial"/>
              <a:buChar char="■"/>
              <a:defRPr>
                <a:latin typeface="Arial"/>
                <a:ea typeface="Arial"/>
                <a:cs typeface="Arial"/>
                <a:sym typeface="Arial"/>
              </a:defRPr>
            </a:lvl3pPr>
            <a:lvl4pPr marL="2599871" indent="-1088571" defTabSz="2438400">
              <a:lnSpc>
                <a:spcPct val="115000"/>
              </a:lnSpc>
              <a:spcBef>
                <a:spcPts val="0"/>
              </a:spcBef>
              <a:buClr>
                <a:srgbClr val="000000"/>
              </a:buClr>
              <a:buSzPts val="4800"/>
              <a:buFont typeface="Arial"/>
              <a:buChar char="●"/>
              <a:defRPr>
                <a:latin typeface="Arial"/>
                <a:ea typeface="Arial"/>
                <a:cs typeface="Arial"/>
                <a:sym typeface="Arial"/>
              </a:defRPr>
            </a:lvl4pPr>
            <a:lvl5pPr marL="3057071" indent="-1088571" defTabSz="2438400">
              <a:lnSpc>
                <a:spcPct val="115000"/>
              </a:lnSpc>
              <a:spcBef>
                <a:spcPts val="0"/>
              </a:spcBef>
              <a:buClr>
                <a:srgbClr val="000000"/>
              </a:buClr>
              <a:buSzPts val="4800"/>
              <a:buFont typeface="Arial"/>
              <a:buChar char="○"/>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76" name="Slide Number"/>
          <p:cNvSpPr txBox="1"/>
          <p:nvPr>
            <p:ph type="sldNum" sz="quarter" idx="2"/>
          </p:nvPr>
        </p:nvSpPr>
        <p:spPr>
          <a:xfrm>
            <a:off x="23188838" y="12524796"/>
            <a:ext cx="867584" cy="870499"/>
          </a:xfrm>
          <a:prstGeom prst="rect">
            <a:avLst/>
          </a:prstGeom>
        </p:spPr>
        <p:txBody>
          <a:bodyPr lIns="243799" tIns="243799" rIns="243799" bIns="243799" anchor="ctr">
            <a:normAutofit fontScale="100000" lnSpcReduction="0"/>
          </a:bodyPr>
          <a:lstStyle>
            <a:lvl1pPr algn="r" defTabSz="2438400">
              <a:defRPr sz="2600">
                <a:solidFill>
                  <a:srgbClr val="595959"/>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1" name="View from inside a stone structure, looking out toward stairs and a clear, blue sky"/>
          <p:cNvSpPr/>
          <p:nvPr>
            <p:ph type="pic" idx="21"/>
          </p:nvPr>
        </p:nvSpPr>
        <p:spPr>
          <a:xfrm>
            <a:off x="0" y="-1270000"/>
            <a:ext cx="24384000" cy="16272934"/>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solidFill>
          <a:srgbClr val="FFFFFF"/>
        </a:solidFill>
      </p:bgPr>
    </p:bg>
    <p:spTree>
      <p:nvGrpSpPr>
        <p:cNvPr id="1" name=""/>
        <p:cNvGrpSpPr/>
        <p:nvPr/>
      </p:nvGrpSpPr>
      <p:grpSpPr>
        <a:xfrm>
          <a:off x="0" y="0"/>
          <a:ext cx="0" cy="0"/>
          <a:chOff x="0" y="0"/>
          <a:chExt cx="0" cy="0"/>
        </a:xfrm>
      </p:grpSpPr>
      <p:sp>
        <p:nvSpPr>
          <p:cNvPr id="183" name="Title Text"/>
          <p:cNvSpPr txBox="1"/>
          <p:nvPr>
            <p:ph type="title"/>
          </p:nvPr>
        </p:nvSpPr>
        <p:spPr>
          <a:xfrm>
            <a:off x="831221" y="1985533"/>
            <a:ext cx="22721601" cy="5473601"/>
          </a:xfrm>
          <a:prstGeom prst="rect">
            <a:avLst/>
          </a:prstGeom>
        </p:spPr>
        <p:txBody>
          <a:bodyPr lIns="243799" tIns="243799" rIns="243799" bIns="243799" anchor="b"/>
          <a:lstStyle>
            <a:lvl1pPr algn="ctr" defTabSz="2438400">
              <a:lnSpc>
                <a:spcPct val="100000"/>
              </a:lnSpc>
              <a:defRPr b="0" spc="0" sz="13800">
                <a:latin typeface="Arial"/>
                <a:ea typeface="Arial"/>
                <a:cs typeface="Arial"/>
                <a:sym typeface="Arial"/>
              </a:defRPr>
            </a:lvl1pPr>
          </a:lstStyle>
          <a:p>
            <a:pPr/>
            <a:r>
              <a:t>Title Text</a:t>
            </a:r>
          </a:p>
        </p:txBody>
      </p:sp>
      <p:sp>
        <p:nvSpPr>
          <p:cNvPr id="184" name="Body Level One…"/>
          <p:cNvSpPr txBox="1"/>
          <p:nvPr>
            <p:ph type="body" sz="quarter" idx="1"/>
          </p:nvPr>
        </p:nvSpPr>
        <p:spPr>
          <a:xfrm>
            <a:off x="831199" y="7557666"/>
            <a:ext cx="22721602" cy="2113601"/>
          </a:xfrm>
          <a:prstGeom prst="rect">
            <a:avLst/>
          </a:prstGeom>
        </p:spPr>
        <p:txBody>
          <a:bodyPr lIns="243799" tIns="243799" rIns="243799" bIns="243799"/>
          <a:lstStyle>
            <a:lvl1pPr marL="914400" indent="-800100" algn="ctr" defTabSz="2438400">
              <a:lnSpc>
                <a:spcPct val="100000"/>
              </a:lnSpc>
              <a:spcBef>
                <a:spcPts val="0"/>
              </a:spcBef>
              <a:buSzTx/>
              <a:buNone/>
              <a:defRPr sz="7400">
                <a:solidFill>
                  <a:srgbClr val="595959"/>
                </a:solidFill>
                <a:latin typeface="Arial"/>
                <a:ea typeface="Arial"/>
                <a:cs typeface="Arial"/>
                <a:sym typeface="Arial"/>
              </a:defRPr>
            </a:lvl1pPr>
            <a:lvl2pPr marL="914400" indent="-317500" algn="ctr" defTabSz="2438400">
              <a:lnSpc>
                <a:spcPct val="100000"/>
              </a:lnSpc>
              <a:spcBef>
                <a:spcPts val="0"/>
              </a:spcBef>
              <a:buSzTx/>
              <a:buNone/>
              <a:defRPr sz="7400">
                <a:solidFill>
                  <a:srgbClr val="595959"/>
                </a:solidFill>
                <a:latin typeface="Arial"/>
                <a:ea typeface="Arial"/>
                <a:cs typeface="Arial"/>
                <a:sym typeface="Arial"/>
              </a:defRPr>
            </a:lvl2pPr>
            <a:lvl3pPr marL="914400" indent="139700" algn="ctr" defTabSz="2438400">
              <a:lnSpc>
                <a:spcPct val="100000"/>
              </a:lnSpc>
              <a:spcBef>
                <a:spcPts val="0"/>
              </a:spcBef>
              <a:buSzTx/>
              <a:buNone/>
              <a:defRPr sz="7400">
                <a:solidFill>
                  <a:srgbClr val="595959"/>
                </a:solidFill>
                <a:latin typeface="Arial"/>
                <a:ea typeface="Arial"/>
                <a:cs typeface="Arial"/>
                <a:sym typeface="Arial"/>
              </a:defRPr>
            </a:lvl3pPr>
            <a:lvl4pPr marL="914400" indent="596900" algn="ctr" defTabSz="2438400">
              <a:lnSpc>
                <a:spcPct val="100000"/>
              </a:lnSpc>
              <a:spcBef>
                <a:spcPts val="0"/>
              </a:spcBef>
              <a:buSzTx/>
              <a:buNone/>
              <a:defRPr sz="7400">
                <a:solidFill>
                  <a:srgbClr val="595959"/>
                </a:solidFill>
                <a:latin typeface="Arial"/>
                <a:ea typeface="Arial"/>
                <a:cs typeface="Arial"/>
                <a:sym typeface="Arial"/>
              </a:defRPr>
            </a:lvl4pPr>
            <a:lvl5pPr marL="914400" indent="1054100" algn="ctr" defTabSz="2438400">
              <a:lnSpc>
                <a:spcPct val="100000"/>
              </a:lnSpc>
              <a:spcBef>
                <a:spcPts val="0"/>
              </a:spcBef>
              <a:buSzTx/>
              <a:buNone/>
              <a:defRPr sz="7400">
                <a:solidFill>
                  <a:srgbClr val="595959"/>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85" name="Slide Number"/>
          <p:cNvSpPr txBox="1"/>
          <p:nvPr>
            <p:ph type="sldNum" sz="quarter" idx="2"/>
          </p:nvPr>
        </p:nvSpPr>
        <p:spPr>
          <a:xfrm>
            <a:off x="23188838" y="12524796"/>
            <a:ext cx="867584" cy="870499"/>
          </a:xfrm>
          <a:prstGeom prst="rect">
            <a:avLst/>
          </a:prstGeom>
        </p:spPr>
        <p:txBody>
          <a:bodyPr lIns="243799" tIns="243799" rIns="243799" bIns="243799" anchor="ctr">
            <a:normAutofit fontScale="100000" lnSpcReduction="0"/>
          </a:bodyPr>
          <a:lstStyle>
            <a:lvl1pPr algn="r" defTabSz="2438400">
              <a:defRPr sz="2600">
                <a:solidFill>
                  <a:srgbClr val="595959"/>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A modern white building with glass panels against a clear, blue sky"/>
          <p:cNvSpPr/>
          <p:nvPr>
            <p:ph type="pic" idx="21"/>
          </p:nvPr>
        </p:nvSpPr>
        <p:spPr>
          <a:xfrm>
            <a:off x="9271000" y="1270000"/>
            <a:ext cx="16764000" cy="111760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Small section of a modern shell bridge in Qingdao, Shandong, China with a partly cloudy sky above"/>
          <p:cNvSpPr/>
          <p:nvPr>
            <p:ph type="pic" idx="22"/>
          </p:nvPr>
        </p:nvSpPr>
        <p:spPr>
          <a:xfrm>
            <a:off x="9271000" y="1263848"/>
            <a:ext cx="16773843" cy="11188205"/>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jpe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77.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77.png"/><Relationship Id="rId4" Type="http://schemas.openxmlformats.org/officeDocument/2006/relationships/image" Target="../media/image78.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9.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9.png"/><Relationship Id="rId3" Type="http://schemas.openxmlformats.org/officeDocument/2006/relationships/image" Target="../media/image80.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1.png"/><Relationship Id="rId3" Type="http://schemas.openxmlformats.org/officeDocument/2006/relationships/image" Target="../media/image8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3.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4.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85.png"/><Relationship Id="rId4" Type="http://schemas.openxmlformats.org/officeDocument/2006/relationships/image" Target="../media/image86.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87.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png"/><Relationship Id="rId3" Type="http://schemas.openxmlformats.org/officeDocument/2006/relationships/image" Target="../media/image14.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8.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8.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9.png"/><Relationship Id="rId3" Type="http://schemas.openxmlformats.org/officeDocument/2006/relationships/hyperlink" Target="https://wenyueh.github.io/" TargetMode="Externa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90.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91.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92.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93.png"/><Relationship Id="rId3" Type="http://schemas.openxmlformats.org/officeDocument/2006/relationships/image" Target="../media/image94.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95.png"/><Relationship Id="rId3" Type="http://schemas.openxmlformats.org/officeDocument/2006/relationships/image" Target="../media/image96.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97.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9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6.png"/><Relationship Id="rId3" Type="http://schemas.openxmlformats.org/officeDocument/2006/relationships/image" Target="../media/image2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8.png"/><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6.png"/><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6.png"/><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8.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1.png"/><Relationship Id="rId7" Type="http://schemas.openxmlformats.org/officeDocument/2006/relationships/image" Target="../media/image2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26.png"/><Relationship Id="rId5" Type="http://schemas.openxmlformats.org/officeDocument/2006/relationships/image" Target="../media/image2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1.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6.png"/><Relationship Id="rId3" Type="http://schemas.openxmlformats.org/officeDocument/2006/relationships/image" Target="../media/image4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6.png"/><Relationship Id="rId3" Type="http://schemas.openxmlformats.org/officeDocument/2006/relationships/image" Target="../media/image48.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9.png"/><Relationship Id="rId3" Type="http://schemas.openxmlformats.org/officeDocument/2006/relationships/image" Target="../media/image50.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1.png"/><Relationship Id="rId3" Type="http://schemas.openxmlformats.org/officeDocument/2006/relationships/image" Target="../media/image52.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3.png"/><Relationship Id="rId3" Type="http://schemas.openxmlformats.org/officeDocument/2006/relationships/image" Target="../media/image5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3.png"/><Relationship Id="rId3" Type="http://schemas.openxmlformats.org/officeDocument/2006/relationships/image" Target="../media/image55.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6.png"/><Relationship Id="rId3" Type="http://schemas.openxmlformats.org/officeDocument/2006/relationships/image" Target="../media/image47.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6.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6.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6.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0.png"/><Relationship Id="rId3" Type="http://schemas.openxmlformats.org/officeDocument/2006/relationships/image" Target="../media/image61.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2.png"/><Relationship Id="rId3" Type="http://schemas.openxmlformats.org/officeDocument/2006/relationships/image" Target="../media/image63.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4.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5.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3.jpe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 Id="rId3" Type="http://schemas.openxmlformats.org/officeDocument/2006/relationships/image" Target="../media/image5.jpe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chart" Target="../charts/chart1.xm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71.png"/><Relationship Id="rId8" Type="http://schemas.openxmlformats.org/officeDocument/2006/relationships/image" Target="../media/image72.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3.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4.jpe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4.jpe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4.jpe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4.jpe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4.jpe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4.jpe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4.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4.jpe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4.jpe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4.jpe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4.jpe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4.jpe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4.jpe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4.jpe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4.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August 26, 202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a:lvl1pPr>
          </a:lstStyle>
          <a:p>
            <a:pPr/>
            <a:r>
              <a:t>August 26, 2024</a:t>
            </a:r>
          </a:p>
        </p:txBody>
      </p:sp>
      <p:sp>
        <p:nvSpPr>
          <p:cNvPr id="195" name="Towards Trustworthy Large Language Models"/>
          <p:cNvSpPr txBox="1"/>
          <p:nvPr>
            <p:ph type="ctrTitle"/>
          </p:nvPr>
        </p:nvSpPr>
        <p:spPr>
          <a:xfrm>
            <a:off x="1206496" y="892518"/>
            <a:ext cx="21971004" cy="4648201"/>
          </a:xfrm>
          <a:prstGeom prst="rect">
            <a:avLst/>
          </a:prstGeom>
        </p:spPr>
        <p:txBody>
          <a:bodyPr/>
          <a:lstStyle>
            <a:lvl1pPr algn="ctr"/>
          </a:lstStyle>
          <a:p>
            <a:pPr/>
            <a:r>
              <a:t>Towards Trustworthy Large Language Models</a:t>
            </a:r>
          </a:p>
        </p:txBody>
      </p:sp>
      <p:sp>
        <p:nvSpPr>
          <p:cNvPr id="196" name="Wenyue Hua…"/>
          <p:cNvSpPr txBox="1"/>
          <p:nvPr>
            <p:ph type="subTitle" sz="half" idx="1"/>
          </p:nvPr>
        </p:nvSpPr>
        <p:spPr>
          <a:xfrm>
            <a:off x="1201342" y="7223190"/>
            <a:ext cx="21971001" cy="3194440"/>
          </a:xfrm>
          <a:prstGeom prst="rect">
            <a:avLst/>
          </a:prstGeom>
        </p:spPr>
        <p:txBody>
          <a:bodyPr/>
          <a:lstStyle/>
          <a:p>
            <a:pPr algn="ctr" defTabSz="602615">
              <a:defRPr sz="4015"/>
            </a:pPr>
            <a:r>
              <a:t>Wenyue Hua</a:t>
            </a:r>
          </a:p>
          <a:p>
            <a:pPr algn="ctr" defTabSz="602615">
              <a:defRPr b="0" sz="4015"/>
            </a:pPr>
            <a:r>
              <a:t>Rutgers University, New Brunswick</a:t>
            </a:r>
          </a:p>
          <a:p>
            <a:pPr algn="ctr" defTabSz="602615">
              <a:defRPr b="0" sz="4015"/>
            </a:pPr>
          </a:p>
          <a:p>
            <a:pPr algn="ctr" defTabSz="602615">
              <a:defRPr b="0" sz="4015"/>
            </a:pPr>
            <a:r>
              <a:t>Advisor: Yongfeng Zhang</a:t>
            </a:r>
          </a:p>
          <a:p>
            <a:pPr algn="ctr" defTabSz="602615">
              <a:defRPr b="0" sz="4015"/>
            </a:pPr>
            <a:r>
              <a:t>Defense committee: Hao Wang, He Zhu, Yongfeng Zhang, Yu Su</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lide Number"/>
          <p:cNvSpPr txBox="1"/>
          <p:nvPr>
            <p:ph type="sldNum" sz="quarter" idx="2"/>
          </p:nvPr>
        </p:nvSpPr>
        <p:spPr>
          <a:xfrm>
            <a:off x="12065050" y="13080999"/>
            <a:ext cx="241403"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8" name="Model Interpretability"/>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Model Interpretability</a:t>
            </a:r>
          </a:p>
        </p:txBody>
      </p:sp>
      <p:sp>
        <p:nvSpPr>
          <p:cNvPr id="259" name="Goal: facilitate model interpretability by automatically analyzing…"/>
          <p:cNvSpPr txBox="1"/>
          <p:nvPr/>
        </p:nvSpPr>
        <p:spPr>
          <a:xfrm>
            <a:off x="1183126" y="5652617"/>
            <a:ext cx="20074611" cy="24107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spcBef>
                <a:spcPts val="1600"/>
              </a:spcBef>
              <a:defRPr sz="4200">
                <a:solidFill>
                  <a:srgbClr val="24292F"/>
                </a:solidFill>
              </a:defRPr>
            </a:pPr>
            <a:r>
              <a:rPr b="1"/>
              <a:t>Goal: </a:t>
            </a:r>
            <a:r>
              <a:t>facilitate model interpretability by automatically analyzing </a:t>
            </a:r>
          </a:p>
          <a:p>
            <a:pPr marL="777875" indent="-777875" algn="l" defTabSz="457200">
              <a:spcBef>
                <a:spcPts val="1600"/>
              </a:spcBef>
              <a:buSzPct val="100000"/>
              <a:buAutoNum type="arabicPeriod" startAt="1"/>
              <a:defRPr sz="4200">
                <a:solidFill>
                  <a:srgbClr val="24292F"/>
                </a:solidFill>
              </a:defRPr>
            </a:pPr>
            <a:r>
              <a:t>the types of data points on which the model is likely to make errors </a:t>
            </a:r>
          </a:p>
          <a:p>
            <a:pPr marL="777875" indent="-777875" algn="l" defTabSz="457200">
              <a:spcBef>
                <a:spcPts val="1600"/>
              </a:spcBef>
              <a:buSzPct val="100000"/>
              <a:buAutoNum type="arabicPeriod" startAt="1"/>
              <a:defRPr sz="4200">
                <a:solidFill>
                  <a:srgbClr val="24292F"/>
                </a:solidFill>
              </a:defRPr>
            </a:pPr>
            <a:r>
              <a:t>the underlying reasons for those errors</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9" name="Agenda"/>
          <p:cNvSpPr txBox="1"/>
          <p:nvPr/>
        </p:nvSpPr>
        <p:spPr>
          <a:xfrm>
            <a:off x="2683183" y="1201695"/>
            <a:ext cx="3922777" cy="13783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b="1" spc="-170" sz="8500">
                <a:solidFill>
                  <a:schemeClr val="accent1">
                    <a:hueOff val="114395"/>
                    <a:lumOff val="-24975"/>
                  </a:schemeClr>
                </a:solidFill>
              </a:defRPr>
            </a:lvl1pPr>
          </a:lstStyle>
          <a:p>
            <a:pPr/>
            <a:r>
              <a:t>Agenda</a:t>
            </a:r>
          </a:p>
        </p:txBody>
      </p:sp>
      <p:sp>
        <p:nvSpPr>
          <p:cNvPr id="1370" name="Background: Large Language Models…"/>
          <p:cNvSpPr txBox="1"/>
          <p:nvPr>
            <p:ph type="subTitle" idx="1"/>
          </p:nvPr>
        </p:nvSpPr>
        <p:spPr>
          <a:xfrm>
            <a:off x="9709077" y="272584"/>
            <a:ext cx="14577402" cy="13170832"/>
          </a:xfrm>
          <a:prstGeom prst="rect">
            <a:avLst/>
          </a:prstGeom>
        </p:spPr>
        <p:txBody>
          <a:bodyPr lIns="45719" tIns="45719" rIns="45719" bIns="45719"/>
          <a:lstStyle/>
          <a:p>
            <a:pPr marL="248393" indent="-248393" defTabSz="668655">
              <a:buSzPct val="100000"/>
              <a:buChar char="➢"/>
              <a:defRPr sz="4455"/>
            </a:pPr>
            <a:r>
              <a:t> </a:t>
            </a:r>
            <a:r>
              <a:rPr>
                <a:solidFill>
                  <a:schemeClr val="accent1">
                    <a:hueOff val="114395"/>
                    <a:lumOff val="-24975"/>
                  </a:schemeClr>
                </a:solidFill>
              </a:rPr>
              <a:t>Background: Large Language Models</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Interpretability</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Lack of interpretability for model behavior</a:t>
            </a:r>
          </a:p>
          <a:p>
            <a:pPr lvl="1" marL="555498" indent="-185165" defTabSz="740663">
              <a:lnSpc>
                <a:spcPct val="90000"/>
              </a:lnSpc>
              <a:spcBef>
                <a:spcPts val="800"/>
              </a:spcBef>
              <a:buSzPct val="100000"/>
              <a:buChar char="➢"/>
              <a:defRPr b="0" sz="3321">
                <a:latin typeface="Calibri"/>
                <a:ea typeface="Calibri"/>
                <a:cs typeface="Calibri"/>
                <a:sym typeface="Calibri"/>
              </a:defRPr>
            </a:pPr>
            <a:r>
              <a:t> An automatic error detection tool with linguistic explanation benchmark</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Fairness</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LLM-based recommender system </a:t>
            </a:r>
          </a:p>
          <a:p>
            <a:pPr lvl="1" marL="555498" indent="-185165" defTabSz="740663">
              <a:lnSpc>
                <a:spcPct val="90000"/>
              </a:lnSpc>
              <a:spcBef>
                <a:spcPts val="800"/>
              </a:spcBef>
              <a:buSzPct val="100000"/>
              <a:buChar char="➢"/>
              <a:defRPr b="0" sz="3321">
                <a:latin typeface="Calibri"/>
                <a:ea typeface="Calibri"/>
                <a:cs typeface="Calibri"/>
                <a:sym typeface="Calibri"/>
              </a:defRPr>
            </a:pPr>
            <a:r>
              <a:t> An efficient user-controllable fairness framework</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Safety</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LLM-based agent </a:t>
            </a:r>
          </a:p>
          <a:p>
            <a:pPr lvl="1" marL="555498" indent="-185165" defTabSz="740663">
              <a:lnSpc>
                <a:spcPct val="90000"/>
              </a:lnSpc>
              <a:spcBef>
                <a:spcPts val="800"/>
              </a:spcBef>
              <a:buSzPct val="100000"/>
              <a:buChar char="➢"/>
              <a:defRPr b="0" sz="3321">
                <a:latin typeface="Calibri"/>
                <a:ea typeface="Calibri"/>
                <a:cs typeface="Calibri"/>
                <a:sym typeface="Calibri"/>
              </a:defRPr>
            </a:pPr>
            <a:r>
              <a:t> A three-stage safety strategy</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5">
                    <a:lumOff val="-29866"/>
                  </a:schemeClr>
                </a:solidFill>
              </a:rPr>
              <a:t>Data Contamination in Evaluation</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Dynamic Benchmaking </a:t>
            </a:r>
          </a:p>
          <a:p>
            <a:pPr lvl="1" marL="555498" indent="-185165" defTabSz="740663">
              <a:lnSpc>
                <a:spcPct val="90000"/>
              </a:lnSpc>
              <a:spcBef>
                <a:spcPts val="800"/>
              </a:spcBef>
              <a:buSzPct val="100000"/>
              <a:buChar char="➢"/>
              <a:defRPr b="0" sz="3321">
                <a:latin typeface="Calibri"/>
                <a:ea typeface="Calibri"/>
                <a:cs typeface="Calibri"/>
                <a:sym typeface="Calibri"/>
              </a:defRPr>
            </a:pPr>
            <a:r>
              <a:t> Difficult to be hacked </a:t>
            </a:r>
          </a:p>
          <a:p>
            <a:pPr marL="248393" indent="-248393" defTabSz="668655">
              <a:buSzPct val="100000"/>
              <a:buChar char="➢"/>
              <a:defRPr sz="4455"/>
            </a:pPr>
          </a:p>
          <a:p>
            <a:pPr marL="248393" indent="-248393" defTabSz="668655">
              <a:buSzPct val="100000"/>
              <a:buChar char="➢"/>
              <a:defRPr sz="4455"/>
            </a:pPr>
            <a:r>
              <a:t> </a:t>
            </a:r>
            <a:r>
              <a:rPr>
                <a:solidFill>
                  <a:schemeClr val="accent1">
                    <a:hueOff val="114395"/>
                    <a:lumOff val="-24975"/>
                  </a:schemeClr>
                </a:solidFill>
              </a:rPr>
              <a:t>Conclusion</a:t>
            </a:r>
            <a:endParaRPr>
              <a:solidFill>
                <a:schemeClr val="accent1">
                  <a:hueOff val="114395"/>
                  <a:lumOff val="-24975"/>
                </a:schemeClr>
              </a:solidFill>
            </a:endParaRPr>
          </a:p>
          <a:p>
            <a:pPr marL="248393" indent="-248393" defTabSz="668655">
              <a:buSzPct val="100000"/>
              <a:buChar char="➢"/>
              <a:defRPr sz="4455"/>
            </a:pPr>
            <a:endParaRPr>
              <a:solidFill>
                <a:schemeClr val="accent1">
                  <a:hueOff val="114395"/>
                  <a:lumOff val="-24975"/>
                </a:schemeClr>
              </a:solidFill>
            </a:endParaRPr>
          </a:p>
          <a:p>
            <a:pPr marL="248393" indent="-248393" defTabSz="668655">
              <a:buSzPct val="100000"/>
              <a:buChar char="➢"/>
              <a:defRPr sz="4455"/>
            </a:pPr>
            <a:r>
              <a:t> </a:t>
            </a:r>
            <a:r>
              <a:rPr>
                <a:solidFill>
                  <a:schemeClr val="accent1">
                    <a:hueOff val="114395"/>
                    <a:lumOff val="-24975"/>
                  </a:schemeClr>
                </a:solidFill>
              </a:rPr>
              <a:t>Q&amp;A</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2" name="Lizhou Fan*, Wenyue Hua*, Lingyao Li, Haoyang Ling, Yongfeng Zhang…"/>
          <p:cNvSpPr txBox="1"/>
          <p:nvPr/>
        </p:nvSpPr>
        <p:spPr>
          <a:xfrm>
            <a:off x="1206499" y="8409413"/>
            <a:ext cx="21971002" cy="420677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defRPr b="1" sz="3600">
                <a:solidFill>
                  <a:srgbClr val="000000"/>
                </a:solidFill>
              </a:defRPr>
            </a:pPr>
          </a:p>
          <a:p>
            <a:pPr defTabSz="825500">
              <a:defRPr b="1" sz="3600">
                <a:solidFill>
                  <a:srgbClr val="000000"/>
                </a:solidFill>
              </a:defRPr>
            </a:pPr>
            <a:r>
              <a:t>Lizhou Fan*, Wenyue Hua*, Lingyao Li, Haoyang Ling, Yongfeng Zhang</a:t>
            </a:r>
          </a:p>
          <a:p>
            <a:pPr defTabSz="825500">
              <a:defRPr b="1" sz="3600">
                <a:solidFill>
                  <a:srgbClr val="000000"/>
                </a:solidFill>
              </a:defRPr>
            </a:pPr>
            <a:r>
              <a:t>Rutgers University</a:t>
            </a:r>
          </a:p>
          <a:p>
            <a:pPr defTabSz="825500">
              <a:defRPr b="1" sz="3600">
                <a:solidFill>
                  <a:srgbClr val="000000"/>
                </a:solidFill>
              </a:defRPr>
            </a:pPr>
            <a:r>
              <a:t>University of Michigan, Ann Arbor</a:t>
            </a:r>
          </a:p>
          <a:p>
            <a:pPr defTabSz="825500">
              <a:defRPr b="1" sz="3600">
                <a:solidFill>
                  <a:srgbClr val="000000"/>
                </a:solidFill>
              </a:defRPr>
            </a:pPr>
            <a:r>
              <a:t>Lizhou Fan and Wenyue Hua contributed equally</a:t>
            </a:r>
          </a:p>
          <a:p>
            <a:pPr defTabSz="825500">
              <a:defRPr b="1" sz="3600">
                <a:solidFill>
                  <a:srgbClr val="000000"/>
                </a:solidFill>
              </a:defRPr>
            </a:pPr>
          </a:p>
          <a:p>
            <a:pPr defTabSz="825500">
              <a:defRPr b="1" sz="3600">
                <a:solidFill>
                  <a:srgbClr val="000000"/>
                </a:solidFill>
              </a:defRPr>
            </a:pPr>
            <a:r>
              <a:t>(Accepted to ACL)</a:t>
            </a:r>
          </a:p>
        </p:txBody>
      </p:sp>
      <p:sp>
        <p:nvSpPr>
          <p:cNvPr id="1373" name="Dynamic Benchmark on Reasoning Ability of Large Language Models via Complexity Classes"/>
          <p:cNvSpPr txBox="1"/>
          <p:nvPr/>
        </p:nvSpPr>
        <p:spPr>
          <a:xfrm>
            <a:off x="620835" y="3833698"/>
            <a:ext cx="23142331" cy="29585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2414016">
              <a:defRPr b="1" sz="7919">
                <a:solidFill>
                  <a:srgbClr val="000000"/>
                </a:solidFill>
                <a:latin typeface="Arial"/>
                <a:ea typeface="Arial"/>
                <a:cs typeface="Arial"/>
                <a:sym typeface="Arial"/>
              </a:defRPr>
            </a:lvl1pPr>
          </a:lstStyle>
          <a:p>
            <a:pPr/>
            <a:r>
              <a:t>Dynamic Benchmark on Reasoning Ability of Large Language Models via Complexity Classes</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5" name="Google Shape;82;p16"/>
          <p:cNvSpPr txBox="1"/>
          <p:nvPr>
            <p:ph type="body" idx="1"/>
          </p:nvPr>
        </p:nvSpPr>
        <p:spPr>
          <a:xfrm>
            <a:off x="831199" y="3073266"/>
            <a:ext cx="22721602" cy="9110401"/>
          </a:xfrm>
          <a:prstGeom prst="rect">
            <a:avLst/>
          </a:prstGeom>
        </p:spPr>
        <p:txBody>
          <a:bodyPr/>
          <a:lstStyle/>
          <a:p>
            <a:pPr marL="0" indent="0">
              <a:buSzTx/>
              <a:buNone/>
              <a:defRPr b="1"/>
            </a:pPr>
            <a:r>
              <a:t>LLMs train on test set?</a:t>
            </a:r>
          </a:p>
          <a:p>
            <a:pPr>
              <a:spcBef>
                <a:spcPts val="3200"/>
              </a:spcBef>
            </a:pPr>
            <a:r>
              <a:t>Most of the benchmarks are public and prone to be overfitted</a:t>
            </a:r>
          </a:p>
          <a:p>
            <a:pPr/>
            <a:r>
              <a:t>LLMs have seen questions in training or similar questions in training</a:t>
            </a:r>
          </a:p>
        </p:txBody>
      </p:sp>
      <p:sp>
        <p:nvSpPr>
          <p:cNvPr id="1376" name="Current Benchmark are Heavily Contaminated"/>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Current Benchmark are Heavily Contaminated</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8" name="Google Shape;82;p16"/>
          <p:cNvSpPr txBox="1"/>
          <p:nvPr>
            <p:ph type="body" idx="1"/>
          </p:nvPr>
        </p:nvSpPr>
        <p:spPr>
          <a:xfrm>
            <a:off x="831199" y="3073266"/>
            <a:ext cx="22721602" cy="9110401"/>
          </a:xfrm>
          <a:prstGeom prst="rect">
            <a:avLst/>
          </a:prstGeom>
        </p:spPr>
        <p:txBody>
          <a:bodyPr/>
          <a:lstStyle/>
          <a:p>
            <a:pPr marL="0" indent="0">
              <a:buSzTx/>
              <a:buNone/>
              <a:defRPr b="1"/>
            </a:pPr>
            <a:r>
              <a:t>Against data contamination</a:t>
            </a:r>
          </a:p>
          <a:p>
            <a:pPr>
              <a:spcBef>
                <a:spcPts val="3200"/>
              </a:spcBef>
            </a:pPr>
            <a:r>
              <a:t>Dynamic benchmark with automatic data generation and automatic checking mechanism</a:t>
            </a:r>
          </a:p>
          <a:p>
            <a:pPr/>
            <a:r>
              <a:t>End-to-end automatic construction leads to easy refreshment for questions in the benchmark</a:t>
            </a:r>
          </a:p>
        </p:txBody>
      </p:sp>
      <p:sp>
        <p:nvSpPr>
          <p:cNvPr id="1379" name="LLM Evaluation are NOT Trustworthy"/>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LLM Evaluation are NOT Trustworthy</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1" name="Google Shape;111;p19"/>
          <p:cNvSpPr txBox="1"/>
          <p:nvPr>
            <p:ph type="body" sz="half" idx="1"/>
          </p:nvPr>
        </p:nvSpPr>
        <p:spPr>
          <a:xfrm>
            <a:off x="831199" y="2950533"/>
            <a:ext cx="11360801" cy="9110401"/>
          </a:xfrm>
          <a:prstGeom prst="rect">
            <a:avLst/>
          </a:prstGeom>
        </p:spPr>
        <p:txBody>
          <a:bodyPr/>
          <a:lstStyle/>
          <a:p>
            <a:pPr marL="0" indent="0">
              <a:buSzTx/>
              <a:buNone/>
              <a:defRPr sz="3200">
                <a:solidFill>
                  <a:srgbClr val="1C4587"/>
                </a:solidFill>
              </a:defRPr>
            </a:pPr>
            <a:r>
              <a:t>Graph Coloring Problem Optimization Version (GCP)</a:t>
            </a:r>
          </a:p>
          <a:p>
            <a:pPr marL="0" indent="0">
              <a:spcBef>
                <a:spcPts val="3200"/>
              </a:spcBef>
              <a:buSzTx/>
              <a:buNone/>
              <a:defRPr sz="3200">
                <a:solidFill>
                  <a:srgbClr val="1C4587"/>
                </a:solidFill>
              </a:defRPr>
            </a:pPr>
            <a:r>
              <a:t>Traveling Salesman Problem Optimization Version (TSP)</a:t>
            </a:r>
          </a:p>
          <a:p>
            <a:pPr marL="0" indent="0">
              <a:spcBef>
                <a:spcPts val="3200"/>
              </a:spcBef>
              <a:buSzTx/>
              <a:buNone/>
              <a:defRPr sz="3200">
                <a:solidFill>
                  <a:srgbClr val="1C4587"/>
                </a:solidFill>
              </a:defRPr>
            </a:pPr>
            <a:r>
              <a:t>Meeting Scheduling Problem (MSP)</a:t>
            </a:r>
          </a:p>
          <a:p>
            <a:pPr marL="0" indent="0">
              <a:spcBef>
                <a:spcPts val="3200"/>
              </a:spcBef>
              <a:buSzTx/>
              <a:buNone/>
              <a:defRPr sz="3200">
                <a:solidFill>
                  <a:srgbClr val="3D85C6"/>
                </a:solidFill>
              </a:defRPr>
            </a:pPr>
            <a:r>
              <a:t>Knapsack Problem (KSP)</a:t>
            </a:r>
          </a:p>
          <a:p>
            <a:pPr marL="0" indent="0">
              <a:spcBef>
                <a:spcPts val="3200"/>
              </a:spcBef>
              <a:buSzTx/>
              <a:buNone/>
              <a:defRPr sz="3200">
                <a:solidFill>
                  <a:srgbClr val="3D85C6"/>
                </a:solidFill>
              </a:defRPr>
            </a:pPr>
            <a:r>
              <a:t>Traveling Salesman Problem Decision Version (TSP-D)</a:t>
            </a:r>
          </a:p>
          <a:p>
            <a:pPr marL="0" indent="0">
              <a:spcBef>
                <a:spcPts val="3200"/>
              </a:spcBef>
              <a:buSzTx/>
              <a:buNone/>
              <a:defRPr sz="3200">
                <a:solidFill>
                  <a:srgbClr val="3D85C6"/>
                </a:solidFill>
              </a:defRPr>
            </a:pPr>
            <a:r>
              <a:t>Graph Coloring Problem Decision Version (GCP-D)</a:t>
            </a:r>
          </a:p>
          <a:p>
            <a:pPr marL="0" indent="0">
              <a:spcBef>
                <a:spcPts val="3200"/>
              </a:spcBef>
              <a:buSzTx/>
              <a:buNone/>
              <a:defRPr sz="3200">
                <a:solidFill>
                  <a:srgbClr val="9FC5E8"/>
                </a:solidFill>
              </a:defRPr>
            </a:pPr>
            <a:r>
              <a:t>Shortest Path Problem (SPP)</a:t>
            </a:r>
          </a:p>
          <a:p>
            <a:pPr marL="0" indent="0">
              <a:spcBef>
                <a:spcPts val="3200"/>
              </a:spcBef>
              <a:buSzTx/>
              <a:buNone/>
              <a:defRPr sz="3200">
                <a:solidFill>
                  <a:srgbClr val="9FC5E8"/>
                </a:solidFill>
              </a:defRPr>
            </a:pPr>
            <a:r>
              <a:t>Edit Distance Problem (EDP)</a:t>
            </a:r>
          </a:p>
          <a:p>
            <a:pPr marL="0" indent="0">
              <a:spcBef>
                <a:spcPts val="3200"/>
              </a:spcBef>
              <a:buSzTx/>
              <a:buNone/>
              <a:defRPr sz="3200">
                <a:solidFill>
                  <a:srgbClr val="9FC5E8"/>
                </a:solidFill>
              </a:defRPr>
            </a:pPr>
            <a:r>
              <a:t>Sorted Array Search (SAS)</a:t>
            </a:r>
          </a:p>
        </p:txBody>
      </p:sp>
      <p:pic>
        <p:nvPicPr>
          <p:cNvPr id="1382" name="Google Shape;114;p19" descr="Google Shape;114;p19"/>
          <p:cNvPicPr>
            <a:picLocks noChangeAspect="1"/>
          </p:cNvPicPr>
          <p:nvPr/>
        </p:nvPicPr>
        <p:blipFill>
          <a:blip r:embed="rId2">
            <a:extLst/>
          </a:blip>
          <a:stretch>
            <a:fillRect/>
          </a:stretch>
        </p:blipFill>
        <p:spPr>
          <a:xfrm>
            <a:off x="13453733" y="4971733"/>
            <a:ext cx="9650130" cy="7438065"/>
          </a:xfrm>
          <a:prstGeom prst="rect">
            <a:avLst/>
          </a:prstGeom>
          <a:ln w="12700">
            <a:miter lim="400000"/>
          </a:ln>
        </p:spPr>
      </p:pic>
      <p:sp>
        <p:nvSpPr>
          <p:cNvPr id="1383" name="Google Shape;115;p19"/>
          <p:cNvSpPr txBox="1"/>
          <p:nvPr/>
        </p:nvSpPr>
        <p:spPr>
          <a:xfrm>
            <a:off x="12598400" y="2713933"/>
            <a:ext cx="11360801" cy="34368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normAutofit fontScale="100000" lnSpcReduction="0"/>
          </a:bodyPr>
          <a:lstStyle/>
          <a:p>
            <a:pPr algn="l" defTabSz="2438400">
              <a:lnSpc>
                <a:spcPct val="104999"/>
              </a:lnSpc>
              <a:spcBef>
                <a:spcPts val="3200"/>
              </a:spcBef>
              <a:defRPr sz="3600">
                <a:solidFill>
                  <a:srgbClr val="000000"/>
                </a:solidFill>
                <a:latin typeface="Arial"/>
                <a:ea typeface="Arial"/>
                <a:cs typeface="Arial"/>
                <a:sym typeface="Arial"/>
              </a:defRPr>
            </a:pPr>
            <a:r>
              <a:t>NPHardEval uses 100 questions for each of the 9 algorithms, with 10 difficulty levels, resulting in </a:t>
            </a:r>
            <a:r>
              <a:rPr b="1"/>
              <a:t>900</a:t>
            </a:r>
            <a:r>
              <a:t> questions across complexity and difficulty.</a:t>
            </a:r>
          </a:p>
        </p:txBody>
      </p:sp>
      <p:sp>
        <p:nvSpPr>
          <p:cNvPr id="1384" name="Benchmarks Built on Computational Complexity"/>
          <p:cNvSpPr txBox="1"/>
          <p:nvPr/>
        </p:nvSpPr>
        <p:spPr>
          <a:xfrm>
            <a:off x="1206500" y="976219"/>
            <a:ext cx="1692127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Benchmarks Built on Computational Complexity</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6" name="Google Shape;130;p21"/>
          <p:cNvSpPr txBox="1"/>
          <p:nvPr>
            <p:ph type="body" sz="half" idx="1"/>
          </p:nvPr>
        </p:nvSpPr>
        <p:spPr>
          <a:xfrm>
            <a:off x="831199" y="3073266"/>
            <a:ext cx="11360801" cy="10238401"/>
          </a:xfrm>
          <a:prstGeom prst="rect">
            <a:avLst/>
          </a:prstGeom>
        </p:spPr>
        <p:txBody>
          <a:bodyPr/>
          <a:lstStyle>
            <a:lvl1pPr marL="956128" indent="-816428">
              <a:buSzPts val="3600"/>
              <a:defRPr sz="3600"/>
            </a:lvl1pPr>
          </a:lstStyle>
          <a:p>
            <a:pPr/>
            <a:r>
              <a:t>A rule-based generative function is employed to construct individual graph instances. This function adheres to the principles of graph theory, ensuring the creation of simple graphs without self-loops and duplicate edges, and respecting the parameters dictated by the current difficulty level.</a:t>
            </a:r>
          </a:p>
        </p:txBody>
      </p:sp>
      <p:sp>
        <p:nvSpPr>
          <p:cNvPr id="1387" name="Google Shape;133;p21"/>
          <p:cNvSpPr txBox="1"/>
          <p:nvPr/>
        </p:nvSpPr>
        <p:spPr>
          <a:xfrm>
            <a:off x="12935132" y="3073266"/>
            <a:ext cx="10997599" cy="1166158"/>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2438400">
              <a:defRPr sz="4800">
                <a:solidFill>
                  <a:srgbClr val="595959"/>
                </a:solidFill>
                <a:latin typeface="Arial"/>
                <a:ea typeface="Arial"/>
                <a:cs typeface="Arial"/>
                <a:sym typeface="Arial"/>
              </a:defRPr>
            </a:lvl1pPr>
          </a:lstStyle>
          <a:p>
            <a:pPr/>
            <a:r>
              <a:t>Example: GCP</a:t>
            </a:r>
          </a:p>
        </p:txBody>
      </p:sp>
      <p:pic>
        <p:nvPicPr>
          <p:cNvPr id="1388" name="Google Shape;134;p21" descr="Google Shape;134;p21"/>
          <p:cNvPicPr>
            <a:picLocks noChangeAspect="1"/>
          </p:cNvPicPr>
          <p:nvPr/>
        </p:nvPicPr>
        <p:blipFill>
          <a:blip r:embed="rId3">
            <a:extLst/>
          </a:blip>
          <a:stretch>
            <a:fillRect/>
          </a:stretch>
        </p:blipFill>
        <p:spPr>
          <a:xfrm>
            <a:off x="12935132" y="4304466"/>
            <a:ext cx="10067330" cy="8598735"/>
          </a:xfrm>
          <a:prstGeom prst="rect">
            <a:avLst/>
          </a:prstGeom>
          <a:ln w="12700">
            <a:miter lim="400000"/>
          </a:ln>
        </p:spPr>
      </p:pic>
      <p:sp>
        <p:nvSpPr>
          <p:cNvPr id="1389" name="Data Construction - Graph Data Synthesis"/>
          <p:cNvSpPr txBox="1"/>
          <p:nvPr/>
        </p:nvSpPr>
        <p:spPr>
          <a:xfrm>
            <a:off x="1206500" y="976219"/>
            <a:ext cx="17905362"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Data Construction - Graph Data Synthesis</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93" name="Google Shape;133;p21"/>
          <p:cNvSpPr txBox="1"/>
          <p:nvPr/>
        </p:nvSpPr>
        <p:spPr>
          <a:xfrm>
            <a:off x="1194688" y="3137774"/>
            <a:ext cx="10997599" cy="1166158"/>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2438400">
              <a:defRPr sz="4800">
                <a:solidFill>
                  <a:srgbClr val="595959"/>
                </a:solidFill>
                <a:latin typeface="Arial"/>
                <a:ea typeface="Arial"/>
                <a:cs typeface="Arial"/>
                <a:sym typeface="Arial"/>
              </a:defRPr>
            </a:lvl1pPr>
          </a:lstStyle>
          <a:p>
            <a:pPr/>
            <a:r>
              <a:t>Example: GCP</a:t>
            </a:r>
          </a:p>
        </p:txBody>
      </p:sp>
      <p:pic>
        <p:nvPicPr>
          <p:cNvPr id="1394" name="Google Shape;134;p21" descr="Google Shape;134;p21"/>
          <p:cNvPicPr>
            <a:picLocks noChangeAspect="1"/>
          </p:cNvPicPr>
          <p:nvPr/>
        </p:nvPicPr>
        <p:blipFill>
          <a:blip r:embed="rId3">
            <a:extLst/>
          </a:blip>
          <a:stretch>
            <a:fillRect/>
          </a:stretch>
        </p:blipFill>
        <p:spPr>
          <a:xfrm>
            <a:off x="1130180" y="4368974"/>
            <a:ext cx="10067329" cy="8598735"/>
          </a:xfrm>
          <a:prstGeom prst="rect">
            <a:avLst/>
          </a:prstGeom>
          <a:ln w="12700">
            <a:miter lim="400000"/>
          </a:ln>
        </p:spPr>
      </p:pic>
      <p:pic>
        <p:nvPicPr>
          <p:cNvPr id="1395" name="Screen Shot 2024-08-09 at 4.30.55 PM.png" descr="Screen Shot 2024-08-09 at 4.30.55 PM.png"/>
          <p:cNvPicPr>
            <a:picLocks noChangeAspect="1"/>
          </p:cNvPicPr>
          <p:nvPr/>
        </p:nvPicPr>
        <p:blipFill>
          <a:blip r:embed="rId4">
            <a:extLst/>
          </a:blip>
          <a:stretch>
            <a:fillRect/>
          </a:stretch>
        </p:blipFill>
        <p:spPr>
          <a:xfrm>
            <a:off x="12749186" y="2813075"/>
            <a:ext cx="11399853" cy="9472341"/>
          </a:xfrm>
          <a:prstGeom prst="rect">
            <a:avLst/>
          </a:prstGeom>
          <a:ln w="12700">
            <a:miter lim="400000"/>
          </a:ln>
        </p:spPr>
      </p:pic>
      <p:sp>
        <p:nvSpPr>
          <p:cNvPr id="1396" name="Data Construction - Graph Data Synthesis for Vision"/>
          <p:cNvSpPr txBox="1"/>
          <p:nvPr/>
        </p:nvSpPr>
        <p:spPr>
          <a:xfrm>
            <a:off x="1206500" y="976219"/>
            <a:ext cx="17905362"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Data Construction - Graph Data Synthesis for Vision</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0" name="Google Shape;141;p22"/>
          <p:cNvSpPr txBox="1"/>
          <p:nvPr>
            <p:ph type="body" sz="half" idx="1"/>
          </p:nvPr>
        </p:nvSpPr>
        <p:spPr>
          <a:xfrm>
            <a:off x="831199" y="3073266"/>
            <a:ext cx="11228801" cy="9110401"/>
          </a:xfrm>
          <a:prstGeom prst="rect">
            <a:avLst/>
          </a:prstGeom>
        </p:spPr>
        <p:txBody>
          <a:bodyPr/>
          <a:lstStyle>
            <a:lvl1pPr marL="956128" indent="-816428">
              <a:buSzPts val="3600"/>
              <a:defRPr sz="3600"/>
            </a:lvl1pPr>
          </a:lstStyle>
          <a:p>
            <a:pPr/>
            <a:r>
              <a:t>A linear data instance generation function is first utilized. This function produces arrays of random numbers within a defined range, and selects a target number, ensuring its presence within the array to guarantee solvability.</a:t>
            </a:r>
          </a:p>
        </p:txBody>
      </p:sp>
      <p:sp>
        <p:nvSpPr>
          <p:cNvPr id="1401" name="Google Shape;144;p22"/>
          <p:cNvSpPr txBox="1"/>
          <p:nvPr/>
        </p:nvSpPr>
        <p:spPr>
          <a:xfrm>
            <a:off x="12906933" y="3073266"/>
            <a:ext cx="10997598" cy="1166158"/>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2438400">
              <a:defRPr sz="4800">
                <a:solidFill>
                  <a:srgbClr val="595959"/>
                </a:solidFill>
                <a:latin typeface="Arial"/>
                <a:ea typeface="Arial"/>
                <a:cs typeface="Arial"/>
                <a:sym typeface="Arial"/>
              </a:defRPr>
            </a:lvl1pPr>
          </a:lstStyle>
          <a:p>
            <a:pPr/>
            <a:r>
              <a:t>Example: SAS</a:t>
            </a:r>
          </a:p>
        </p:txBody>
      </p:sp>
      <p:pic>
        <p:nvPicPr>
          <p:cNvPr id="1402" name="Google Shape;145;p22" descr="Google Shape;145;p22"/>
          <p:cNvPicPr>
            <a:picLocks noChangeAspect="1"/>
          </p:cNvPicPr>
          <p:nvPr/>
        </p:nvPicPr>
        <p:blipFill>
          <a:blip r:embed="rId2">
            <a:extLst/>
          </a:blip>
          <a:stretch>
            <a:fillRect/>
          </a:stretch>
        </p:blipFill>
        <p:spPr>
          <a:xfrm>
            <a:off x="13200991" y="4304466"/>
            <a:ext cx="2371134" cy="7568668"/>
          </a:xfrm>
          <a:prstGeom prst="rect">
            <a:avLst/>
          </a:prstGeom>
          <a:ln w="12700">
            <a:miter lim="400000"/>
          </a:ln>
        </p:spPr>
      </p:pic>
      <p:sp>
        <p:nvSpPr>
          <p:cNvPr id="1403" name="Data Construction - Linear Data Synthesis"/>
          <p:cNvSpPr txBox="1"/>
          <p:nvPr/>
        </p:nvSpPr>
        <p:spPr>
          <a:xfrm>
            <a:off x="1206500" y="976219"/>
            <a:ext cx="17905362"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Data Construction - Linear Data Synthesis</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405" name="Google Shape;144;p22"/>
          <p:cNvSpPr txBox="1"/>
          <p:nvPr/>
        </p:nvSpPr>
        <p:spPr>
          <a:xfrm>
            <a:off x="908456" y="2686218"/>
            <a:ext cx="10997599" cy="1166158"/>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2438400">
              <a:defRPr sz="4800">
                <a:solidFill>
                  <a:srgbClr val="595959"/>
                </a:solidFill>
                <a:latin typeface="Arial"/>
                <a:ea typeface="Arial"/>
                <a:cs typeface="Arial"/>
                <a:sym typeface="Arial"/>
              </a:defRPr>
            </a:lvl1pPr>
          </a:lstStyle>
          <a:p>
            <a:pPr/>
            <a:r>
              <a:t>Example: SAS</a:t>
            </a:r>
          </a:p>
        </p:txBody>
      </p:sp>
      <p:pic>
        <p:nvPicPr>
          <p:cNvPr id="1406" name="Google Shape;145;p22" descr="Google Shape;145;p22"/>
          <p:cNvPicPr>
            <a:picLocks noChangeAspect="1"/>
          </p:cNvPicPr>
          <p:nvPr/>
        </p:nvPicPr>
        <p:blipFill>
          <a:blip r:embed="rId2">
            <a:extLst/>
          </a:blip>
          <a:stretch>
            <a:fillRect/>
          </a:stretch>
        </p:blipFill>
        <p:spPr>
          <a:xfrm>
            <a:off x="1267022" y="4239958"/>
            <a:ext cx="2371135" cy="7568668"/>
          </a:xfrm>
          <a:prstGeom prst="rect">
            <a:avLst/>
          </a:prstGeom>
          <a:ln w="12700">
            <a:miter lim="400000"/>
          </a:ln>
        </p:spPr>
      </p:pic>
      <p:pic>
        <p:nvPicPr>
          <p:cNvPr id="1407" name="Screen Shot 2024-08-09 at 4.31.40 PM.png" descr="Screen Shot 2024-08-09 at 4.31.40 PM.png"/>
          <p:cNvPicPr>
            <a:picLocks noChangeAspect="1"/>
          </p:cNvPicPr>
          <p:nvPr/>
        </p:nvPicPr>
        <p:blipFill>
          <a:blip r:embed="rId3">
            <a:extLst/>
          </a:blip>
          <a:stretch>
            <a:fillRect/>
          </a:stretch>
        </p:blipFill>
        <p:spPr>
          <a:xfrm>
            <a:off x="11841288" y="3174544"/>
            <a:ext cx="9875360" cy="7366912"/>
          </a:xfrm>
          <a:prstGeom prst="rect">
            <a:avLst/>
          </a:prstGeom>
          <a:ln w="12700">
            <a:miter lim="400000"/>
          </a:ln>
        </p:spPr>
      </p:pic>
      <p:sp>
        <p:nvSpPr>
          <p:cNvPr id="1408" name="Data Construction - Linear Data Synthesis for Vision"/>
          <p:cNvSpPr txBox="1"/>
          <p:nvPr/>
        </p:nvSpPr>
        <p:spPr>
          <a:xfrm>
            <a:off x="1206500" y="976219"/>
            <a:ext cx="18008297"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Data Construction - Linear Data Synthesis for Vision</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0" name="Google Shape;162;p24"/>
          <p:cNvSpPr txBox="1"/>
          <p:nvPr>
            <p:ph type="body" sz="half" idx="1"/>
          </p:nvPr>
        </p:nvSpPr>
        <p:spPr>
          <a:xfrm>
            <a:off x="831199" y="3073266"/>
            <a:ext cx="10749602" cy="10379202"/>
          </a:xfrm>
          <a:prstGeom prst="rect">
            <a:avLst/>
          </a:prstGeom>
        </p:spPr>
        <p:txBody>
          <a:bodyPr/>
          <a:lstStyle/>
          <a:p>
            <a:pPr>
              <a:defRPr b="1"/>
            </a:pPr>
            <a:r>
              <a:t>Weighted Accuracy (WA)</a:t>
            </a:r>
          </a:p>
          <a:p>
            <a:pPr marL="0" indent="0">
              <a:spcBef>
                <a:spcPts val="3200"/>
              </a:spcBef>
              <a:buSzTx/>
              <a:buNone/>
            </a:pPr>
            <a:r>
              <a:t>Higher difficulty levels are given more weight in a linear manner (e.g., level 1 has weight 1, level 2 has weight 2, etc.</a:t>
            </a:r>
          </a:p>
          <a:p>
            <a:pPr marL="0" indent="0">
              <a:spcBef>
                <a:spcPts val="3200"/>
              </a:spcBef>
              <a:buSzTx/>
              <a:buNone/>
            </a:pPr>
          </a:p>
          <a:p>
            <a:pPr marL="0" indent="0">
              <a:spcBef>
                <a:spcPts val="3200"/>
              </a:spcBef>
              <a:buSzTx/>
              <a:buNone/>
            </a:pPr>
          </a:p>
          <a:p>
            <a:pPr marL="0" indent="0">
              <a:spcBef>
                <a:spcPts val="3200"/>
              </a:spcBef>
              <a:buSzTx/>
              <a:buNone/>
              <a:defRPr sz="3200"/>
            </a:pPr>
            <a:r>
              <a:t>where w</a:t>
            </a:r>
            <a:r>
              <a:rPr baseline="-13124"/>
              <a:t>i</a:t>
            </a:r>
            <a:r>
              <a:t> represents the weight assigned to difficulty level i, from 1 to 10, and Ai is the accuracy at that level.</a:t>
            </a:r>
          </a:p>
        </p:txBody>
      </p:sp>
      <p:sp>
        <p:nvSpPr>
          <p:cNvPr id="1411" name="Google Shape;165;p24"/>
          <p:cNvSpPr txBox="1"/>
          <p:nvPr/>
        </p:nvSpPr>
        <p:spPr>
          <a:xfrm>
            <a:off x="12803199" y="3073266"/>
            <a:ext cx="10749602" cy="91104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normAutofit fontScale="100000" lnSpcReduction="0"/>
          </a:bodyPr>
          <a:lstStyle/>
          <a:p>
            <a:pPr marL="1028700" indent="-914400" algn="l" defTabSz="2438400">
              <a:lnSpc>
                <a:spcPct val="115000"/>
              </a:lnSpc>
              <a:buClr>
                <a:srgbClr val="000000"/>
              </a:buClr>
              <a:buSzPts val="4800"/>
              <a:buFont typeface="Arial"/>
              <a:buChar char="●"/>
              <a:defRPr b="1" sz="4800">
                <a:solidFill>
                  <a:srgbClr val="000000"/>
                </a:solidFill>
                <a:latin typeface="Arial"/>
                <a:ea typeface="Arial"/>
                <a:cs typeface="Arial"/>
                <a:sym typeface="Arial"/>
              </a:defRPr>
            </a:pPr>
            <a:r>
              <a:t>Failure Rate (FR)</a:t>
            </a:r>
          </a:p>
          <a:p>
            <a:pPr algn="l" defTabSz="2438400">
              <a:lnSpc>
                <a:spcPct val="115000"/>
              </a:lnSpc>
              <a:spcBef>
                <a:spcPts val="3200"/>
              </a:spcBef>
              <a:defRPr sz="4800">
                <a:solidFill>
                  <a:srgbClr val="000000"/>
                </a:solidFill>
                <a:latin typeface="Arial"/>
                <a:ea typeface="Arial"/>
                <a:cs typeface="Arial"/>
                <a:sym typeface="Arial"/>
              </a:defRPr>
            </a:pPr>
            <a:r>
              <a:t>Aggregated assessment of the frequency of unsuccessful outcomes across the different problems and difficulty levels.</a:t>
            </a:r>
          </a:p>
          <a:p>
            <a:pPr algn="l" defTabSz="2438400">
              <a:lnSpc>
                <a:spcPct val="115000"/>
              </a:lnSpc>
              <a:spcBef>
                <a:spcPts val="3200"/>
              </a:spcBef>
              <a:defRPr sz="4800">
                <a:solidFill>
                  <a:srgbClr val="000000"/>
                </a:solidFill>
                <a:latin typeface="Arial"/>
                <a:ea typeface="Arial"/>
                <a:cs typeface="Arial"/>
                <a:sym typeface="Arial"/>
              </a:defRPr>
            </a:pPr>
          </a:p>
          <a:p>
            <a:pPr algn="l" defTabSz="2438400">
              <a:lnSpc>
                <a:spcPct val="115000"/>
              </a:lnSpc>
              <a:spcBef>
                <a:spcPts val="3200"/>
              </a:spcBef>
              <a:defRPr sz="4800">
                <a:solidFill>
                  <a:srgbClr val="000000"/>
                </a:solidFill>
                <a:latin typeface="Arial"/>
                <a:ea typeface="Arial"/>
                <a:cs typeface="Arial"/>
                <a:sym typeface="Arial"/>
              </a:defRPr>
            </a:pPr>
          </a:p>
          <a:p>
            <a:pPr algn="l" defTabSz="2438400">
              <a:lnSpc>
                <a:spcPct val="115000"/>
              </a:lnSpc>
              <a:spcBef>
                <a:spcPts val="3200"/>
              </a:spcBef>
              <a:defRPr sz="3200">
                <a:solidFill>
                  <a:srgbClr val="000000"/>
                </a:solidFill>
                <a:latin typeface="Arial"/>
                <a:ea typeface="Arial"/>
                <a:cs typeface="Arial"/>
                <a:sym typeface="Arial"/>
              </a:defRPr>
            </a:pPr>
            <a:r>
              <a:t>where F</a:t>
            </a:r>
            <a:r>
              <a:rPr baseline="-13124"/>
              <a:t>i</a:t>
            </a:r>
            <a:r>
              <a:t> denotes the number of failed attempts at difficulty level i.</a:t>
            </a:r>
          </a:p>
        </p:txBody>
      </p:sp>
      <p:pic>
        <p:nvPicPr>
          <p:cNvPr id="1412" name="Google Shape;166;p24" descr="Google Shape;166;p24"/>
          <p:cNvPicPr>
            <a:picLocks noChangeAspect="1"/>
          </p:cNvPicPr>
          <p:nvPr/>
        </p:nvPicPr>
        <p:blipFill>
          <a:blip r:embed="rId2">
            <a:extLst/>
          </a:blip>
          <a:stretch>
            <a:fillRect/>
          </a:stretch>
        </p:blipFill>
        <p:spPr>
          <a:xfrm>
            <a:off x="2916666" y="8036300"/>
            <a:ext cx="6578601" cy="2159001"/>
          </a:xfrm>
          <a:prstGeom prst="rect">
            <a:avLst/>
          </a:prstGeom>
          <a:ln w="12700">
            <a:miter lim="400000"/>
          </a:ln>
        </p:spPr>
      </p:pic>
      <p:pic>
        <p:nvPicPr>
          <p:cNvPr id="1413" name="Google Shape;167;p24" descr="Google Shape;167;p24"/>
          <p:cNvPicPr>
            <a:picLocks noChangeAspect="1"/>
          </p:cNvPicPr>
          <p:nvPr/>
        </p:nvPicPr>
        <p:blipFill>
          <a:blip r:embed="rId3">
            <a:extLst/>
          </a:blip>
          <a:stretch>
            <a:fillRect/>
          </a:stretch>
        </p:blipFill>
        <p:spPr>
          <a:xfrm>
            <a:off x="15930066" y="8036300"/>
            <a:ext cx="4495801" cy="2159001"/>
          </a:xfrm>
          <a:prstGeom prst="rect">
            <a:avLst/>
          </a:prstGeom>
          <a:ln w="12700">
            <a:miter lim="400000"/>
          </a:ln>
        </p:spPr>
      </p:pic>
      <p:sp>
        <p:nvSpPr>
          <p:cNvPr id="1414" name="Evaluation Metrics"/>
          <p:cNvSpPr txBox="1"/>
          <p:nvPr/>
        </p:nvSpPr>
        <p:spPr>
          <a:xfrm>
            <a:off x="1206500" y="976219"/>
            <a:ext cx="10333366"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Evaluation Metrics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Model Interpretability by detecting error pattern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Model Interpretability by detecting error patterns</a:t>
            </a:r>
          </a:p>
        </p:txBody>
      </p:sp>
      <p:sp>
        <p:nvSpPr>
          <p:cNvPr id="262" name="Grammaticality Judgment Task"/>
          <p:cNvSpPr txBox="1"/>
          <p:nvPr/>
        </p:nvSpPr>
        <p:spPr>
          <a:xfrm>
            <a:off x="1314503" y="5160697"/>
            <a:ext cx="6257291"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pPr/>
            <a:r>
              <a:t>Grammaticality Judgment Task</a:t>
            </a:r>
          </a:p>
        </p:txBody>
      </p:sp>
      <p:sp>
        <p:nvSpPr>
          <p:cNvPr id="2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66" name="Group"/>
          <p:cNvGrpSpPr/>
          <p:nvPr/>
        </p:nvGrpSpPr>
        <p:grpSpPr>
          <a:xfrm>
            <a:off x="1388491" y="6069672"/>
            <a:ext cx="9021618" cy="5989734"/>
            <a:chOff x="25400" y="25400"/>
            <a:chExt cx="9021616" cy="5989733"/>
          </a:xfrm>
        </p:grpSpPr>
        <p:graphicFrame>
          <p:nvGraphicFramePr>
            <p:cNvPr id="264" name="Table 1-1"/>
            <p:cNvGraphicFramePr/>
            <p:nvPr/>
          </p:nvGraphicFramePr>
          <p:xfrm>
            <a:off x="25400" y="25400"/>
            <a:ext cx="9021617" cy="5060394"/>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3991057"/>
                  <a:gridCol w="2508929"/>
                  <a:gridCol w="2508929"/>
                </a:tblGrid>
                <a:tr h="1009538">
                  <a:tc>
                    <a:txBody>
                      <a:bodyPr/>
                      <a:lstStyle/>
                      <a:p>
                        <a:pPr defTabSz="914400">
                          <a:tabLst>
                            <a:tab pos="1663700" algn="l"/>
                          </a:tabLst>
                          <a:defRPr b="0" sz="1800"/>
                        </a:pPr>
                        <a:r>
                          <a:rPr b="1" sz="3200"/>
                          <a:t>Sentence</a:t>
                        </a:r>
                      </a:p>
                    </a:txBody>
                    <a:tcPr marL="50800" marR="50800" marT="50800" marB="50800" anchor="ctr" anchorCtr="0" horzOverflow="overflow"/>
                  </a:tc>
                  <a:tc>
                    <a:txBody>
                      <a:bodyPr/>
                      <a:lstStyle/>
                      <a:p>
                        <a:pPr defTabSz="914400">
                          <a:tabLst>
                            <a:tab pos="1663700" algn="l"/>
                          </a:tabLst>
                          <a:defRPr b="0" sz="1800"/>
                        </a:pPr>
                        <a:r>
                          <a:rPr b="1" sz="3200"/>
                          <a:t>Prediction</a:t>
                        </a:r>
                      </a:p>
                    </a:txBody>
                    <a:tcPr marL="50800" marR="50800" marT="50800" marB="50800" anchor="ctr" anchorCtr="0" horzOverflow="overflow"/>
                  </a:tc>
                  <a:tc>
                    <a:txBody>
                      <a:bodyPr/>
                      <a:lstStyle/>
                      <a:p>
                        <a:pPr defTabSz="914400">
                          <a:tabLst>
                            <a:tab pos="1663700" algn="l"/>
                          </a:tabLst>
                          <a:defRPr b="0" sz="1800"/>
                        </a:pPr>
                        <a:r>
                          <a:rPr b="1" sz="3200"/>
                          <a:t>Label</a:t>
                        </a:r>
                      </a:p>
                    </a:txBody>
                    <a:tcPr marL="50800" marR="50800" marT="50800" marB="50800" anchor="ctr" anchorCtr="0" horzOverflow="overflow"/>
                  </a:tc>
                </a:tr>
                <a:tr h="1009538">
                  <a:tc>
                    <a:txBody>
                      <a:bodyPr/>
                      <a:lstStyle/>
                      <a:p>
                        <a:pPr algn="l" defTabSz="914400">
                          <a:defRPr sz="1800"/>
                        </a:pPr>
                        <a:r>
                          <a:rPr sz="3200"/>
                          <a:t>It is Kim on whom that Sandy relies.</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1009538">
                  <a:tc>
                    <a:txBody>
                      <a:bodyPr/>
                      <a:lstStyle/>
                      <a:p>
                        <a:pPr algn="l" defTabSz="914400">
                          <a:defRPr sz="3200"/>
                        </a:pPr>
                        <a:r>
                          <a:t>It is Kim </a:t>
                        </a:r>
                        <a:r>
                          <a:rPr>
                            <a:solidFill>
                              <a:schemeClr val="accent5">
                                <a:hueOff val="-82419"/>
                                <a:satOff val="-9513"/>
                                <a:lumOff val="-16343"/>
                              </a:schemeClr>
                            </a:solidFill>
                          </a:rPr>
                          <a:t>on</a:t>
                        </a:r>
                        <a:r>
                          <a:t> whom Sandy relies on.</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1009538">
                  <a:tc>
                    <a:txBody>
                      <a:bodyPr/>
                      <a:lstStyle/>
                      <a:p>
                        <a:pPr algn="l" defTabSz="914400">
                          <a:defRPr sz="3200"/>
                        </a:pPr>
                        <a:r>
                          <a:t>It is Kim whom Sandy </a:t>
                        </a:r>
                        <a:r>
                          <a:rPr>
                            <a:solidFill>
                              <a:schemeClr val="accent5">
                                <a:hueOff val="-82419"/>
                                <a:satOff val="-9513"/>
                                <a:lumOff val="-16343"/>
                              </a:schemeClr>
                            </a:solidFill>
                          </a:rPr>
                          <a:t>relies</a:t>
                        </a:r>
                        <a:r>
                          <a:t>.</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1009538">
                  <a:tc>
                    <a:txBody>
                      <a:bodyPr/>
                      <a:lstStyle/>
                      <a:p>
                        <a:pPr algn="l" defTabSz="914400">
                          <a:defRPr sz="3200"/>
                        </a:pPr>
                        <a:r>
                          <a:t>It is </a:t>
                        </a:r>
                        <a:r>
                          <a:rPr>
                            <a:solidFill>
                              <a:schemeClr val="accent5">
                                <a:hueOff val="-82419"/>
                                <a:satOff val="-9513"/>
                                <a:lumOff val="-16343"/>
                              </a:schemeClr>
                            </a:solidFill>
                          </a:rPr>
                          <a:t>on Kim on whom</a:t>
                        </a:r>
                        <a:r>
                          <a:t> Sandy relies.</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bl>
            </a:graphicData>
          </a:graphic>
        </p:graphicFrame>
        <p:sp>
          <p:nvSpPr>
            <p:cNvPr id="265" name="Wrong usage of preposition in “rely on”"/>
            <p:cNvSpPr txBox="1"/>
            <p:nvPr/>
          </p:nvSpPr>
          <p:spPr>
            <a:xfrm>
              <a:off x="1150896" y="5467001"/>
              <a:ext cx="6783325" cy="548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000">
                  <a:solidFill>
                    <a:srgbClr val="000000"/>
                  </a:solidFill>
                </a:defRPr>
              </a:lvl1pPr>
            </a:lstStyle>
            <a:p>
              <a:pPr/>
              <a:r>
                <a:t>Wrong usage of preposition in “rely on”</a:t>
              </a:r>
            </a:p>
          </p:txBody>
        </p:sp>
      </p:grpSp>
      <p:grpSp>
        <p:nvGrpSpPr>
          <p:cNvPr id="269" name="Group"/>
          <p:cNvGrpSpPr/>
          <p:nvPr/>
        </p:nvGrpSpPr>
        <p:grpSpPr>
          <a:xfrm>
            <a:off x="12175988" y="6069672"/>
            <a:ext cx="11302224" cy="5989734"/>
            <a:chOff x="25400" y="25400"/>
            <a:chExt cx="11302223" cy="5989733"/>
          </a:xfrm>
        </p:grpSpPr>
        <p:graphicFrame>
          <p:nvGraphicFramePr>
            <p:cNvPr id="267" name="Table 1-1-1"/>
            <p:cNvGraphicFramePr/>
            <p:nvPr/>
          </p:nvGraphicFramePr>
          <p:xfrm>
            <a:off x="25400" y="25400"/>
            <a:ext cx="11302224" cy="5060394"/>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5001393"/>
                  <a:gridCol w="3144065"/>
                  <a:gridCol w="3144065"/>
                </a:tblGrid>
                <a:tr h="1009538">
                  <a:tc>
                    <a:txBody>
                      <a:bodyPr/>
                      <a:lstStyle/>
                      <a:p>
                        <a:pPr defTabSz="914400">
                          <a:tabLst>
                            <a:tab pos="1663700" algn="l"/>
                          </a:tabLst>
                          <a:defRPr b="0" sz="1800"/>
                        </a:pPr>
                        <a:r>
                          <a:rPr b="1" sz="3200"/>
                          <a:t>Sentence</a:t>
                        </a:r>
                      </a:p>
                    </a:txBody>
                    <a:tcPr marL="50800" marR="50800" marT="50800" marB="50800" anchor="ctr" anchorCtr="0" horzOverflow="overflow"/>
                  </a:tc>
                  <a:tc>
                    <a:txBody>
                      <a:bodyPr/>
                      <a:lstStyle/>
                      <a:p>
                        <a:pPr defTabSz="914400">
                          <a:tabLst>
                            <a:tab pos="1663700" algn="l"/>
                          </a:tabLst>
                          <a:defRPr b="0" sz="1800"/>
                        </a:pPr>
                        <a:r>
                          <a:rPr b="1" sz="3200"/>
                          <a:t>Prediction</a:t>
                        </a:r>
                      </a:p>
                    </a:txBody>
                    <a:tcPr marL="50800" marR="50800" marT="50800" marB="50800" anchor="ctr" anchorCtr="0" horzOverflow="overflow"/>
                  </a:tc>
                  <a:tc>
                    <a:txBody>
                      <a:bodyPr/>
                      <a:lstStyle/>
                      <a:p>
                        <a:pPr defTabSz="914400">
                          <a:tabLst>
                            <a:tab pos="1663700" algn="l"/>
                          </a:tabLst>
                          <a:defRPr b="0" sz="1800"/>
                        </a:pPr>
                        <a:r>
                          <a:rPr b="1" sz="3200"/>
                          <a:t>Label</a:t>
                        </a:r>
                      </a:p>
                    </a:txBody>
                    <a:tcPr marL="50800" marR="50800" marT="50800" marB="50800" anchor="ctr" anchorCtr="0" horzOverflow="overflow"/>
                  </a:tc>
                </a:tr>
                <a:tr h="1009538">
                  <a:tc>
                    <a:txBody>
                      <a:bodyPr/>
                      <a:lstStyle/>
                      <a:p>
                        <a:pPr algn="l" defTabSz="914400">
                          <a:defRPr sz="3200"/>
                        </a:pPr>
                        <a:r>
                          <a:t>That's the </a:t>
                        </a:r>
                        <a:r>
                          <a:rPr>
                            <a:solidFill>
                              <a:schemeClr val="accent5">
                                <a:hueOff val="-82419"/>
                                <a:satOff val="-9513"/>
                                <a:lumOff val="-16343"/>
                              </a:schemeClr>
                            </a:solidFill>
                          </a:rPr>
                          <a:t>most kind</a:t>
                        </a:r>
                        <a:r>
                          <a:t> answer that I ever heard.</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1009538">
                  <a:tc>
                    <a:txBody>
                      <a:bodyPr/>
                      <a:lstStyle/>
                      <a:p>
                        <a:pPr algn="l" defTabSz="914400">
                          <a:defRPr sz="3200"/>
                        </a:pPr>
                        <a:r>
                          <a:t>That's </a:t>
                        </a:r>
                        <a:r>
                          <a:rPr>
                            <a:solidFill>
                              <a:schemeClr val="accent5">
                                <a:hueOff val="-82419"/>
                                <a:satOff val="-9513"/>
                                <a:lumOff val="-16343"/>
                              </a:schemeClr>
                            </a:solidFill>
                          </a:rPr>
                          <a:t>a most kind</a:t>
                        </a:r>
                        <a:r>
                          <a:t> answer that I ever heard.</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1009538">
                  <a:tc>
                    <a:txBody>
                      <a:bodyPr/>
                      <a:lstStyle/>
                      <a:p>
                        <a:pPr algn="l" defTabSz="914400">
                          <a:defRPr sz="3200"/>
                        </a:pPr>
                        <a:r>
                          <a:t>That's </a:t>
                        </a:r>
                        <a:r>
                          <a:rPr>
                            <a:solidFill>
                              <a:schemeClr val="accent5">
                                <a:hueOff val="-82419"/>
                                <a:satOff val="-9513"/>
                                <a:lumOff val="-16343"/>
                              </a:schemeClr>
                            </a:solidFill>
                          </a:rPr>
                          <a:t>a kindest</a:t>
                        </a:r>
                        <a:r>
                          <a:t> answer that I ever heard.</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1009538">
                  <a:tc>
                    <a:txBody>
                      <a:bodyPr/>
                      <a:lstStyle/>
                      <a:p>
                        <a:pPr algn="l" defTabSz="914400">
                          <a:defRPr sz="1800"/>
                        </a:pPr>
                        <a:r>
                          <a:rPr sz="3200"/>
                          <a:t>That's the kindest answer that I ever heard.</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bl>
            </a:graphicData>
          </a:graphic>
        </p:graphicFrame>
        <p:sp>
          <p:nvSpPr>
            <p:cNvPr id="268" name="Wrong usage of superlative"/>
            <p:cNvSpPr txBox="1"/>
            <p:nvPr/>
          </p:nvSpPr>
          <p:spPr>
            <a:xfrm>
              <a:off x="3291388" y="5467000"/>
              <a:ext cx="4757548" cy="548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000">
                  <a:solidFill>
                    <a:srgbClr val="000000"/>
                  </a:solidFill>
                </a:defRPr>
              </a:lvl1pPr>
            </a:lstStyle>
            <a:p>
              <a:pPr/>
              <a:r>
                <a:t>Wrong usage of superlative</a:t>
              </a:r>
            </a:p>
          </p:txBody>
        </p:sp>
      </p:grpSp>
      <p:sp>
        <p:nvSpPr>
          <p:cNvPr id="270" name="Language models often make systematic errors on coherent datapoints [Kayser-Bril, 2020; Stuart-Ulin, 2018; Ye et al, 2024]."/>
          <p:cNvSpPr txBox="1"/>
          <p:nvPr/>
        </p:nvSpPr>
        <p:spPr>
          <a:xfrm>
            <a:off x="1372700" y="3012813"/>
            <a:ext cx="20074611" cy="13566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spcBef>
                <a:spcPts val="1600"/>
              </a:spcBef>
              <a:defRPr sz="4200">
                <a:solidFill>
                  <a:srgbClr val="24292F"/>
                </a:solidFill>
              </a:defRPr>
            </a:pPr>
            <a:r>
              <a:t>Language models often make systematic errors on coherent datapoints [Kayser-Bril, 2020; </a:t>
            </a:r>
            <a:r>
              <a:rPr>
                <a:solidFill>
                  <a:srgbClr val="212529"/>
                </a:solidFill>
              </a:rPr>
              <a:t>Stuart-Ulin, 2018; Ye et al, 2024</a:t>
            </a: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6" grpId="2"/>
      <p:bldP build="whole" bldLvl="1" animBg="1" rev="0" advAuto="0" spid="269" grpId="3"/>
      <p:bldP build="whole" bldLvl="1" animBg="1" rev="0" advAuto="0" spid="262" grpId="1"/>
    </p:bldLst>
  </p:timing>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6" name="Google Shape;91;p17"/>
          <p:cNvSpPr txBox="1"/>
          <p:nvPr>
            <p:ph type="body" idx="1"/>
          </p:nvPr>
        </p:nvSpPr>
        <p:spPr>
          <a:xfrm>
            <a:off x="831199" y="3073266"/>
            <a:ext cx="22721602" cy="10351201"/>
          </a:xfrm>
          <a:prstGeom prst="rect">
            <a:avLst/>
          </a:prstGeom>
        </p:spPr>
        <p:txBody>
          <a:bodyPr/>
          <a:lstStyle/>
          <a:p>
            <a:pPr>
              <a:defRPr b="1"/>
            </a:pPr>
            <a:r>
              <a:t>Overall Model Performance Gaps</a:t>
            </a:r>
            <a:r>
              <a:rPr b="0"/>
              <a:t>: </a:t>
            </a:r>
            <a:r>
              <a:rPr b="0" i="1"/>
              <a:t>Open-source VS closed-source</a:t>
            </a:r>
            <a:endParaRPr i="1"/>
          </a:p>
          <a:p>
            <a:pPr lvl="1" marL="1413328" indent="-816428">
              <a:buSzPts val="3600"/>
              <a:defRPr sz="3600"/>
            </a:pPr>
            <a:r>
              <a:t>Close-source: GPT 4 Turbo, Claude 2, GPT 3.5 Turbo, Claude Instant, and PaLM 2</a:t>
            </a:r>
          </a:p>
          <a:p>
            <a:pPr lvl="1" marL="1413328" indent="-816428">
              <a:buSzPts val="3600"/>
              <a:defRPr sz="3600"/>
            </a:pPr>
            <a:r>
              <a:t>Open-source: Yi-34b, Qwen-14b, Mistral-7b, Phi-2, MPT-30b, Vicuna-13b, and Phi-1.5</a:t>
            </a:r>
          </a:p>
          <a:p>
            <a:pPr>
              <a:defRPr b="1"/>
            </a:pPr>
            <a:r>
              <a:t>Robustness of Benchmark Assessments</a:t>
            </a:r>
            <a:r>
              <a:rPr b="0"/>
              <a:t>: </a:t>
            </a:r>
            <a:r>
              <a:rPr b="0" i="1"/>
              <a:t>“Hacking” prevention</a:t>
            </a:r>
            <a:endParaRPr i="1"/>
          </a:p>
          <a:p>
            <a:pPr lvl="1" marL="1413328" indent="-816428">
              <a:buSzPts val="3600"/>
              <a:defRPr sz="3600"/>
            </a:pPr>
            <a:r>
              <a:t>Does finetuning on a previous version benchmark lead to overfitting specific problem types?</a:t>
            </a:r>
          </a:p>
        </p:txBody>
      </p:sp>
      <p:sp>
        <p:nvSpPr>
          <p:cNvPr id="1417" name="Research Roadmap"/>
          <p:cNvSpPr txBox="1"/>
          <p:nvPr/>
        </p:nvSpPr>
        <p:spPr>
          <a:xfrm>
            <a:off x="1206500" y="976219"/>
            <a:ext cx="10333366"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Research Roadmap</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9" name="Google Shape;173;p25"/>
          <p:cNvSpPr/>
          <p:nvPr/>
        </p:nvSpPr>
        <p:spPr>
          <a:xfrm>
            <a:off x="-1" y="1542866"/>
            <a:ext cx="24384001" cy="10893599"/>
          </a:xfrm>
          <a:prstGeom prst="rect">
            <a:avLst/>
          </a:prstGeom>
          <a:solidFill>
            <a:srgbClr val="EEEEEE"/>
          </a:solidFill>
          <a:ln w="25400">
            <a:solidFill>
              <a:srgbClr val="FFFFFF"/>
            </a:solidFill>
          </a:ln>
        </p:spPr>
        <p:txBody>
          <a:bodyPr lIns="0" tIns="0" rIns="0" bIns="0" anchor="ctr"/>
          <a:lstStyle/>
          <a:p>
            <a:pPr defTabSz="2438400">
              <a:defRPr sz="3600">
                <a:solidFill>
                  <a:srgbClr val="000000"/>
                </a:solidFill>
                <a:latin typeface="Arial"/>
                <a:ea typeface="Arial"/>
                <a:cs typeface="Arial"/>
                <a:sym typeface="Arial"/>
              </a:defRPr>
            </a:pPr>
          </a:p>
        </p:txBody>
      </p:sp>
      <p:sp>
        <p:nvSpPr>
          <p:cNvPr id="1420" name="Google Shape;174;p25"/>
          <p:cNvSpPr txBox="1"/>
          <p:nvPr>
            <p:ph type="title"/>
          </p:nvPr>
        </p:nvSpPr>
        <p:spPr>
          <a:xfrm>
            <a:off x="831199" y="1679666"/>
            <a:ext cx="22721602" cy="1884801"/>
          </a:xfrm>
          <a:prstGeom prst="rect">
            <a:avLst/>
          </a:prstGeom>
        </p:spPr>
        <p:txBody>
          <a:bodyPr/>
          <a:lstStyle>
            <a:lvl1pPr algn="l">
              <a:defRPr sz="7400"/>
            </a:lvl1pPr>
          </a:lstStyle>
          <a:p>
            <a:pPr/>
            <a:r>
              <a:t>Exp 1: Model Performance in Close and Open LLMs</a:t>
            </a:r>
          </a:p>
        </p:txBody>
      </p:sp>
      <p:sp>
        <p:nvSpPr>
          <p:cNvPr id="1421" name="Google Shape;177;p25"/>
          <p:cNvSpPr txBox="1"/>
          <p:nvPr/>
        </p:nvSpPr>
        <p:spPr>
          <a:xfrm>
            <a:off x="831199" y="3973666"/>
            <a:ext cx="22124001" cy="1864658"/>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p>
            <a:pPr algn="l" defTabSz="2438400">
              <a:defRPr b="1" sz="4800">
                <a:solidFill>
                  <a:srgbClr val="000000"/>
                </a:solidFill>
                <a:latin typeface="Arial"/>
                <a:ea typeface="Arial"/>
                <a:cs typeface="Arial"/>
                <a:sym typeface="Arial"/>
              </a:defRPr>
            </a:pPr>
            <a:r>
              <a:t>General Question</a:t>
            </a:r>
            <a:r>
              <a:rPr b="0"/>
              <a:t>: How far away are current open-source models compared</a:t>
            </a:r>
          </a:p>
          <a:p>
            <a:pPr algn="l" defTabSz="2438400">
              <a:defRPr sz="4800">
                <a:solidFill>
                  <a:srgbClr val="000000"/>
                </a:solidFill>
                <a:latin typeface="Arial"/>
                <a:ea typeface="Arial"/>
                <a:cs typeface="Arial"/>
                <a:sym typeface="Arial"/>
              </a:defRPr>
            </a:pPr>
            <a:r>
              <a:t>with closed-source models? </a:t>
            </a:r>
          </a:p>
        </p:txBody>
      </p:sp>
      <p:sp>
        <p:nvSpPr>
          <p:cNvPr id="1422" name="Google Shape;178;p25"/>
          <p:cNvSpPr txBox="1"/>
          <p:nvPr/>
        </p:nvSpPr>
        <p:spPr>
          <a:xfrm>
            <a:off x="831199" y="6353266"/>
            <a:ext cx="22124001" cy="4658658"/>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p>
            <a:pPr algn="l" defTabSz="2438400">
              <a:defRPr b="1" sz="4800">
                <a:solidFill>
                  <a:srgbClr val="000000"/>
                </a:solidFill>
                <a:latin typeface="Arial"/>
                <a:ea typeface="Arial"/>
                <a:cs typeface="Arial"/>
                <a:sym typeface="Arial"/>
              </a:defRPr>
            </a:pPr>
            <a:r>
              <a:t>Experiment Details</a:t>
            </a:r>
            <a:r>
              <a:rPr b="0"/>
              <a:t>:</a:t>
            </a:r>
          </a:p>
          <a:p>
            <a:pPr marL="1028700" indent="-914400" algn="l" defTabSz="2438400">
              <a:buClr>
                <a:srgbClr val="000000"/>
              </a:buClr>
              <a:buSzPts val="4800"/>
              <a:buFont typeface="Arial"/>
              <a:buChar char="●"/>
              <a:defRPr sz="4800">
                <a:solidFill>
                  <a:srgbClr val="000000"/>
                </a:solidFill>
                <a:latin typeface="Arial"/>
                <a:ea typeface="Arial"/>
                <a:cs typeface="Arial"/>
                <a:sym typeface="Arial"/>
              </a:defRPr>
            </a:pPr>
            <a:r>
              <a:t>We aim to quantitatively analyze the differences in performance between closed-source models (including as GPT 4 Turbo, Claude 2, GPT 3.5 Turbo, Claude Instant, and PaLM 2) and </a:t>
            </a:r>
          </a:p>
          <a:p>
            <a:pPr marL="1028700" indent="-914400" algn="l" defTabSz="2438400">
              <a:buClr>
                <a:srgbClr val="000000"/>
              </a:buClr>
              <a:buSzPts val="4800"/>
              <a:buFont typeface="Arial"/>
              <a:buChar char="●"/>
              <a:defRPr sz="4800">
                <a:solidFill>
                  <a:srgbClr val="000000"/>
                </a:solidFill>
                <a:latin typeface="Arial"/>
                <a:ea typeface="Arial"/>
                <a:cs typeface="Arial"/>
                <a:sym typeface="Arial"/>
              </a:defRPr>
            </a:pPr>
            <a:r>
              <a:t>open-source instruction-tuned models (including Yi-34b, Qwen-14b, Mistral-7b, Phi-2, MPT-30b, Vicuna-13b, and Phi-1.5).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22" grpId="1"/>
    </p:bldLst>
  </p:timing>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4" name="Google Shape;184;p26"/>
          <p:cNvSpPr txBox="1"/>
          <p:nvPr>
            <p:ph type="body" sz="half" idx="1"/>
          </p:nvPr>
        </p:nvSpPr>
        <p:spPr>
          <a:xfrm>
            <a:off x="12192000" y="3073266"/>
            <a:ext cx="11360801" cy="9110401"/>
          </a:xfrm>
          <a:prstGeom prst="rect">
            <a:avLst/>
          </a:prstGeom>
        </p:spPr>
        <p:txBody>
          <a:bodyPr/>
          <a:lstStyle/>
          <a:p>
            <a:pPr marL="0" indent="0">
              <a:buSzTx/>
              <a:buNone/>
            </a:pPr>
            <a:r>
              <a:t>Overall:</a:t>
            </a:r>
          </a:p>
          <a:p>
            <a:pPr>
              <a:spcBef>
                <a:spcPts val="3200"/>
              </a:spcBef>
            </a:pPr>
            <a:r>
              <a:t>Close-source models generally perform better than open-source models</a:t>
            </a:r>
          </a:p>
          <a:p>
            <a:pPr lvl="1" marL="1413328" indent="-816428">
              <a:buSzPts val="3600"/>
              <a:defRPr sz="3600"/>
            </a:pPr>
            <a:r>
              <a:t>Some open-source models perform better than close-source models on specific questions and difficulties.</a:t>
            </a:r>
          </a:p>
          <a:p>
            <a:pPr/>
            <a:r>
              <a:t>Models generally perform better on less-complex questions, i.e. easier complexity classes.</a:t>
            </a:r>
          </a:p>
        </p:txBody>
      </p:sp>
      <p:pic>
        <p:nvPicPr>
          <p:cNvPr id="1425" name="Google Shape;187;p26" descr="Google Shape;187;p26"/>
          <p:cNvPicPr>
            <a:picLocks noChangeAspect="1"/>
          </p:cNvPicPr>
          <p:nvPr/>
        </p:nvPicPr>
        <p:blipFill>
          <a:blip r:embed="rId2">
            <a:extLst/>
          </a:blip>
          <a:stretch>
            <a:fillRect/>
          </a:stretch>
        </p:blipFill>
        <p:spPr>
          <a:xfrm>
            <a:off x="406399" y="3120333"/>
            <a:ext cx="11379210" cy="9001131"/>
          </a:xfrm>
          <a:prstGeom prst="rect">
            <a:avLst/>
          </a:prstGeom>
          <a:ln w="12700">
            <a:miter lim="400000"/>
          </a:ln>
        </p:spPr>
      </p:pic>
      <p:sp>
        <p:nvSpPr>
          <p:cNvPr id="1426" name="Google Shape;188;p26"/>
          <p:cNvSpPr/>
          <p:nvPr/>
        </p:nvSpPr>
        <p:spPr>
          <a:xfrm>
            <a:off x="1222933" y="3381566"/>
            <a:ext cx="9934401" cy="1052801"/>
          </a:xfrm>
          <a:prstGeom prst="rect">
            <a:avLst/>
          </a:prstGeom>
          <a:ln w="76200">
            <a:solidFill>
              <a:srgbClr val="FFAB40"/>
            </a:solidFill>
          </a:ln>
        </p:spPr>
        <p:txBody>
          <a:bodyPr lIns="0" tIns="0" rIns="0" bIns="0" anchor="ctr"/>
          <a:lstStyle/>
          <a:p>
            <a:pPr defTabSz="2438400">
              <a:defRPr sz="3600">
                <a:solidFill>
                  <a:srgbClr val="000000"/>
                </a:solidFill>
                <a:latin typeface="Arial"/>
                <a:ea typeface="Arial"/>
                <a:cs typeface="Arial"/>
                <a:sym typeface="Arial"/>
              </a:defRPr>
            </a:pPr>
          </a:p>
        </p:txBody>
      </p:sp>
      <p:sp>
        <p:nvSpPr>
          <p:cNvPr id="1427" name="Google Shape;189;p26"/>
          <p:cNvSpPr/>
          <p:nvPr/>
        </p:nvSpPr>
        <p:spPr>
          <a:xfrm>
            <a:off x="1222933" y="6356999"/>
            <a:ext cx="9934401" cy="1052802"/>
          </a:xfrm>
          <a:prstGeom prst="rect">
            <a:avLst/>
          </a:prstGeom>
          <a:ln w="76200">
            <a:solidFill>
              <a:srgbClr val="FFAB40"/>
            </a:solidFill>
          </a:ln>
        </p:spPr>
        <p:txBody>
          <a:bodyPr lIns="0" tIns="0" rIns="0" bIns="0" anchor="ctr"/>
          <a:lstStyle/>
          <a:p>
            <a:pPr defTabSz="2438400">
              <a:defRPr sz="3600">
                <a:solidFill>
                  <a:srgbClr val="000000"/>
                </a:solidFill>
                <a:latin typeface="Arial"/>
                <a:ea typeface="Arial"/>
                <a:cs typeface="Arial"/>
                <a:sym typeface="Arial"/>
              </a:defRPr>
            </a:pPr>
          </a:p>
        </p:txBody>
      </p:sp>
      <p:sp>
        <p:nvSpPr>
          <p:cNvPr id="1428" name="Google Shape;190;p26"/>
          <p:cNvSpPr/>
          <p:nvPr/>
        </p:nvSpPr>
        <p:spPr>
          <a:xfrm>
            <a:off x="1222933" y="9345132"/>
            <a:ext cx="9934401" cy="1052801"/>
          </a:xfrm>
          <a:prstGeom prst="rect">
            <a:avLst/>
          </a:prstGeom>
          <a:ln w="76200">
            <a:solidFill>
              <a:srgbClr val="FFAB40"/>
            </a:solidFill>
          </a:ln>
        </p:spPr>
        <p:txBody>
          <a:bodyPr lIns="0" tIns="0" rIns="0" bIns="0" anchor="ctr"/>
          <a:lstStyle/>
          <a:p>
            <a:pPr defTabSz="2438400">
              <a:defRPr sz="3600">
                <a:solidFill>
                  <a:srgbClr val="000000"/>
                </a:solidFill>
                <a:latin typeface="Arial"/>
                <a:ea typeface="Arial"/>
                <a:cs typeface="Arial"/>
                <a:sym typeface="Arial"/>
              </a:defRPr>
            </a:pPr>
          </a:p>
        </p:txBody>
      </p:sp>
      <p:sp>
        <p:nvSpPr>
          <p:cNvPr id="1429" name="Overall Model Performance for LLM"/>
          <p:cNvSpPr txBox="1"/>
          <p:nvPr/>
        </p:nvSpPr>
        <p:spPr>
          <a:xfrm>
            <a:off x="1206500" y="976219"/>
            <a:ext cx="13743845"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Overall Model Performance for LLM</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1431" name="Screen Shot 2024-08-09 at 4.33.28 PM.png" descr="Screen Shot 2024-08-09 at 4.33.28 PM.png"/>
          <p:cNvPicPr>
            <a:picLocks noChangeAspect="1"/>
          </p:cNvPicPr>
          <p:nvPr/>
        </p:nvPicPr>
        <p:blipFill>
          <a:blip r:embed="rId2">
            <a:extLst/>
          </a:blip>
          <a:stretch>
            <a:fillRect/>
          </a:stretch>
        </p:blipFill>
        <p:spPr>
          <a:xfrm>
            <a:off x="547833" y="2945125"/>
            <a:ext cx="11360801" cy="9188883"/>
          </a:xfrm>
          <a:prstGeom prst="rect">
            <a:avLst/>
          </a:prstGeom>
          <a:ln w="12700">
            <a:miter lim="400000"/>
          </a:ln>
        </p:spPr>
      </p:pic>
      <p:sp>
        <p:nvSpPr>
          <p:cNvPr id="1432" name="Google Shape;184;p26"/>
          <p:cNvSpPr txBox="1"/>
          <p:nvPr>
            <p:ph type="body" sz="half" idx="1"/>
          </p:nvPr>
        </p:nvSpPr>
        <p:spPr>
          <a:xfrm>
            <a:off x="12192000" y="3073266"/>
            <a:ext cx="11360801" cy="9110401"/>
          </a:xfrm>
          <a:prstGeom prst="rect">
            <a:avLst/>
          </a:prstGeom>
        </p:spPr>
        <p:txBody>
          <a:bodyPr/>
          <a:lstStyle/>
          <a:p>
            <a:pPr marL="0" indent="0">
              <a:buSzTx/>
              <a:buNone/>
            </a:pPr>
            <a:r>
              <a:t>Overall:</a:t>
            </a:r>
          </a:p>
          <a:p>
            <a:pPr>
              <a:spcBef>
                <a:spcPts val="3200"/>
              </a:spcBef>
            </a:pPr>
            <a:r>
              <a:t>Close-source models generally perform better than open-source models</a:t>
            </a:r>
          </a:p>
          <a:p>
            <a:pPr lvl="1" marL="1413328" indent="-816428">
              <a:buSzPts val="3600"/>
              <a:defRPr sz="3600"/>
            </a:pPr>
            <a:r>
              <a:t>Some open-source models perform better than close-source models on specific questions and difficulties.</a:t>
            </a:r>
          </a:p>
          <a:p>
            <a:pPr/>
            <a:r>
              <a:t>Models generally perform better on less-complex questions, i.e. easier complexity classes.</a:t>
            </a:r>
          </a:p>
        </p:txBody>
      </p:sp>
      <p:sp>
        <p:nvSpPr>
          <p:cNvPr id="1433" name="Google Shape;188;p26"/>
          <p:cNvSpPr/>
          <p:nvPr/>
        </p:nvSpPr>
        <p:spPr>
          <a:xfrm>
            <a:off x="1222933" y="3368866"/>
            <a:ext cx="9934401" cy="1052801"/>
          </a:xfrm>
          <a:prstGeom prst="rect">
            <a:avLst/>
          </a:prstGeom>
          <a:ln w="76200">
            <a:solidFill>
              <a:srgbClr val="FFAB40"/>
            </a:solidFill>
          </a:ln>
        </p:spPr>
        <p:txBody>
          <a:bodyPr lIns="0" tIns="0" rIns="0" bIns="0" anchor="ctr"/>
          <a:lstStyle/>
          <a:p>
            <a:pPr defTabSz="2438400">
              <a:defRPr sz="3600">
                <a:solidFill>
                  <a:srgbClr val="000000"/>
                </a:solidFill>
                <a:latin typeface="Arial"/>
                <a:ea typeface="Arial"/>
                <a:cs typeface="Arial"/>
                <a:sym typeface="Arial"/>
              </a:defRPr>
            </a:pPr>
          </a:p>
        </p:txBody>
      </p:sp>
      <p:sp>
        <p:nvSpPr>
          <p:cNvPr id="1434" name="Google Shape;189;p26"/>
          <p:cNvSpPr/>
          <p:nvPr/>
        </p:nvSpPr>
        <p:spPr>
          <a:xfrm>
            <a:off x="1222933" y="6331599"/>
            <a:ext cx="9934401" cy="1052802"/>
          </a:xfrm>
          <a:prstGeom prst="rect">
            <a:avLst/>
          </a:prstGeom>
          <a:ln w="76200">
            <a:solidFill>
              <a:srgbClr val="FFAB40"/>
            </a:solidFill>
          </a:ln>
        </p:spPr>
        <p:txBody>
          <a:bodyPr lIns="0" tIns="0" rIns="0" bIns="0" anchor="ctr"/>
          <a:lstStyle/>
          <a:p>
            <a:pPr defTabSz="2438400">
              <a:defRPr sz="3600">
                <a:solidFill>
                  <a:srgbClr val="000000"/>
                </a:solidFill>
                <a:latin typeface="Arial"/>
                <a:ea typeface="Arial"/>
                <a:cs typeface="Arial"/>
                <a:sym typeface="Arial"/>
              </a:defRPr>
            </a:pPr>
          </a:p>
        </p:txBody>
      </p:sp>
      <p:sp>
        <p:nvSpPr>
          <p:cNvPr id="1435" name="Google Shape;190;p26"/>
          <p:cNvSpPr/>
          <p:nvPr/>
        </p:nvSpPr>
        <p:spPr>
          <a:xfrm>
            <a:off x="1222933" y="9294332"/>
            <a:ext cx="9934401" cy="1052801"/>
          </a:xfrm>
          <a:prstGeom prst="rect">
            <a:avLst/>
          </a:prstGeom>
          <a:ln w="76200">
            <a:solidFill>
              <a:srgbClr val="FFAB40"/>
            </a:solidFill>
          </a:ln>
        </p:spPr>
        <p:txBody>
          <a:bodyPr lIns="0" tIns="0" rIns="0" bIns="0" anchor="ctr"/>
          <a:lstStyle/>
          <a:p>
            <a:pPr defTabSz="2438400">
              <a:defRPr sz="3600">
                <a:solidFill>
                  <a:srgbClr val="000000"/>
                </a:solidFill>
                <a:latin typeface="Arial"/>
                <a:ea typeface="Arial"/>
                <a:cs typeface="Arial"/>
                <a:sym typeface="Arial"/>
              </a:defRPr>
            </a:pPr>
          </a:p>
        </p:txBody>
      </p:sp>
      <p:sp>
        <p:nvSpPr>
          <p:cNvPr id="1436" name="Overall Model Performance for VLM"/>
          <p:cNvSpPr txBox="1"/>
          <p:nvPr/>
        </p:nvSpPr>
        <p:spPr>
          <a:xfrm>
            <a:off x="1206500" y="976219"/>
            <a:ext cx="13743845"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Overall Model Performance for VLM</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1438" name="Screen Shot 2024-08-09 at 7.49.36 PM.png" descr="Screen Shot 2024-08-09 at 7.49.36 PM.png"/>
          <p:cNvPicPr>
            <a:picLocks noChangeAspect="1"/>
          </p:cNvPicPr>
          <p:nvPr/>
        </p:nvPicPr>
        <p:blipFill>
          <a:blip r:embed="rId3">
            <a:extLst/>
          </a:blip>
          <a:stretch>
            <a:fillRect/>
          </a:stretch>
        </p:blipFill>
        <p:spPr>
          <a:xfrm>
            <a:off x="7719878" y="7688916"/>
            <a:ext cx="14279447" cy="5908737"/>
          </a:xfrm>
          <a:prstGeom prst="rect">
            <a:avLst/>
          </a:prstGeom>
          <a:ln w="12700">
            <a:miter lim="400000"/>
          </a:ln>
        </p:spPr>
      </p:pic>
      <p:pic>
        <p:nvPicPr>
          <p:cNvPr id="1439" name="Screen Shot 2024-08-09 at 7.49.46 PM.png" descr="Screen Shot 2024-08-09 at 7.49.46 PM.png"/>
          <p:cNvPicPr>
            <a:picLocks noChangeAspect="1"/>
          </p:cNvPicPr>
          <p:nvPr/>
        </p:nvPicPr>
        <p:blipFill>
          <a:blip r:embed="rId4">
            <a:extLst/>
          </a:blip>
          <a:stretch>
            <a:fillRect/>
          </a:stretch>
        </p:blipFill>
        <p:spPr>
          <a:xfrm>
            <a:off x="7719878" y="2127738"/>
            <a:ext cx="14279447" cy="5507788"/>
          </a:xfrm>
          <a:prstGeom prst="rect">
            <a:avLst/>
          </a:prstGeom>
          <a:ln w="12700">
            <a:miter lim="400000"/>
          </a:ln>
        </p:spPr>
      </p:pic>
      <p:sp>
        <p:nvSpPr>
          <p:cNvPr id="1440" name="LLM vs. VLM"/>
          <p:cNvSpPr txBox="1"/>
          <p:nvPr/>
        </p:nvSpPr>
        <p:spPr>
          <a:xfrm>
            <a:off x="1206500" y="976219"/>
            <a:ext cx="13743845"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LLM vs. VLM</a:t>
            </a:r>
          </a:p>
        </p:txBody>
      </p:sp>
      <p:sp>
        <p:nvSpPr>
          <p:cNvPr id="1441" name="LLM performance"/>
          <p:cNvSpPr txBox="1"/>
          <p:nvPr/>
        </p:nvSpPr>
        <p:spPr>
          <a:xfrm>
            <a:off x="2981369" y="4589049"/>
            <a:ext cx="3444889" cy="585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solidFill>
                  <a:srgbClr val="000000"/>
                </a:solidFill>
              </a:defRPr>
            </a:lvl1pPr>
          </a:lstStyle>
          <a:p>
            <a:pPr/>
            <a:r>
              <a:t>LLM performance</a:t>
            </a:r>
          </a:p>
        </p:txBody>
      </p:sp>
      <p:sp>
        <p:nvSpPr>
          <p:cNvPr id="1442" name="VLM performance"/>
          <p:cNvSpPr txBox="1"/>
          <p:nvPr/>
        </p:nvSpPr>
        <p:spPr>
          <a:xfrm>
            <a:off x="2969844" y="10350702"/>
            <a:ext cx="3467939" cy="585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solidFill>
                  <a:srgbClr val="000000"/>
                </a:solidFill>
              </a:defRPr>
            </a:lvl1pPr>
          </a:lstStyle>
          <a:p>
            <a:pPr/>
            <a:r>
              <a:t>VLM performance</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446" name="Google Shape;215;p28"/>
          <p:cNvSpPr/>
          <p:nvPr/>
        </p:nvSpPr>
        <p:spPr>
          <a:xfrm>
            <a:off x="-1" y="1542866"/>
            <a:ext cx="24384001" cy="10893599"/>
          </a:xfrm>
          <a:prstGeom prst="rect">
            <a:avLst/>
          </a:prstGeom>
          <a:solidFill>
            <a:srgbClr val="EEEEEE"/>
          </a:solidFill>
          <a:ln w="25400">
            <a:solidFill>
              <a:srgbClr val="FFFFFF"/>
            </a:solidFill>
          </a:ln>
        </p:spPr>
        <p:txBody>
          <a:bodyPr lIns="0" tIns="0" rIns="0" bIns="0" anchor="ctr"/>
          <a:lstStyle/>
          <a:p>
            <a:pPr defTabSz="2438400">
              <a:defRPr sz="3600">
                <a:solidFill>
                  <a:srgbClr val="000000"/>
                </a:solidFill>
                <a:latin typeface="Arial"/>
                <a:ea typeface="Arial"/>
                <a:cs typeface="Arial"/>
                <a:sym typeface="Arial"/>
              </a:defRPr>
            </a:pPr>
          </a:p>
        </p:txBody>
      </p:sp>
      <p:sp>
        <p:nvSpPr>
          <p:cNvPr id="1447" name="Google Shape;216;p28"/>
          <p:cNvSpPr txBox="1"/>
          <p:nvPr>
            <p:ph type="title"/>
          </p:nvPr>
        </p:nvSpPr>
        <p:spPr>
          <a:xfrm>
            <a:off x="831199" y="2949666"/>
            <a:ext cx="22721602" cy="1596001"/>
          </a:xfrm>
          <a:prstGeom prst="rect">
            <a:avLst/>
          </a:prstGeom>
        </p:spPr>
        <p:txBody>
          <a:bodyPr/>
          <a:lstStyle>
            <a:lvl1pPr algn="l" defTabSz="1950720">
              <a:defRPr sz="5920"/>
            </a:lvl1pPr>
          </a:lstStyle>
          <a:p>
            <a:pPr/>
            <a:r>
              <a:t>Exp 2: Model Performance across Complexity and Difficulty Levels</a:t>
            </a:r>
          </a:p>
        </p:txBody>
      </p:sp>
      <p:sp>
        <p:nvSpPr>
          <p:cNvPr id="1448" name="Google Shape;219;p28"/>
          <p:cNvSpPr txBox="1"/>
          <p:nvPr/>
        </p:nvSpPr>
        <p:spPr>
          <a:xfrm>
            <a:off x="831199" y="5044933"/>
            <a:ext cx="22124001" cy="6055658"/>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p>
            <a:pPr algn="l" defTabSz="2438400">
              <a:defRPr b="1" sz="4800">
                <a:solidFill>
                  <a:srgbClr val="000000"/>
                </a:solidFill>
                <a:latin typeface="Arial"/>
                <a:ea typeface="Arial"/>
                <a:cs typeface="Arial"/>
                <a:sym typeface="Arial"/>
              </a:defRPr>
            </a:pPr>
            <a:r>
              <a:t>General Question</a:t>
            </a:r>
            <a:r>
              <a:rPr b="0"/>
              <a:t>: How different do LLMs perform on complex</a:t>
            </a:r>
          </a:p>
          <a:p>
            <a:pPr algn="l" defTabSz="2438400">
              <a:defRPr sz="4800">
                <a:solidFill>
                  <a:srgbClr val="000000"/>
                </a:solidFill>
                <a:latin typeface="Arial"/>
                <a:ea typeface="Arial"/>
                <a:cs typeface="Arial"/>
                <a:sym typeface="Arial"/>
              </a:defRPr>
            </a:pPr>
            <a:r>
              <a:t>reasoning tasks in complexity classes with different difficulty levels? </a:t>
            </a:r>
          </a:p>
          <a:p>
            <a:pPr algn="l" defTabSz="2438400">
              <a:defRPr sz="3600">
                <a:solidFill>
                  <a:srgbClr val="000000"/>
                </a:solidFill>
                <a:latin typeface="Arial"/>
                <a:ea typeface="Arial"/>
                <a:cs typeface="Arial"/>
                <a:sym typeface="Arial"/>
              </a:defRPr>
            </a:pPr>
            <a:endParaRPr sz="4800"/>
          </a:p>
          <a:p>
            <a:pPr algn="l" defTabSz="2438400">
              <a:defRPr b="1" sz="4800">
                <a:solidFill>
                  <a:srgbClr val="000000"/>
                </a:solidFill>
                <a:latin typeface="Arial"/>
                <a:ea typeface="Arial"/>
                <a:cs typeface="Arial"/>
                <a:sym typeface="Arial"/>
              </a:defRPr>
            </a:pPr>
            <a:r>
              <a:t>Experiment Details</a:t>
            </a:r>
            <a:r>
              <a:rPr b="0"/>
              <a:t>:</a:t>
            </a:r>
          </a:p>
          <a:p>
            <a:pPr marL="1028700" indent="-914400" algn="l" defTabSz="2438400">
              <a:buClr>
                <a:srgbClr val="000000"/>
              </a:buClr>
              <a:buSzPts val="4800"/>
              <a:buFont typeface="Arial"/>
              <a:buChar char="●"/>
              <a:defRPr sz="4800">
                <a:solidFill>
                  <a:srgbClr val="000000"/>
                </a:solidFill>
                <a:latin typeface="Arial"/>
                <a:ea typeface="Arial"/>
                <a:cs typeface="Arial"/>
                <a:sym typeface="Arial"/>
              </a:defRPr>
            </a:pPr>
            <a:r>
              <a:t>These tasks are classified into three complexity classes: P, NP-complete, and NP-hard.</a:t>
            </a:r>
          </a:p>
          <a:p>
            <a:pPr marL="1028700" indent="-914400" algn="l" defTabSz="2438400">
              <a:buClr>
                <a:srgbClr val="000000"/>
              </a:buClr>
              <a:buSzPts val="4800"/>
              <a:buFont typeface="Arial"/>
              <a:buChar char="●"/>
              <a:defRPr sz="4800">
                <a:solidFill>
                  <a:srgbClr val="000000"/>
                </a:solidFill>
                <a:latin typeface="Arial"/>
                <a:ea typeface="Arial"/>
                <a:cs typeface="Arial"/>
                <a:sym typeface="Arial"/>
              </a:defRPr>
            </a:pPr>
            <a:r>
              <a:t>We divide each task into 10 distinct levels of difficulty graduation. </a:t>
            </a:r>
          </a:p>
          <a:p>
            <a:pPr marL="1028700" indent="-914400" algn="l" defTabSz="2438400">
              <a:buClr>
                <a:srgbClr val="000000"/>
              </a:buClr>
              <a:buSzPts val="4800"/>
              <a:buFont typeface="Arial"/>
              <a:buChar char="●"/>
              <a:defRPr sz="4800">
                <a:solidFill>
                  <a:srgbClr val="000000"/>
                </a:solidFill>
                <a:latin typeface="Arial"/>
                <a:ea typeface="Arial"/>
                <a:cs typeface="Arial"/>
                <a:sym typeface="Arial"/>
              </a:defRPr>
            </a:pPr>
            <a:r>
              <a:t>We run statistical tests to check the in-question and in-model differences.</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452" name="Google Shape;226;p29"/>
          <p:cNvSpPr txBox="1"/>
          <p:nvPr>
            <p:ph type="body" sz="half" idx="1"/>
          </p:nvPr>
        </p:nvSpPr>
        <p:spPr>
          <a:xfrm>
            <a:off x="16462933" y="3073266"/>
            <a:ext cx="7089601" cy="9976801"/>
          </a:xfrm>
          <a:prstGeom prst="rect">
            <a:avLst/>
          </a:prstGeom>
        </p:spPr>
        <p:txBody>
          <a:bodyPr/>
          <a:lstStyle/>
          <a:p>
            <a:pPr/>
            <a:r>
              <a:t>Observation</a:t>
            </a:r>
          </a:p>
          <a:p>
            <a:pPr lvl="1" marL="1413328" indent="-816428">
              <a:buSzPts val="3600"/>
              <a:defRPr sz="3600"/>
            </a:pPr>
            <a:r>
              <a:t>Not every model follow the graduation of performance</a:t>
            </a:r>
          </a:p>
          <a:p>
            <a:pPr/>
            <a:r>
              <a:t>Test results</a:t>
            </a:r>
          </a:p>
          <a:p>
            <a:pPr lvl="1" marL="1413328" indent="-816428">
              <a:buSzPts val="3600"/>
              <a:defRPr sz="3600"/>
            </a:pPr>
            <a:r>
              <a:t>True difference (    )</a:t>
            </a:r>
          </a:p>
          <a:p>
            <a:pPr lvl="1" marL="1413328" indent="-816428">
              <a:buSzPts val="3600"/>
              <a:defRPr sz="3600"/>
            </a:pPr>
            <a:r>
              <a:t>No statistical difference</a:t>
            </a:r>
          </a:p>
        </p:txBody>
      </p:sp>
      <p:pic>
        <p:nvPicPr>
          <p:cNvPr id="1453" name="Google Shape;229;p29" descr="Google Shape;229;p29"/>
          <p:cNvPicPr>
            <a:picLocks noChangeAspect="1"/>
          </p:cNvPicPr>
          <p:nvPr/>
        </p:nvPicPr>
        <p:blipFill>
          <a:blip r:embed="rId3">
            <a:extLst/>
          </a:blip>
          <a:stretch>
            <a:fillRect/>
          </a:stretch>
        </p:blipFill>
        <p:spPr>
          <a:xfrm>
            <a:off x="831199" y="3073266"/>
            <a:ext cx="15034738" cy="9976666"/>
          </a:xfrm>
          <a:prstGeom prst="rect">
            <a:avLst/>
          </a:prstGeom>
          <a:ln w="12700">
            <a:miter lim="400000"/>
          </a:ln>
        </p:spPr>
      </p:pic>
      <p:sp>
        <p:nvSpPr>
          <p:cNvPr id="1454" name="Google Shape;230;p29"/>
          <p:cNvSpPr/>
          <p:nvPr/>
        </p:nvSpPr>
        <p:spPr>
          <a:xfrm>
            <a:off x="22615400" y="7686866"/>
            <a:ext cx="480001" cy="508001"/>
          </a:xfrm>
          <a:prstGeom prst="rect">
            <a:avLst/>
          </a:prstGeom>
          <a:ln w="76200">
            <a:solidFill>
              <a:srgbClr val="FFAB40"/>
            </a:solidFill>
          </a:ln>
        </p:spPr>
        <p:txBody>
          <a:bodyPr lIns="0" tIns="0" rIns="0" bIns="0" anchor="ctr"/>
          <a:lstStyle/>
          <a:p>
            <a:pPr defTabSz="2438400">
              <a:defRPr sz="3600">
                <a:solidFill>
                  <a:srgbClr val="000000"/>
                </a:solidFill>
                <a:latin typeface="Arial"/>
                <a:ea typeface="Arial"/>
                <a:cs typeface="Arial"/>
                <a:sym typeface="Arial"/>
              </a:defRPr>
            </a:pPr>
          </a:p>
        </p:txBody>
      </p:sp>
      <p:sp>
        <p:nvSpPr>
          <p:cNvPr id="1455" name="Google Shape;231;p29"/>
          <p:cNvSpPr/>
          <p:nvPr/>
        </p:nvSpPr>
        <p:spPr>
          <a:xfrm>
            <a:off x="831199" y="3073266"/>
            <a:ext cx="3750401" cy="3239201"/>
          </a:xfrm>
          <a:prstGeom prst="rect">
            <a:avLst/>
          </a:prstGeom>
          <a:ln w="76200">
            <a:solidFill>
              <a:srgbClr val="FFAB40"/>
            </a:solidFill>
          </a:ln>
        </p:spPr>
        <p:txBody>
          <a:bodyPr lIns="0" tIns="0" rIns="0" bIns="0" anchor="ctr"/>
          <a:lstStyle/>
          <a:p>
            <a:pPr defTabSz="2438400">
              <a:defRPr sz="3600">
                <a:solidFill>
                  <a:srgbClr val="000000"/>
                </a:solidFill>
                <a:latin typeface="Arial"/>
                <a:ea typeface="Arial"/>
                <a:cs typeface="Arial"/>
                <a:sym typeface="Arial"/>
              </a:defRPr>
            </a:pPr>
          </a:p>
        </p:txBody>
      </p:sp>
      <p:sp>
        <p:nvSpPr>
          <p:cNvPr id="1456" name="Google Shape;232;p29"/>
          <p:cNvSpPr/>
          <p:nvPr/>
        </p:nvSpPr>
        <p:spPr>
          <a:xfrm>
            <a:off x="8321333" y="3073266"/>
            <a:ext cx="3750401" cy="3239201"/>
          </a:xfrm>
          <a:prstGeom prst="rect">
            <a:avLst/>
          </a:prstGeom>
          <a:ln w="76200">
            <a:solidFill>
              <a:srgbClr val="FFAB40"/>
            </a:solidFill>
          </a:ln>
        </p:spPr>
        <p:txBody>
          <a:bodyPr lIns="0" tIns="0" rIns="0" bIns="0" anchor="ctr"/>
          <a:lstStyle/>
          <a:p>
            <a:pPr defTabSz="2438400">
              <a:defRPr sz="3600">
                <a:solidFill>
                  <a:srgbClr val="000000"/>
                </a:solidFill>
                <a:latin typeface="Arial"/>
                <a:ea typeface="Arial"/>
                <a:cs typeface="Arial"/>
                <a:sym typeface="Arial"/>
              </a:defRPr>
            </a:pPr>
          </a:p>
        </p:txBody>
      </p:sp>
      <p:sp>
        <p:nvSpPr>
          <p:cNvPr id="1457" name="Exp 2: Models’ performance on each complexity class"/>
          <p:cNvSpPr txBox="1"/>
          <p:nvPr/>
        </p:nvSpPr>
        <p:spPr>
          <a:xfrm>
            <a:off x="1206500" y="976219"/>
            <a:ext cx="20473712"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Exp 2: Models’ performance on each complexity class</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1" name="Google Shape;247;p31"/>
          <p:cNvSpPr/>
          <p:nvPr/>
        </p:nvSpPr>
        <p:spPr>
          <a:xfrm>
            <a:off x="-1" y="1542866"/>
            <a:ext cx="24384001" cy="10853601"/>
          </a:xfrm>
          <a:prstGeom prst="rect">
            <a:avLst/>
          </a:prstGeom>
          <a:solidFill>
            <a:srgbClr val="EEEEEE"/>
          </a:solidFill>
          <a:ln w="25400">
            <a:solidFill>
              <a:srgbClr val="FFFFFF"/>
            </a:solidFill>
          </a:ln>
        </p:spPr>
        <p:txBody>
          <a:bodyPr lIns="0" tIns="0" rIns="0" bIns="0" anchor="ctr"/>
          <a:lstStyle/>
          <a:p>
            <a:pPr defTabSz="2438400">
              <a:defRPr sz="3600">
                <a:solidFill>
                  <a:srgbClr val="000000"/>
                </a:solidFill>
                <a:latin typeface="Arial"/>
                <a:ea typeface="Arial"/>
                <a:cs typeface="Arial"/>
                <a:sym typeface="Arial"/>
              </a:defRPr>
            </a:pPr>
          </a:p>
        </p:txBody>
      </p:sp>
      <p:sp>
        <p:nvSpPr>
          <p:cNvPr id="1462" name="Google Shape;248;p31"/>
          <p:cNvSpPr txBox="1"/>
          <p:nvPr>
            <p:ph type="title"/>
          </p:nvPr>
        </p:nvSpPr>
        <p:spPr>
          <a:xfrm>
            <a:off x="831199" y="2949666"/>
            <a:ext cx="22721602" cy="1397601"/>
          </a:xfrm>
          <a:prstGeom prst="rect">
            <a:avLst/>
          </a:prstGeom>
        </p:spPr>
        <p:txBody>
          <a:bodyPr/>
          <a:lstStyle>
            <a:lvl1pPr algn="l" defTabSz="2097023">
              <a:defRPr sz="6364"/>
            </a:lvl1pPr>
          </a:lstStyle>
          <a:p>
            <a:pPr/>
            <a:r>
              <a:t>Exp 2: Benchmark Robustness -- Hacking by Finetuning</a:t>
            </a:r>
          </a:p>
        </p:txBody>
      </p:sp>
      <p:sp>
        <p:nvSpPr>
          <p:cNvPr id="1463" name="Google Shape;251;p31"/>
          <p:cNvSpPr txBox="1"/>
          <p:nvPr/>
        </p:nvSpPr>
        <p:spPr>
          <a:xfrm>
            <a:off x="831199" y="5044933"/>
            <a:ext cx="22124001" cy="3261658"/>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p>
            <a:pPr algn="l" defTabSz="2438400">
              <a:defRPr b="1" sz="4800">
                <a:solidFill>
                  <a:srgbClr val="000000"/>
                </a:solidFill>
                <a:latin typeface="Arial"/>
                <a:ea typeface="Arial"/>
                <a:cs typeface="Arial"/>
                <a:sym typeface="Arial"/>
              </a:defRPr>
            </a:pPr>
            <a:r>
              <a:t>General Question</a:t>
            </a:r>
            <a:r>
              <a:rPr b="0"/>
              <a:t>: To what extent the change of numerical values in benchmark refreshment can maintain original benchmark validity? Specially, can finetuning on last month’s benchmarks lead to overfitting on certain problems?</a:t>
            </a:r>
          </a:p>
        </p:txBody>
      </p:sp>
      <p:sp>
        <p:nvSpPr>
          <p:cNvPr id="1464" name="Google Shape;252;p31"/>
          <p:cNvSpPr txBox="1"/>
          <p:nvPr/>
        </p:nvSpPr>
        <p:spPr>
          <a:xfrm>
            <a:off x="831199" y="8210333"/>
            <a:ext cx="22124001" cy="3960158"/>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p>
            <a:pPr algn="l" defTabSz="2438400">
              <a:defRPr b="1" sz="4800">
                <a:solidFill>
                  <a:srgbClr val="000000"/>
                </a:solidFill>
                <a:latin typeface="Arial"/>
                <a:ea typeface="Arial"/>
                <a:cs typeface="Arial"/>
                <a:sym typeface="Arial"/>
              </a:defRPr>
            </a:pPr>
            <a:r>
              <a:t>Experiment Questions</a:t>
            </a:r>
            <a:r>
              <a:rPr b="0"/>
              <a:t>:</a:t>
            </a:r>
          </a:p>
          <a:p>
            <a:pPr marL="1028700" indent="-914400" algn="l" defTabSz="2438400">
              <a:buClr>
                <a:srgbClr val="000000"/>
              </a:buClr>
              <a:buSzPts val="4800"/>
              <a:buAutoNum type="arabicPeriod" startAt="1"/>
              <a:defRPr sz="4800">
                <a:solidFill>
                  <a:srgbClr val="000000"/>
                </a:solidFill>
                <a:latin typeface="Arial"/>
                <a:ea typeface="Arial"/>
                <a:cs typeface="Arial"/>
                <a:sym typeface="Arial"/>
              </a:defRPr>
            </a:pPr>
            <a:r>
              <a:t>What problems are easy to be hacked using (question-answer) pair finetuning?</a:t>
            </a:r>
          </a:p>
          <a:p>
            <a:pPr marL="1028700" indent="-914400" algn="l" defTabSz="2438400">
              <a:buClr>
                <a:srgbClr val="000000"/>
              </a:buClr>
              <a:buSzPts val="4800"/>
              <a:buAutoNum type="arabicPeriod" startAt="1"/>
              <a:defRPr sz="4800">
                <a:solidFill>
                  <a:srgbClr val="000000"/>
                </a:solidFill>
                <a:latin typeface="Arial"/>
                <a:ea typeface="Arial"/>
                <a:cs typeface="Arial"/>
                <a:sym typeface="Arial"/>
              </a:defRPr>
            </a:pPr>
            <a:r>
              <a:t>How many benchmarks does hacking need?</a:t>
            </a:r>
          </a:p>
          <a:p>
            <a:pPr marL="1028700" indent="-914400" algn="l" defTabSz="2438400">
              <a:buClr>
                <a:srgbClr val="000000"/>
              </a:buClr>
              <a:buSzPts val="4800"/>
              <a:buAutoNum type="arabicPeriod" startAt="1"/>
              <a:defRPr sz="4800">
                <a:solidFill>
                  <a:srgbClr val="000000"/>
                </a:solidFill>
                <a:latin typeface="Arial"/>
                <a:ea typeface="Arial"/>
                <a:cs typeface="Arial"/>
                <a:sym typeface="Arial"/>
              </a:defRPr>
            </a:pPr>
            <a:r>
              <a:t>Can we hack OOD instances? i.e. instances with higher difficulty levels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64" grpId="1"/>
    </p:bldLst>
  </p:timing>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6" name="Google Shape;258;p32"/>
          <p:cNvSpPr/>
          <p:nvPr/>
        </p:nvSpPr>
        <p:spPr>
          <a:xfrm>
            <a:off x="-1" y="1542866"/>
            <a:ext cx="24384001" cy="10853601"/>
          </a:xfrm>
          <a:prstGeom prst="rect">
            <a:avLst/>
          </a:prstGeom>
          <a:solidFill>
            <a:srgbClr val="EEEEEE"/>
          </a:solidFill>
          <a:ln w="25400">
            <a:solidFill>
              <a:srgbClr val="FFFFFF"/>
            </a:solidFill>
          </a:ln>
        </p:spPr>
        <p:txBody>
          <a:bodyPr lIns="0" tIns="0" rIns="0" bIns="0" anchor="ctr"/>
          <a:lstStyle/>
          <a:p>
            <a:pPr defTabSz="2438400">
              <a:defRPr sz="3600">
                <a:solidFill>
                  <a:srgbClr val="000000"/>
                </a:solidFill>
                <a:latin typeface="Arial"/>
                <a:ea typeface="Arial"/>
                <a:cs typeface="Arial"/>
                <a:sym typeface="Arial"/>
              </a:defRPr>
            </a:pPr>
          </a:p>
        </p:txBody>
      </p:sp>
      <p:sp>
        <p:nvSpPr>
          <p:cNvPr id="1467" name="Google Shape;259;p32"/>
          <p:cNvSpPr txBox="1"/>
          <p:nvPr>
            <p:ph type="title"/>
          </p:nvPr>
        </p:nvSpPr>
        <p:spPr>
          <a:xfrm>
            <a:off x="831199" y="2949666"/>
            <a:ext cx="22721602" cy="1397601"/>
          </a:xfrm>
          <a:prstGeom prst="rect">
            <a:avLst/>
          </a:prstGeom>
        </p:spPr>
        <p:txBody>
          <a:bodyPr/>
          <a:lstStyle>
            <a:lvl1pPr algn="l" defTabSz="2097023">
              <a:defRPr sz="6364"/>
            </a:lvl1pPr>
          </a:lstStyle>
          <a:p>
            <a:pPr/>
            <a:r>
              <a:t>Exp 2: Benchmark Robustness -- Hacking by Finetuning</a:t>
            </a:r>
          </a:p>
        </p:txBody>
      </p:sp>
      <p:sp>
        <p:nvSpPr>
          <p:cNvPr id="1468" name="Google Shape;263;p32"/>
          <p:cNvSpPr txBox="1"/>
          <p:nvPr/>
        </p:nvSpPr>
        <p:spPr>
          <a:xfrm>
            <a:off x="1129999" y="4640338"/>
            <a:ext cx="22124001" cy="4658658"/>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p>
            <a:pPr algn="l" defTabSz="2438400">
              <a:defRPr b="1" sz="4800">
                <a:solidFill>
                  <a:srgbClr val="000000"/>
                </a:solidFill>
                <a:latin typeface="Arial"/>
                <a:ea typeface="Arial"/>
                <a:cs typeface="Arial"/>
                <a:sym typeface="Arial"/>
              </a:defRPr>
            </a:pPr>
            <a:r>
              <a:t>Experiment Setting</a:t>
            </a:r>
            <a:r>
              <a:rPr b="0"/>
              <a:t>:</a:t>
            </a:r>
          </a:p>
          <a:p>
            <a:pPr marL="1028700" indent="-914400" algn="l" defTabSz="2438400">
              <a:buClr>
                <a:srgbClr val="000000"/>
              </a:buClr>
              <a:buSzPts val="4800"/>
              <a:buAutoNum type="arabicPeriod" startAt="1"/>
              <a:defRPr sz="4800">
                <a:solidFill>
                  <a:srgbClr val="000000"/>
                </a:solidFill>
                <a:latin typeface="Arial"/>
                <a:ea typeface="Arial"/>
                <a:cs typeface="Arial"/>
                <a:sym typeface="Arial"/>
              </a:defRPr>
            </a:pPr>
            <a:r>
              <a:t>5 finetuning experiments: finetune open-source models on 1, 2, 3, 4, 5 benchmarks respectively</a:t>
            </a:r>
          </a:p>
          <a:p>
            <a:pPr marL="1028700" indent="-914400" algn="l" defTabSz="2438400">
              <a:buClr>
                <a:srgbClr val="000000"/>
              </a:buClr>
              <a:buSzPts val="4800"/>
              <a:buAutoNum type="arabicPeriod" startAt="1"/>
              <a:defRPr sz="4800">
                <a:solidFill>
                  <a:srgbClr val="000000"/>
                </a:solidFill>
                <a:latin typeface="Arial"/>
                <a:ea typeface="Arial"/>
                <a:cs typeface="Arial"/>
                <a:sym typeface="Arial"/>
              </a:defRPr>
            </a:pPr>
            <a:r>
              <a:t>2 evaluation: evaluate on same difficulty level benchmark and higher difficulty level benchmarks</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0" name="Google Shape;273;p33"/>
          <p:cNvSpPr txBox="1"/>
          <p:nvPr/>
        </p:nvSpPr>
        <p:spPr>
          <a:xfrm>
            <a:off x="15949466" y="3047000"/>
            <a:ext cx="8434401" cy="3960158"/>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p>
            <a:pPr algn="l" defTabSz="2438400">
              <a:defRPr sz="4800">
                <a:solidFill>
                  <a:srgbClr val="000000"/>
                </a:solidFill>
                <a:latin typeface="Arial"/>
                <a:ea typeface="Arial"/>
                <a:cs typeface="Arial"/>
                <a:sym typeface="Arial"/>
              </a:defRPr>
            </a:pPr>
            <a:r>
              <a:t>1.  P problems are easy to be hacked, NP-complete &amp; NP-hard problems are </a:t>
            </a:r>
            <a:r>
              <a:rPr b="1"/>
              <a:t>non-hackable</a:t>
            </a:r>
            <a:endParaRPr b="1"/>
          </a:p>
        </p:txBody>
      </p:sp>
      <p:sp>
        <p:nvSpPr>
          <p:cNvPr id="1471" name="Exp 3: Benchmark Robustness -- Hacking by Finetuning"/>
          <p:cNvSpPr txBox="1"/>
          <p:nvPr/>
        </p:nvSpPr>
        <p:spPr>
          <a:xfrm>
            <a:off x="1206500" y="976219"/>
            <a:ext cx="20473712"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defRPr b="1" sz="5500">
                <a:solidFill>
                  <a:schemeClr val="accent1">
                    <a:hueOff val="114395"/>
                    <a:lumOff val="-24975"/>
                  </a:schemeClr>
                </a:solidFill>
              </a:defRPr>
            </a:pPr>
            <a:r>
              <a:t>Exp 3: </a:t>
            </a:r>
            <a:r>
              <a:rPr sz="5200"/>
              <a:t>Benchmark Robustness -- Hacking by Finetuning</a:t>
            </a:r>
          </a:p>
        </p:txBody>
      </p:sp>
      <p:pic>
        <p:nvPicPr>
          <p:cNvPr id="1472" name="Screen Shot 2024-08-17 at 7.18.03 PM.png" descr="Screen Shot 2024-08-17 at 7.18.03 PM.png"/>
          <p:cNvPicPr>
            <a:picLocks noChangeAspect="1"/>
          </p:cNvPicPr>
          <p:nvPr/>
        </p:nvPicPr>
        <p:blipFill>
          <a:blip r:embed="rId2">
            <a:extLst/>
          </a:blip>
          <a:stretch>
            <a:fillRect/>
          </a:stretch>
        </p:blipFill>
        <p:spPr>
          <a:xfrm>
            <a:off x="72322" y="1947410"/>
            <a:ext cx="15812596" cy="11474627"/>
          </a:xfrm>
          <a:prstGeom prst="rect">
            <a:avLst/>
          </a:prstGeom>
          <a:ln w="12700">
            <a:miter lim="400000"/>
          </a:ln>
        </p:spPr>
      </p:pic>
      <p:sp>
        <p:nvSpPr>
          <p:cNvPr id="1473" name="Rectangle"/>
          <p:cNvSpPr/>
          <p:nvPr/>
        </p:nvSpPr>
        <p:spPr>
          <a:xfrm>
            <a:off x="352273" y="2496977"/>
            <a:ext cx="7206869" cy="2696425"/>
          </a:xfrm>
          <a:prstGeom prst="rect">
            <a:avLst/>
          </a:prstGeom>
          <a:ln w="889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3" name="Model Interpretability by detecting error pattern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Model Interpretability by detecting error patterns</a:t>
            </a:r>
          </a:p>
        </p:txBody>
      </p:sp>
      <p:sp>
        <p:nvSpPr>
          <p:cNvPr id="274" name="Sentiment Analysis"/>
          <p:cNvSpPr txBox="1"/>
          <p:nvPr/>
        </p:nvSpPr>
        <p:spPr>
          <a:xfrm>
            <a:off x="1338868" y="4971123"/>
            <a:ext cx="3893440"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solidFill>
                  <a:srgbClr val="000000"/>
                </a:solidFill>
              </a:defRPr>
            </a:lvl1pPr>
          </a:lstStyle>
          <a:p>
            <a:pPr/>
            <a:r>
              <a:t>Sentiment Analysis</a:t>
            </a:r>
          </a:p>
        </p:txBody>
      </p:sp>
      <p:sp>
        <p:nvSpPr>
          <p:cNvPr id="275" name="Slice: a coherent group of datapoints that share a common characteristic [Eyuboglu et al. 2022]."/>
          <p:cNvSpPr txBox="1"/>
          <p:nvPr/>
        </p:nvSpPr>
        <p:spPr>
          <a:xfrm>
            <a:off x="1243740" y="12132198"/>
            <a:ext cx="19199353" cy="6348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600"/>
              </a:spcBef>
              <a:defRPr sz="3500">
                <a:solidFill>
                  <a:srgbClr val="24292F"/>
                </a:solidFill>
              </a:defRPr>
            </a:pPr>
            <a:r>
              <a:rPr b="1"/>
              <a:t>Slice</a:t>
            </a:r>
            <a:r>
              <a:t>: a coherent group of datapoints that share a common characteristic [Eyuboglu et al. 2022].</a:t>
            </a:r>
          </a:p>
        </p:txBody>
      </p:sp>
      <p:sp>
        <p:nvSpPr>
          <p:cNvPr id="276" name="Error Slice: a slice with low accuracy."/>
          <p:cNvSpPr txBox="1"/>
          <p:nvPr/>
        </p:nvSpPr>
        <p:spPr>
          <a:xfrm>
            <a:off x="1243740" y="12767199"/>
            <a:ext cx="7628574" cy="6348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600"/>
              </a:spcBef>
              <a:defRPr sz="3500">
                <a:solidFill>
                  <a:srgbClr val="24292F"/>
                </a:solidFill>
              </a:defRPr>
            </a:pPr>
            <a:r>
              <a:rPr b="1"/>
              <a:t>Error</a:t>
            </a:r>
            <a:r>
              <a:t> </a:t>
            </a:r>
            <a:r>
              <a:rPr b="1"/>
              <a:t>Slice</a:t>
            </a:r>
            <a:r>
              <a:t>: a slice with low accuracy.</a:t>
            </a:r>
          </a:p>
        </p:txBody>
      </p:sp>
      <p:pic>
        <p:nvPicPr>
          <p:cNvPr id="277" name="Screen Shot 2024-08-22 at 11.27.42 PM.png" descr="Screen Shot 2024-08-22 at 11.27.42 PM.png"/>
          <p:cNvPicPr>
            <a:picLocks noChangeAspect="1"/>
          </p:cNvPicPr>
          <p:nvPr/>
        </p:nvPicPr>
        <p:blipFill>
          <a:blip r:embed="rId2">
            <a:extLst/>
          </a:blip>
          <a:stretch>
            <a:fillRect/>
          </a:stretch>
        </p:blipFill>
        <p:spPr>
          <a:xfrm>
            <a:off x="1138501" y="5713064"/>
            <a:ext cx="9002089" cy="6105141"/>
          </a:xfrm>
          <a:prstGeom prst="rect">
            <a:avLst/>
          </a:prstGeom>
          <a:ln w="12700">
            <a:miter lim="400000"/>
          </a:ln>
        </p:spPr>
      </p:pic>
      <p:pic>
        <p:nvPicPr>
          <p:cNvPr id="278" name="Screen Shot 2024-08-22 at 11.28.09 PM.png" descr="Screen Shot 2024-08-22 at 11.28.09 PM.png"/>
          <p:cNvPicPr>
            <a:picLocks noChangeAspect="1"/>
          </p:cNvPicPr>
          <p:nvPr/>
        </p:nvPicPr>
        <p:blipFill>
          <a:blip r:embed="rId3">
            <a:extLst/>
          </a:blip>
          <a:stretch>
            <a:fillRect/>
          </a:stretch>
        </p:blipFill>
        <p:spPr>
          <a:xfrm>
            <a:off x="10732925" y="5790625"/>
            <a:ext cx="13249121" cy="6011399"/>
          </a:xfrm>
          <a:prstGeom prst="rect">
            <a:avLst/>
          </a:prstGeom>
          <a:ln w="12700">
            <a:miter lim="400000"/>
          </a:ln>
        </p:spPr>
      </p:pic>
      <p:sp>
        <p:nvSpPr>
          <p:cNvPr id="279" name="Language models often make systematic errors on coherent datapoints [Kayser-Bril, 2020; Stuart-Ulin, 2018; Ye et al, 2024]."/>
          <p:cNvSpPr txBox="1"/>
          <p:nvPr/>
        </p:nvSpPr>
        <p:spPr>
          <a:xfrm>
            <a:off x="1372700" y="3012813"/>
            <a:ext cx="20074611" cy="13566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spcBef>
                <a:spcPts val="1600"/>
              </a:spcBef>
              <a:defRPr sz="4200">
                <a:solidFill>
                  <a:srgbClr val="24292F"/>
                </a:solidFill>
              </a:defRPr>
            </a:pPr>
            <a:r>
              <a:t>Language models often make systematic errors on coherent datapoints [Kayser-Bril, 2020; </a:t>
            </a:r>
            <a:r>
              <a:rPr>
                <a:solidFill>
                  <a:srgbClr val="212529"/>
                </a:solidFill>
              </a:rPr>
              <a:t>Stuart-Ulin, 2018; Ye et al, 2024</a:t>
            </a: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4" grpId="1"/>
      <p:bldP build="whole" bldLvl="1" animBg="1" rev="0" advAuto="0" spid="277" grpId="2"/>
      <p:bldP build="whole" bldLvl="1" animBg="1" rev="0" advAuto="0" spid="278" grpId="3"/>
      <p:bldP build="whole" bldLvl="1" animBg="1" rev="0" advAuto="0" spid="275" grpId="4"/>
      <p:bldP build="whole" bldLvl="1" animBg="1" rev="0" advAuto="0" spid="276" grpId="5"/>
    </p:bldLst>
  </p:timing>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5" name="Google Shape;273;p33"/>
          <p:cNvSpPr txBox="1"/>
          <p:nvPr/>
        </p:nvSpPr>
        <p:spPr>
          <a:xfrm>
            <a:off x="15949466" y="3047000"/>
            <a:ext cx="8434401" cy="6055658"/>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p>
            <a:pPr algn="l" defTabSz="2438400">
              <a:defRPr sz="4800">
                <a:solidFill>
                  <a:srgbClr val="000000"/>
                </a:solidFill>
                <a:latin typeface="Arial"/>
                <a:ea typeface="Arial"/>
                <a:cs typeface="Arial"/>
                <a:sym typeface="Arial"/>
              </a:defRPr>
            </a:pPr>
            <a:r>
              <a:t>1.  P problems are easy to be hacked, NP-complete &amp; NP-hard problems are </a:t>
            </a:r>
            <a:r>
              <a:rPr b="1"/>
              <a:t>non-hackable</a:t>
            </a:r>
            <a:endParaRPr b="1"/>
          </a:p>
          <a:p>
            <a:pPr algn="l" defTabSz="2438400">
              <a:defRPr sz="3600">
                <a:solidFill>
                  <a:srgbClr val="000000"/>
                </a:solidFill>
                <a:latin typeface="Arial"/>
                <a:ea typeface="Arial"/>
                <a:cs typeface="Arial"/>
                <a:sym typeface="Arial"/>
              </a:defRPr>
            </a:pPr>
            <a:endParaRPr sz="4800"/>
          </a:p>
          <a:p>
            <a:pPr algn="l" defTabSz="2438400">
              <a:defRPr sz="4800">
                <a:solidFill>
                  <a:srgbClr val="000000"/>
                </a:solidFill>
                <a:latin typeface="Arial"/>
                <a:ea typeface="Arial"/>
                <a:cs typeface="Arial"/>
                <a:sym typeface="Arial"/>
              </a:defRPr>
            </a:pPr>
            <a:r>
              <a:t>2. In general, finetuning on more benchmarks lead to stronger hacking</a:t>
            </a:r>
          </a:p>
        </p:txBody>
      </p:sp>
      <p:sp>
        <p:nvSpPr>
          <p:cNvPr id="1476" name="Exp 3: Benchmark Robustness -- Hacking by Finetuning"/>
          <p:cNvSpPr txBox="1"/>
          <p:nvPr/>
        </p:nvSpPr>
        <p:spPr>
          <a:xfrm>
            <a:off x="1206500" y="976219"/>
            <a:ext cx="20473712"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defRPr b="1" sz="5500">
                <a:solidFill>
                  <a:schemeClr val="accent1">
                    <a:hueOff val="114395"/>
                    <a:lumOff val="-24975"/>
                  </a:schemeClr>
                </a:solidFill>
              </a:defRPr>
            </a:pPr>
            <a:r>
              <a:t>Exp 3: </a:t>
            </a:r>
            <a:r>
              <a:rPr sz="5200"/>
              <a:t>Benchmark Robustness -- Hacking by Finetuning</a:t>
            </a:r>
          </a:p>
        </p:txBody>
      </p:sp>
      <p:pic>
        <p:nvPicPr>
          <p:cNvPr id="1477" name="Screen Shot 2024-08-17 at 7.18.03 PM.png" descr="Screen Shot 2024-08-17 at 7.18.03 PM.png"/>
          <p:cNvPicPr>
            <a:picLocks noChangeAspect="1"/>
          </p:cNvPicPr>
          <p:nvPr/>
        </p:nvPicPr>
        <p:blipFill>
          <a:blip r:embed="rId2">
            <a:extLst/>
          </a:blip>
          <a:stretch>
            <a:fillRect/>
          </a:stretch>
        </p:blipFill>
        <p:spPr>
          <a:xfrm>
            <a:off x="72322" y="1947410"/>
            <a:ext cx="15812596" cy="11474627"/>
          </a:xfrm>
          <a:prstGeom prst="rect">
            <a:avLst/>
          </a:prstGeom>
          <a:ln w="12700">
            <a:miter lim="400000"/>
          </a:ln>
        </p:spPr>
      </p:pic>
      <p:sp>
        <p:nvSpPr>
          <p:cNvPr id="1478" name="Rectangle"/>
          <p:cNvSpPr/>
          <p:nvPr/>
        </p:nvSpPr>
        <p:spPr>
          <a:xfrm>
            <a:off x="329669" y="2487684"/>
            <a:ext cx="7204684" cy="2696424"/>
          </a:xfrm>
          <a:prstGeom prst="rect">
            <a:avLst/>
          </a:prstGeom>
          <a:ln w="889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479" name="Rectangle"/>
          <p:cNvSpPr/>
          <p:nvPr/>
        </p:nvSpPr>
        <p:spPr>
          <a:xfrm>
            <a:off x="328576" y="5189118"/>
            <a:ext cx="7206870" cy="2696425"/>
          </a:xfrm>
          <a:prstGeom prst="rect">
            <a:avLst/>
          </a:prstGeom>
          <a:ln w="889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480" name="Rectangle"/>
          <p:cNvSpPr/>
          <p:nvPr/>
        </p:nvSpPr>
        <p:spPr>
          <a:xfrm>
            <a:off x="7518313" y="2487684"/>
            <a:ext cx="7204684" cy="2696424"/>
          </a:xfrm>
          <a:prstGeom prst="rect">
            <a:avLst/>
          </a:prstGeom>
          <a:ln w="889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2" name="Google Shape;273;p33"/>
          <p:cNvSpPr txBox="1"/>
          <p:nvPr/>
        </p:nvSpPr>
        <p:spPr>
          <a:xfrm>
            <a:off x="15949466" y="3047000"/>
            <a:ext cx="8434401" cy="8849658"/>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p>
            <a:pPr algn="l" defTabSz="2438400">
              <a:defRPr sz="4800">
                <a:solidFill>
                  <a:srgbClr val="000000"/>
                </a:solidFill>
                <a:latin typeface="Arial"/>
                <a:ea typeface="Arial"/>
                <a:cs typeface="Arial"/>
                <a:sym typeface="Arial"/>
              </a:defRPr>
            </a:pPr>
            <a:r>
              <a:t>1.  P problems are easy to be hacked, NP-complete problems are </a:t>
            </a:r>
            <a:r>
              <a:rPr b="1"/>
              <a:t>non-hackable</a:t>
            </a:r>
            <a:endParaRPr b="1"/>
          </a:p>
          <a:p>
            <a:pPr algn="l" defTabSz="2438400">
              <a:defRPr sz="3600">
                <a:solidFill>
                  <a:srgbClr val="000000"/>
                </a:solidFill>
                <a:latin typeface="Arial"/>
                <a:ea typeface="Arial"/>
                <a:cs typeface="Arial"/>
                <a:sym typeface="Arial"/>
              </a:defRPr>
            </a:pPr>
            <a:endParaRPr sz="4800"/>
          </a:p>
          <a:p>
            <a:pPr algn="l" defTabSz="2438400">
              <a:defRPr sz="4800">
                <a:solidFill>
                  <a:srgbClr val="000000"/>
                </a:solidFill>
                <a:latin typeface="Arial"/>
                <a:ea typeface="Arial"/>
                <a:cs typeface="Arial"/>
                <a:sym typeface="Arial"/>
              </a:defRPr>
            </a:pPr>
            <a:r>
              <a:t>2. In general, finetuning on more benchmarks lead to stronger hacking</a:t>
            </a:r>
          </a:p>
          <a:p>
            <a:pPr algn="l" defTabSz="2438400">
              <a:defRPr sz="3600">
                <a:solidFill>
                  <a:srgbClr val="000000"/>
                </a:solidFill>
                <a:latin typeface="Arial"/>
                <a:ea typeface="Arial"/>
                <a:cs typeface="Arial"/>
                <a:sym typeface="Arial"/>
              </a:defRPr>
            </a:pPr>
            <a:endParaRPr sz="4800"/>
          </a:p>
          <a:p>
            <a:pPr algn="l" defTabSz="2438400">
              <a:defRPr sz="4800">
                <a:solidFill>
                  <a:srgbClr val="000000"/>
                </a:solidFill>
                <a:latin typeface="Arial"/>
                <a:ea typeface="Arial"/>
                <a:cs typeface="Arial"/>
                <a:sym typeface="Arial"/>
              </a:defRPr>
            </a:pPr>
            <a:r>
              <a:t>3. However, finetuning </a:t>
            </a:r>
            <a:r>
              <a:rPr b="1"/>
              <a:t>fails to hack OOD instances</a:t>
            </a:r>
            <a:r>
              <a:t>: Once we increase the difficulty level, hacking fails.</a:t>
            </a:r>
          </a:p>
        </p:txBody>
      </p:sp>
      <p:sp>
        <p:nvSpPr>
          <p:cNvPr id="1483" name="Exp 3: Benchmark Robustness -- Hacking by Finetuning"/>
          <p:cNvSpPr txBox="1"/>
          <p:nvPr/>
        </p:nvSpPr>
        <p:spPr>
          <a:xfrm>
            <a:off x="1206500" y="976219"/>
            <a:ext cx="20473712"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defRPr b="1" sz="5500">
                <a:solidFill>
                  <a:schemeClr val="accent1">
                    <a:hueOff val="114395"/>
                    <a:lumOff val="-24975"/>
                  </a:schemeClr>
                </a:solidFill>
              </a:defRPr>
            </a:pPr>
            <a:r>
              <a:t>Exp 3: </a:t>
            </a:r>
            <a:r>
              <a:rPr sz="5200"/>
              <a:t>Benchmark Robustness -- Hacking by Finetuning</a:t>
            </a:r>
          </a:p>
        </p:txBody>
      </p:sp>
      <p:pic>
        <p:nvPicPr>
          <p:cNvPr id="1484" name="Screen Shot 2024-08-17 at 7.18.03 PM.png" descr="Screen Shot 2024-08-17 at 7.18.03 PM.png"/>
          <p:cNvPicPr>
            <a:picLocks noChangeAspect="1"/>
          </p:cNvPicPr>
          <p:nvPr/>
        </p:nvPicPr>
        <p:blipFill>
          <a:blip r:embed="rId2">
            <a:extLst/>
          </a:blip>
          <a:stretch>
            <a:fillRect/>
          </a:stretch>
        </p:blipFill>
        <p:spPr>
          <a:xfrm>
            <a:off x="72322" y="1947410"/>
            <a:ext cx="15812596" cy="11474627"/>
          </a:xfrm>
          <a:prstGeom prst="rect">
            <a:avLst/>
          </a:prstGeom>
          <a:ln w="12700">
            <a:miter lim="400000"/>
          </a:ln>
        </p:spPr>
      </p:pic>
      <p:sp>
        <p:nvSpPr>
          <p:cNvPr id="1485" name="Rectangle"/>
          <p:cNvSpPr/>
          <p:nvPr/>
        </p:nvSpPr>
        <p:spPr>
          <a:xfrm>
            <a:off x="315098" y="5197634"/>
            <a:ext cx="7206870" cy="2696425"/>
          </a:xfrm>
          <a:prstGeom prst="rect">
            <a:avLst/>
          </a:prstGeom>
          <a:ln w="889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7"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88" name="Summary"/>
          <p:cNvSpPr txBox="1"/>
          <p:nvPr/>
        </p:nvSpPr>
        <p:spPr>
          <a:xfrm>
            <a:off x="1206500" y="952500"/>
            <a:ext cx="21971000" cy="14349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70" sz="8500">
                <a:solidFill>
                  <a:schemeClr val="accent1">
                    <a:hueOff val="114395"/>
                    <a:lumOff val="-24975"/>
                  </a:schemeClr>
                </a:solidFill>
              </a:defRPr>
            </a:lvl1pPr>
          </a:lstStyle>
          <a:p>
            <a:pPr/>
            <a:r>
              <a:t>Summary</a:t>
            </a:r>
          </a:p>
        </p:txBody>
      </p:sp>
      <p:sp>
        <p:nvSpPr>
          <p:cNvPr id="1489" name="Dynamic benchmark to fight against untrustworthy LLM evaluation…"/>
          <p:cNvSpPr txBox="1"/>
          <p:nvPr/>
        </p:nvSpPr>
        <p:spPr>
          <a:xfrm>
            <a:off x="1497464" y="3443670"/>
            <a:ext cx="21389072" cy="714785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06658" indent="-306658" algn="l" defTabSz="825500">
              <a:buSzPct val="100000"/>
              <a:buChar char="➢"/>
              <a:defRPr sz="4500">
                <a:solidFill>
                  <a:srgbClr val="000000"/>
                </a:solidFill>
              </a:defRPr>
            </a:pPr>
            <a:r>
              <a:t> Dynamic benchmark to fight against untrustworthy LLM evaluation</a:t>
            </a:r>
          </a:p>
          <a:p>
            <a:pPr algn="l" defTabSz="914400">
              <a:lnSpc>
                <a:spcPct val="90000"/>
              </a:lnSpc>
              <a:spcBef>
                <a:spcPts val="1000"/>
              </a:spcBef>
              <a:defRPr sz="3100">
                <a:solidFill>
                  <a:srgbClr val="000000"/>
                </a:solidFill>
                <a:latin typeface="Calibri"/>
                <a:ea typeface="Calibri"/>
                <a:cs typeface="Calibri"/>
                <a:sym typeface="Calibri"/>
              </a:defRPr>
            </a:pPr>
          </a:p>
          <a:p>
            <a:pPr algn="l" defTabSz="914400">
              <a:lnSpc>
                <a:spcPct val="90000"/>
              </a:lnSpc>
              <a:spcBef>
                <a:spcPts val="1000"/>
              </a:spcBef>
              <a:defRPr sz="3100">
                <a:solidFill>
                  <a:srgbClr val="000000"/>
                </a:solidFill>
                <a:latin typeface="Calibri"/>
                <a:ea typeface="Calibri"/>
                <a:cs typeface="Calibri"/>
                <a:sym typeface="Calibri"/>
              </a:defRPr>
            </a:pPr>
          </a:p>
          <a:p>
            <a:pPr marL="306658" indent="-306658" algn="l" defTabSz="825500">
              <a:buSzPct val="100000"/>
              <a:buChar char="➢"/>
              <a:defRPr sz="4500">
                <a:solidFill>
                  <a:schemeClr val="accent1">
                    <a:hueOff val="114395"/>
                    <a:lumOff val="-24975"/>
                  </a:schemeClr>
                </a:solidFill>
              </a:defRPr>
            </a:pPr>
            <a:r>
              <a:t> </a:t>
            </a:r>
            <a:r>
              <a:rPr>
                <a:solidFill>
                  <a:srgbClr val="000000"/>
                </a:solidFill>
              </a:rPr>
              <a:t>Hard to be hacked by finetuning</a:t>
            </a:r>
            <a:endParaRPr>
              <a:solidFill>
                <a:srgbClr val="000000"/>
              </a:solidFill>
            </a:endParaRPr>
          </a:p>
          <a:p>
            <a:pPr lvl="1" marL="763858" indent="-306658" algn="l" defTabSz="825500">
              <a:buSzPct val="100000"/>
              <a:buChar char="➢"/>
              <a:defRPr sz="4500">
                <a:solidFill>
                  <a:schemeClr val="accent1">
                    <a:hueOff val="114395"/>
                    <a:lumOff val="-24975"/>
                  </a:schemeClr>
                </a:solidFill>
              </a:defRPr>
            </a:pPr>
            <a:r>
              <a:rPr>
                <a:solidFill>
                  <a:srgbClr val="000000"/>
                </a:solidFill>
              </a:rPr>
              <a:t> P problems with the same difficulty level as the data that is finetuned on can be hacked (especially logarithmic problems)</a:t>
            </a:r>
            <a:endParaRPr>
              <a:solidFill>
                <a:srgbClr val="000000"/>
              </a:solidFill>
            </a:endParaRPr>
          </a:p>
          <a:p>
            <a:pPr lvl="1" marL="763858" indent="-306658" algn="l" defTabSz="825500">
              <a:buSzPct val="100000"/>
              <a:buChar char="➢"/>
              <a:defRPr sz="4500">
                <a:solidFill>
                  <a:schemeClr val="accent1">
                    <a:hueOff val="114395"/>
                    <a:lumOff val="-24975"/>
                  </a:schemeClr>
                </a:solidFill>
              </a:defRPr>
            </a:pPr>
            <a:r>
              <a:rPr>
                <a:solidFill>
                  <a:srgbClr val="000000"/>
                </a:solidFill>
              </a:rPr>
              <a:t> NP-complete &amp; NP-hard problems cannot be hacked</a:t>
            </a:r>
            <a:endParaRPr>
              <a:solidFill>
                <a:srgbClr val="000000"/>
              </a:solidFill>
            </a:endParaRPr>
          </a:p>
          <a:p>
            <a:pPr lvl="1" marL="763858" indent="-306658" algn="l" defTabSz="825500">
              <a:buSzPct val="100000"/>
              <a:buChar char="➢"/>
              <a:defRPr sz="4500">
                <a:solidFill>
                  <a:schemeClr val="accent1">
                    <a:hueOff val="114395"/>
                    <a:lumOff val="-24975"/>
                  </a:schemeClr>
                </a:solidFill>
              </a:defRPr>
            </a:pPr>
            <a:r>
              <a:rPr>
                <a:solidFill>
                  <a:srgbClr val="000000"/>
                </a:solidFill>
              </a:rPr>
              <a:t> Hacking can be erased by increasing difficulty levels</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1" name="Agenda"/>
          <p:cNvSpPr txBox="1"/>
          <p:nvPr/>
        </p:nvSpPr>
        <p:spPr>
          <a:xfrm>
            <a:off x="2683183" y="1201695"/>
            <a:ext cx="3922777" cy="13783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b="1" spc="-170" sz="8500">
                <a:solidFill>
                  <a:schemeClr val="accent1">
                    <a:hueOff val="114395"/>
                    <a:lumOff val="-24975"/>
                  </a:schemeClr>
                </a:solidFill>
              </a:defRPr>
            </a:lvl1pPr>
          </a:lstStyle>
          <a:p>
            <a:pPr/>
            <a:r>
              <a:t>Agenda</a:t>
            </a:r>
          </a:p>
        </p:txBody>
      </p:sp>
      <p:sp>
        <p:nvSpPr>
          <p:cNvPr id="1492" name="Background: Large Language Models…"/>
          <p:cNvSpPr txBox="1"/>
          <p:nvPr>
            <p:ph type="subTitle" idx="1"/>
          </p:nvPr>
        </p:nvSpPr>
        <p:spPr>
          <a:xfrm>
            <a:off x="9709077" y="272584"/>
            <a:ext cx="14577402" cy="13170832"/>
          </a:xfrm>
          <a:prstGeom prst="rect">
            <a:avLst/>
          </a:prstGeom>
        </p:spPr>
        <p:txBody>
          <a:bodyPr lIns="45719" tIns="45719" rIns="45719" bIns="45719"/>
          <a:lstStyle/>
          <a:p>
            <a:pPr marL="248393" indent="-248393" defTabSz="668655">
              <a:buSzPct val="100000"/>
              <a:buChar char="➢"/>
              <a:defRPr sz="4455"/>
            </a:pPr>
            <a:r>
              <a:t> </a:t>
            </a:r>
            <a:r>
              <a:rPr>
                <a:solidFill>
                  <a:schemeClr val="accent1">
                    <a:hueOff val="114395"/>
                    <a:lumOff val="-24975"/>
                  </a:schemeClr>
                </a:solidFill>
              </a:rPr>
              <a:t>Background: Large Language Models</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Interpretability</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Lack of interpretability for model behavior</a:t>
            </a:r>
          </a:p>
          <a:p>
            <a:pPr lvl="1" marL="555498" indent="-185165" defTabSz="740663">
              <a:lnSpc>
                <a:spcPct val="90000"/>
              </a:lnSpc>
              <a:spcBef>
                <a:spcPts val="800"/>
              </a:spcBef>
              <a:buSzPct val="100000"/>
              <a:buChar char="➢"/>
              <a:defRPr b="0" sz="3321">
                <a:latin typeface="Calibri"/>
                <a:ea typeface="Calibri"/>
                <a:cs typeface="Calibri"/>
                <a:sym typeface="Calibri"/>
              </a:defRPr>
            </a:pPr>
            <a:r>
              <a:t> An automatic error detection tool with linguistic explanation benchmark</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Fairness</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LLM-based recommender system </a:t>
            </a:r>
          </a:p>
          <a:p>
            <a:pPr lvl="1" marL="555498" indent="-185165" defTabSz="740663">
              <a:lnSpc>
                <a:spcPct val="90000"/>
              </a:lnSpc>
              <a:spcBef>
                <a:spcPts val="800"/>
              </a:spcBef>
              <a:buSzPct val="100000"/>
              <a:buChar char="➢"/>
              <a:defRPr b="0" sz="3321">
                <a:latin typeface="Calibri"/>
                <a:ea typeface="Calibri"/>
                <a:cs typeface="Calibri"/>
                <a:sym typeface="Calibri"/>
              </a:defRPr>
            </a:pPr>
            <a:r>
              <a:t> An efficient user-controllable fairness framework</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Safety</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LLM-based agent </a:t>
            </a:r>
          </a:p>
          <a:p>
            <a:pPr lvl="1" marL="555498" indent="-185165" defTabSz="740663">
              <a:lnSpc>
                <a:spcPct val="90000"/>
              </a:lnSpc>
              <a:spcBef>
                <a:spcPts val="800"/>
              </a:spcBef>
              <a:buSzPct val="100000"/>
              <a:buChar char="➢"/>
              <a:defRPr b="0" sz="3321">
                <a:latin typeface="Calibri"/>
                <a:ea typeface="Calibri"/>
                <a:cs typeface="Calibri"/>
                <a:sym typeface="Calibri"/>
              </a:defRPr>
            </a:pPr>
            <a:r>
              <a:t> A three-stage safety strategy</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Data Contamination in Evaluation</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Dynamic Benchmaking </a:t>
            </a:r>
          </a:p>
          <a:p>
            <a:pPr lvl="1" marL="555498" indent="-185165" defTabSz="740663">
              <a:lnSpc>
                <a:spcPct val="90000"/>
              </a:lnSpc>
              <a:spcBef>
                <a:spcPts val="800"/>
              </a:spcBef>
              <a:buSzPct val="100000"/>
              <a:buChar char="➢"/>
              <a:defRPr b="0" sz="3321">
                <a:latin typeface="Calibri"/>
                <a:ea typeface="Calibri"/>
                <a:cs typeface="Calibri"/>
                <a:sym typeface="Calibri"/>
              </a:defRPr>
            </a:pPr>
            <a:r>
              <a:t> Difficult to be hacked </a:t>
            </a:r>
          </a:p>
          <a:p>
            <a:pPr marL="248393" indent="-248393" defTabSz="668655">
              <a:buSzPct val="100000"/>
              <a:buChar char="➢"/>
              <a:defRPr sz="4455"/>
            </a:pPr>
          </a:p>
          <a:p>
            <a:pPr marL="248393" indent="-248393" defTabSz="668655">
              <a:buSzPct val="100000"/>
              <a:buChar char="➢"/>
              <a:defRPr sz="4455"/>
            </a:pPr>
            <a:r>
              <a:t> </a:t>
            </a:r>
            <a:r>
              <a:rPr>
                <a:solidFill>
                  <a:schemeClr val="accent5">
                    <a:lumOff val="-29866"/>
                  </a:schemeClr>
                </a:solidFill>
              </a:rPr>
              <a:t>Conclusion</a:t>
            </a:r>
            <a:endParaRPr>
              <a:solidFill>
                <a:schemeClr val="accent1">
                  <a:hueOff val="114395"/>
                  <a:lumOff val="-24975"/>
                </a:schemeClr>
              </a:solidFill>
            </a:endParaRPr>
          </a:p>
          <a:p>
            <a:pPr marL="248393" indent="-248393" defTabSz="668655">
              <a:buSzPct val="100000"/>
              <a:buChar char="➢"/>
              <a:defRPr sz="4455"/>
            </a:pPr>
            <a:endParaRPr>
              <a:solidFill>
                <a:schemeClr val="accent1">
                  <a:hueOff val="114395"/>
                  <a:lumOff val="-24975"/>
                </a:schemeClr>
              </a:solidFill>
            </a:endParaRPr>
          </a:p>
          <a:p>
            <a:pPr marL="248393" indent="-248393" defTabSz="668655">
              <a:buSzPct val="100000"/>
              <a:buChar char="➢"/>
              <a:defRPr sz="4455"/>
            </a:pPr>
            <a:r>
              <a:t> </a:t>
            </a:r>
            <a:r>
              <a:rPr>
                <a:solidFill>
                  <a:schemeClr val="accent1">
                    <a:hueOff val="114395"/>
                    <a:lumOff val="-24975"/>
                  </a:schemeClr>
                </a:solidFill>
              </a:rPr>
              <a:t>Q&amp;A</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4"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95" name="Conclusion"/>
          <p:cNvSpPr txBox="1"/>
          <p:nvPr/>
        </p:nvSpPr>
        <p:spPr>
          <a:xfrm>
            <a:off x="1206500" y="952500"/>
            <a:ext cx="21971000" cy="14349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70" sz="8500">
                <a:solidFill>
                  <a:schemeClr val="accent1">
                    <a:hueOff val="114395"/>
                    <a:lumOff val="-24975"/>
                  </a:schemeClr>
                </a:solidFill>
              </a:defRPr>
            </a:lvl1pPr>
          </a:lstStyle>
          <a:p>
            <a:pPr/>
            <a:r>
              <a:t>Conclusion</a:t>
            </a:r>
          </a:p>
        </p:txBody>
      </p:sp>
      <p:sp>
        <p:nvSpPr>
          <p:cNvPr id="1496" name="Explaining &amp; Predicting model behavior…"/>
          <p:cNvSpPr txBox="1"/>
          <p:nvPr>
            <p:ph type="body" idx="4294967295"/>
          </p:nvPr>
        </p:nvSpPr>
        <p:spPr>
          <a:xfrm>
            <a:off x="2360842" y="2585883"/>
            <a:ext cx="19662316" cy="9610775"/>
          </a:xfrm>
          <a:prstGeom prst="rect">
            <a:avLst/>
          </a:prstGeom>
        </p:spPr>
        <p:txBody>
          <a:bodyPr lIns="45719" tIns="45719" rIns="45719" bIns="45719"/>
          <a:lstStyle/>
          <a:p>
            <a:pPr lvl="1" marL="685800" indent="-228600" defTabSz="914400">
              <a:spcBef>
                <a:spcPts val="1000"/>
              </a:spcBef>
              <a:buSzPct val="100000"/>
              <a:buChar char="➢"/>
              <a:defRPr sz="4100">
                <a:latin typeface="Calibri"/>
                <a:ea typeface="Calibri"/>
                <a:cs typeface="Calibri"/>
                <a:sym typeface="Calibri"/>
              </a:defRPr>
            </a:pPr>
          </a:p>
          <a:p>
            <a:pPr marL="306658" indent="-306658" defTabSz="825500">
              <a:lnSpc>
                <a:spcPct val="100000"/>
              </a:lnSpc>
              <a:spcBef>
                <a:spcPts val="0"/>
              </a:spcBef>
              <a:buSzPct val="100000"/>
              <a:buChar char="➢"/>
              <a:defRPr b="1" sz="5500"/>
            </a:pPr>
            <a:r>
              <a:t> Explaining &amp; Predicting model behavior</a:t>
            </a:r>
          </a:p>
          <a:p>
            <a:pPr lvl="1" marL="685800" indent="-228600" defTabSz="914400">
              <a:spcBef>
                <a:spcPts val="1000"/>
              </a:spcBef>
              <a:buSzPct val="100000"/>
              <a:buChar char="➢"/>
              <a:defRPr sz="4100">
                <a:latin typeface="Calibri"/>
                <a:ea typeface="Calibri"/>
                <a:cs typeface="Calibri"/>
                <a:sym typeface="Calibri"/>
              </a:defRPr>
            </a:pPr>
          </a:p>
          <a:p>
            <a:pPr marL="306658" indent="-306658" defTabSz="825500">
              <a:lnSpc>
                <a:spcPct val="100000"/>
              </a:lnSpc>
              <a:spcBef>
                <a:spcPts val="0"/>
              </a:spcBef>
              <a:buSzPct val="100000"/>
              <a:buChar char="➢"/>
              <a:defRPr b="1" sz="5500"/>
            </a:pPr>
            <a:r>
              <a:t> Fair LLM under RS background</a:t>
            </a:r>
          </a:p>
          <a:p>
            <a:pPr marL="306658" indent="-306658" defTabSz="825500">
              <a:lnSpc>
                <a:spcPct val="100000"/>
              </a:lnSpc>
              <a:spcBef>
                <a:spcPts val="0"/>
              </a:spcBef>
              <a:buSzPct val="100000"/>
              <a:buChar char="➢"/>
              <a:defRPr b="1" sz="5500"/>
            </a:pPr>
          </a:p>
          <a:p>
            <a:pPr marL="306658" indent="-306658" defTabSz="825500">
              <a:lnSpc>
                <a:spcPct val="100000"/>
              </a:lnSpc>
              <a:spcBef>
                <a:spcPts val="0"/>
              </a:spcBef>
              <a:buSzPct val="100000"/>
              <a:buChar char="➢"/>
              <a:defRPr b="1" sz="5500"/>
            </a:pPr>
            <a:r>
              <a:t> Safe LLM under agent background</a:t>
            </a:r>
          </a:p>
          <a:p>
            <a:pPr marL="306658" indent="-306658" defTabSz="825500">
              <a:lnSpc>
                <a:spcPct val="100000"/>
              </a:lnSpc>
              <a:spcBef>
                <a:spcPts val="0"/>
              </a:spcBef>
              <a:buSzPct val="100000"/>
              <a:buChar char="➢"/>
              <a:defRPr b="1" sz="5500"/>
            </a:pPr>
          </a:p>
          <a:p>
            <a:pPr marL="306658" indent="-306658" defTabSz="825500">
              <a:lnSpc>
                <a:spcPct val="100000"/>
              </a:lnSpc>
              <a:spcBef>
                <a:spcPts val="0"/>
              </a:spcBef>
              <a:buSzPct val="100000"/>
              <a:buChar char="➢"/>
              <a:defRPr b="1" sz="5500"/>
            </a:pPr>
            <a:r>
              <a:t> Dynamic benchmark to fight against untrustworthy evaluation</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498"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99" name="Picture 3" descr="Picture 3"/>
          <p:cNvPicPr>
            <a:picLocks noChangeAspect="1"/>
          </p:cNvPicPr>
          <p:nvPr/>
        </p:nvPicPr>
        <p:blipFill>
          <a:blip r:embed="rId2">
            <a:extLst/>
          </a:blip>
          <a:stretch>
            <a:fillRect/>
          </a:stretch>
        </p:blipFill>
        <p:spPr>
          <a:xfrm>
            <a:off x="6041908" y="2309234"/>
            <a:ext cx="12300184" cy="5996340"/>
          </a:xfrm>
          <a:prstGeom prst="rect">
            <a:avLst/>
          </a:prstGeom>
          <a:ln w="12700">
            <a:miter lim="400000"/>
          </a:ln>
        </p:spPr>
      </p:pic>
      <p:sp>
        <p:nvSpPr>
          <p:cNvPr id="1500" name="Wenyue Hua Rutgers University, New Brunswick  https://wenyueh.github.io/…"/>
          <p:cNvSpPr txBox="1"/>
          <p:nvPr>
            <p:ph type="subTitle" sz="half" idx="1"/>
          </p:nvPr>
        </p:nvSpPr>
        <p:spPr>
          <a:xfrm>
            <a:off x="1206501" y="6583592"/>
            <a:ext cx="21971001" cy="3631889"/>
          </a:xfrm>
          <a:prstGeom prst="rect">
            <a:avLst/>
          </a:prstGeom>
        </p:spPr>
        <p:txBody>
          <a:bodyPr/>
          <a:lstStyle/>
          <a:p>
            <a:pPr algn="ctr">
              <a:defRPr b="0" sz="4500"/>
            </a:pPr>
            <a:r>
              <a:t>Wenyue Hua</a:t>
            </a:r>
            <a:br/>
            <a:r>
              <a:t>Rutgers University, New Brunswick</a:t>
            </a:r>
            <a:br/>
            <a:br/>
            <a:r>
              <a:rPr u="sng">
                <a:solidFill>
                  <a:schemeClr val="accent1">
                    <a:lumOff val="-13575"/>
                  </a:schemeClr>
                </a:solidFill>
                <a:hlinkClick r:id="rId3" invalidUrl="" action="" tgtFrame="" tooltip="" history="1" highlightClick="0" endSnd="0"/>
              </a:rPr>
              <a:t>https://wenyueh.github.io/</a:t>
            </a:r>
          </a:p>
          <a:p>
            <a:pPr algn="ctr">
              <a:defRPr b="0" sz="4500"/>
            </a:pPr>
            <a:r>
              <a:t>wenyue.hua@rutgers.edu</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502" name="Selected Publications"/>
          <p:cNvSpPr txBox="1"/>
          <p:nvPr/>
        </p:nvSpPr>
        <p:spPr>
          <a:xfrm>
            <a:off x="964374" y="445908"/>
            <a:ext cx="21971001" cy="190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70" sz="8500">
                <a:solidFill>
                  <a:srgbClr val="000000"/>
                </a:solidFill>
              </a:defRPr>
            </a:lvl1pPr>
          </a:lstStyle>
          <a:p>
            <a:pPr/>
            <a:r>
              <a:t>Selected Publications</a:t>
            </a:r>
          </a:p>
        </p:txBody>
      </p:sp>
      <p:sp>
        <p:nvSpPr>
          <p:cNvPr id="1503"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04" name="Google Shape;146;p24"/>
          <p:cNvSpPr txBox="1"/>
          <p:nvPr/>
        </p:nvSpPr>
        <p:spPr>
          <a:xfrm>
            <a:off x="-3310" y="1842244"/>
            <a:ext cx="24390620" cy="1248724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lgn="l" defTabSz="914400">
              <a:lnSpc>
                <a:spcPct val="180000"/>
              </a:lnSpc>
              <a:defRPr sz="1600">
                <a:solidFill>
                  <a:srgbClr val="000000"/>
                </a:solidFill>
                <a:latin typeface="Arial"/>
                <a:ea typeface="Arial"/>
                <a:cs typeface="Arial"/>
                <a:sym typeface="Arial"/>
              </a:defRPr>
            </a:pPr>
          </a:p>
          <a:p>
            <a:pPr marL="457200" indent="-355600" algn="l" defTabSz="914400">
              <a:lnSpc>
                <a:spcPct val="180000"/>
              </a:lnSpc>
              <a:buClr>
                <a:srgbClr val="000000"/>
              </a:buClr>
              <a:buSzPts val="3200"/>
              <a:buFont typeface="Arial"/>
              <a:buChar char="❖"/>
              <a:defRPr b="1" sz="3200">
                <a:solidFill>
                  <a:srgbClr val="000000"/>
                </a:solidFill>
                <a:latin typeface="Arial"/>
                <a:ea typeface="Arial"/>
                <a:cs typeface="Arial"/>
                <a:sym typeface="Arial"/>
              </a:defRPr>
            </a:pPr>
            <a:r>
              <a:t>Agent and multi-agent system</a:t>
            </a:r>
            <a:endParaRPr sz="1200"/>
          </a:p>
          <a:p>
            <a:pPr lvl="1" marL="914400" indent="-330200" algn="l" defTabSz="914400">
              <a:lnSpc>
                <a:spcPct val="180000"/>
              </a:lnSpc>
              <a:buClr>
                <a:srgbClr val="000000"/>
              </a:buClr>
              <a:buSzPts val="2300"/>
              <a:buFont typeface="Arial"/>
              <a:buChar char="➢"/>
              <a:defRPr sz="2300">
                <a:solidFill>
                  <a:srgbClr val="000000"/>
                </a:solidFill>
                <a:latin typeface="Arial"/>
                <a:ea typeface="Arial"/>
                <a:cs typeface="Arial"/>
                <a:sym typeface="Arial"/>
              </a:defRPr>
            </a:pPr>
            <a:r>
              <a:rPr b="1"/>
              <a:t>W Hua*</a:t>
            </a:r>
            <a:r>
              <a:t>, L Fan*, L Li, K Mei, J Ji, Y Ge, L Hemphill, Y Zhang. War and Peace (WarAgent): Large Language Model-based Multi-agent Simulation of World Wars</a:t>
            </a:r>
          </a:p>
          <a:p>
            <a:pPr lvl="1" marL="914400" indent="-330200" algn="l" defTabSz="914400">
              <a:lnSpc>
                <a:spcPct val="180000"/>
              </a:lnSpc>
              <a:buClr>
                <a:srgbClr val="000000"/>
              </a:buClr>
              <a:buSzPts val="2300"/>
              <a:buFont typeface="Arial"/>
              <a:buChar char="➢"/>
              <a:defRPr sz="2300">
                <a:solidFill>
                  <a:srgbClr val="000000"/>
                </a:solidFill>
                <a:latin typeface="Arial"/>
                <a:ea typeface="Arial"/>
                <a:cs typeface="Arial"/>
                <a:sym typeface="Arial"/>
              </a:defRPr>
            </a:pPr>
            <a:r>
              <a:t>Y Ge, Y Ren, </a:t>
            </a:r>
            <a:r>
              <a:rPr b="1"/>
              <a:t>W Hua</a:t>
            </a:r>
            <a:r>
              <a:t>, S Xu, J Tan, Y Zhang. LLM as OS, Agents as APPs: Envisioning AIOS, Agents and the AIOS-agent Ecosystem</a:t>
            </a:r>
          </a:p>
          <a:p>
            <a:pPr lvl="1" marL="914400" indent="-330200" algn="l" defTabSz="914400">
              <a:lnSpc>
                <a:spcPct val="180000"/>
              </a:lnSpc>
              <a:buClr>
                <a:srgbClr val="000000"/>
              </a:buClr>
              <a:buSzPts val="2300"/>
              <a:buFont typeface="Arial"/>
              <a:buChar char="➢"/>
              <a:defRPr sz="2300">
                <a:solidFill>
                  <a:srgbClr val="000000"/>
                </a:solidFill>
                <a:latin typeface="Arial"/>
                <a:ea typeface="Arial"/>
                <a:cs typeface="Arial"/>
                <a:sym typeface="Arial"/>
              </a:defRPr>
            </a:pPr>
            <a:r>
              <a:t>Y Ge, </a:t>
            </a:r>
            <a:r>
              <a:rPr b="1"/>
              <a:t>W Hua</a:t>
            </a:r>
            <a:r>
              <a:t>, J Ji, J Tan, S Xu, Y Zhang. OpenAGI: When LLM Meets Domain Experts (NeurIPS 23)</a:t>
            </a:r>
          </a:p>
          <a:p>
            <a:pPr lvl="1" marL="914400" indent="-330200" algn="l" defTabSz="914400">
              <a:lnSpc>
                <a:spcPct val="180000"/>
              </a:lnSpc>
              <a:buClr>
                <a:srgbClr val="000000"/>
              </a:buClr>
              <a:buSzPts val="2300"/>
              <a:buFont typeface="Arial"/>
              <a:buChar char="➢"/>
              <a:defRPr sz="2300">
                <a:solidFill>
                  <a:srgbClr val="000000"/>
                </a:solidFill>
                <a:latin typeface="Arial"/>
                <a:ea typeface="Arial"/>
                <a:cs typeface="Arial"/>
                <a:sym typeface="Arial"/>
              </a:defRPr>
            </a:pPr>
            <a:r>
              <a:t>M Jin, B Wang, Z Xue, S Zhu, </a:t>
            </a:r>
            <a:r>
              <a:rPr b="1"/>
              <a:t>W Hua</a:t>
            </a:r>
            <a:r>
              <a:t>, H Tang, K Mei, M Du, Y Zhang. What if LLMs Have Different World Views: Simulating Alien Civilizations with LLM-based Agents</a:t>
            </a:r>
          </a:p>
          <a:p>
            <a:pPr marL="457200" indent="-355600" algn="l" defTabSz="914400">
              <a:lnSpc>
                <a:spcPct val="180000"/>
              </a:lnSpc>
              <a:buClr>
                <a:srgbClr val="000000"/>
              </a:buClr>
              <a:buSzPts val="3200"/>
              <a:buFont typeface="Arial"/>
              <a:buChar char="❖"/>
              <a:defRPr b="1" sz="3200">
                <a:solidFill>
                  <a:srgbClr val="000000"/>
                </a:solidFill>
                <a:latin typeface="Arial"/>
                <a:ea typeface="Arial"/>
                <a:cs typeface="Arial"/>
                <a:sym typeface="Arial"/>
              </a:defRPr>
            </a:pPr>
            <a:r>
              <a:t>Reasoning ability of LLM</a:t>
            </a:r>
          </a:p>
          <a:p>
            <a:pPr lvl="1" marL="914400" indent="-330200" algn="l" defTabSz="914400">
              <a:lnSpc>
                <a:spcPct val="180000"/>
              </a:lnSpc>
              <a:buClr>
                <a:srgbClr val="000000"/>
              </a:buClr>
              <a:buSzPts val="2300"/>
              <a:buFont typeface="Arial"/>
              <a:buChar char="➢"/>
              <a:defRPr sz="2300">
                <a:solidFill>
                  <a:srgbClr val="000000"/>
                </a:solidFill>
                <a:latin typeface="Arial"/>
                <a:ea typeface="Arial"/>
                <a:cs typeface="Arial"/>
                <a:sym typeface="Arial"/>
              </a:defRPr>
            </a:pPr>
            <a:r>
              <a:t>M Jin, Q Yu, H Zhao, </a:t>
            </a:r>
            <a:r>
              <a:rPr b="1"/>
              <a:t>W Hua</a:t>
            </a:r>
            <a:r>
              <a:t>, Y Meng, Y Zhang, M Du. The Impact of Reasoning Step Length on Large Language Models (ACL 2024)</a:t>
            </a:r>
          </a:p>
          <a:p>
            <a:pPr lvl="1" marL="914400" indent="-330200" algn="l" defTabSz="914400">
              <a:lnSpc>
                <a:spcPct val="180000"/>
              </a:lnSpc>
              <a:buClr>
                <a:srgbClr val="000000"/>
              </a:buClr>
              <a:buSzPts val="2300"/>
              <a:buFont typeface="Arial"/>
              <a:buChar char="➢"/>
              <a:defRPr sz="2300">
                <a:solidFill>
                  <a:srgbClr val="000000"/>
                </a:solidFill>
                <a:latin typeface="Arial"/>
                <a:ea typeface="Arial"/>
                <a:cs typeface="Arial"/>
                <a:sym typeface="Arial"/>
              </a:defRPr>
            </a:pPr>
            <a:r>
              <a:t>L Fan*, </a:t>
            </a:r>
            <a:r>
              <a:rPr b="1"/>
              <a:t>W Hua*</a:t>
            </a:r>
            <a:r>
              <a:t>, L Li, H Ling, Y Zhang, L Hemphill. NPHardEval: Dynamic Benchmark on Reasoning Ability of Large Language Models via Complexity Classes (ACL 2024)</a:t>
            </a:r>
          </a:p>
          <a:p>
            <a:pPr lvl="1" marL="914400" indent="-330200" algn="l" defTabSz="914400">
              <a:lnSpc>
                <a:spcPct val="180000"/>
              </a:lnSpc>
              <a:buClr>
                <a:srgbClr val="000000"/>
              </a:buClr>
              <a:buSzPts val="2300"/>
              <a:buFont typeface="Arial"/>
              <a:buChar char="➢"/>
              <a:defRPr sz="2300">
                <a:solidFill>
                  <a:srgbClr val="000000"/>
                </a:solidFill>
                <a:latin typeface="Arial"/>
                <a:ea typeface="Arial"/>
                <a:cs typeface="Arial"/>
                <a:sym typeface="Arial"/>
              </a:defRPr>
            </a:pPr>
            <a:r>
              <a:rPr b="1"/>
              <a:t>W Hua*</a:t>
            </a:r>
            <a:r>
              <a:t>, J Guo*, M Dong, H Zhu, P Ng, Z Wang. Propagation and Pitfalls: Reasoning-based Assessment of Knowledge Editing through Counterfactual Tasks (ACL 2024)</a:t>
            </a:r>
          </a:p>
          <a:p>
            <a:pPr marL="457200" indent="-355600" algn="l" defTabSz="914400">
              <a:lnSpc>
                <a:spcPct val="180000"/>
              </a:lnSpc>
              <a:buClr>
                <a:srgbClr val="000000"/>
              </a:buClr>
              <a:buSzPts val="3200"/>
              <a:buFont typeface="Arial"/>
              <a:buChar char="❖"/>
              <a:defRPr b="1" sz="3200">
                <a:solidFill>
                  <a:srgbClr val="000000"/>
                </a:solidFill>
                <a:latin typeface="Arial"/>
                <a:ea typeface="Arial"/>
                <a:cs typeface="Arial"/>
                <a:sym typeface="Arial"/>
              </a:defRPr>
            </a:pPr>
            <a:r>
              <a:t>Trustworthiness of agents and LLMs</a:t>
            </a:r>
          </a:p>
          <a:p>
            <a:pPr lvl="1" marL="914400" indent="-330200" algn="l" defTabSz="914400">
              <a:lnSpc>
                <a:spcPct val="180000"/>
              </a:lnSpc>
              <a:buClr>
                <a:srgbClr val="000000"/>
              </a:buClr>
              <a:buSzPts val="2300"/>
              <a:buFont typeface="Arial"/>
              <a:buChar char="➢"/>
              <a:defRPr sz="2300">
                <a:solidFill>
                  <a:srgbClr val="000000"/>
                </a:solidFill>
                <a:latin typeface="Arial"/>
                <a:ea typeface="Arial"/>
                <a:cs typeface="Arial"/>
                <a:sym typeface="Arial"/>
              </a:defRPr>
            </a:pPr>
            <a:r>
              <a:rPr b="1"/>
              <a:t>W Hua</a:t>
            </a:r>
            <a:r>
              <a:t>, X Yang, Z Li, C Wei, Y Zhang. TrustAgent: Towards Safe and Trustworthy LLM-based Agents through Agent Constitution</a:t>
            </a:r>
          </a:p>
          <a:p>
            <a:pPr lvl="1" marL="914400" indent="-330200" algn="l" defTabSz="914400">
              <a:lnSpc>
                <a:spcPct val="180000"/>
              </a:lnSpc>
              <a:buClr>
                <a:srgbClr val="000000"/>
              </a:buClr>
              <a:buSzPts val="2300"/>
              <a:buFont typeface="Arial"/>
              <a:buChar char="➢"/>
              <a:defRPr sz="2300">
                <a:solidFill>
                  <a:srgbClr val="000000"/>
                </a:solidFill>
                <a:latin typeface="Arial"/>
                <a:ea typeface="Arial"/>
                <a:cs typeface="Arial"/>
                <a:sym typeface="Arial"/>
              </a:defRPr>
            </a:pPr>
            <a:r>
              <a:t>Z Li, </a:t>
            </a:r>
            <a:r>
              <a:rPr b="1"/>
              <a:t>W Hua</a:t>
            </a:r>
            <a:r>
              <a:t>, H Wang, H Zhu, Y Zhang. Formal-LLM: Integrating Formal Language and Natural Language for Controllable LLM-based Agents</a:t>
            </a:r>
          </a:p>
          <a:p>
            <a:pPr lvl="1" marL="914400" indent="-330200" algn="l" defTabSz="914400">
              <a:lnSpc>
                <a:spcPct val="180000"/>
              </a:lnSpc>
              <a:buClr>
                <a:srgbClr val="000000"/>
              </a:buClr>
              <a:buSzPts val="2300"/>
              <a:buFont typeface="Arial"/>
              <a:buChar char="➢"/>
              <a:defRPr sz="2300">
                <a:solidFill>
                  <a:srgbClr val="000000"/>
                </a:solidFill>
                <a:latin typeface="Arial"/>
                <a:ea typeface="Arial"/>
                <a:cs typeface="Arial"/>
                <a:sym typeface="Arial"/>
              </a:defRPr>
            </a:pPr>
            <a:r>
              <a:t>G Lin, </a:t>
            </a:r>
            <a:r>
              <a:rPr b="1"/>
              <a:t>W Hua</a:t>
            </a:r>
            <a:r>
              <a:t>, Y Zhang. PromptCrypt: Prompt Encryption for Secure Communication with Large Language Models</a:t>
            </a:r>
          </a:p>
          <a:p>
            <a:pPr lvl="1" marL="914400" indent="-330200" algn="l" defTabSz="914400">
              <a:lnSpc>
                <a:spcPct val="180000"/>
              </a:lnSpc>
              <a:buClr>
                <a:srgbClr val="000000"/>
              </a:buClr>
              <a:buSzPts val="2300"/>
              <a:buFont typeface="Arial"/>
              <a:buChar char="➢"/>
              <a:defRPr sz="2300">
                <a:solidFill>
                  <a:srgbClr val="000000"/>
                </a:solidFill>
                <a:latin typeface="Arial"/>
                <a:ea typeface="Arial"/>
                <a:cs typeface="Arial"/>
                <a:sym typeface="Arial"/>
              </a:defRPr>
            </a:pPr>
            <a:r>
              <a:rPr b="1"/>
              <a:t>W Hua</a:t>
            </a:r>
            <a:r>
              <a:t>, S Xu, Y Ge, Y Zhang. How to Index Item IDs for Recommendation Foundation Models (SIGIR-AP 23)</a:t>
            </a:r>
          </a:p>
          <a:p>
            <a:pPr lvl="1" marL="914400" indent="-330200" algn="l" defTabSz="914400">
              <a:lnSpc>
                <a:spcPct val="180000"/>
              </a:lnSpc>
              <a:buClr>
                <a:srgbClr val="000000"/>
              </a:buClr>
              <a:buSzPts val="2300"/>
              <a:buFont typeface="Arial"/>
              <a:buChar char="➢"/>
              <a:defRPr sz="2300">
                <a:solidFill>
                  <a:srgbClr val="000000"/>
                </a:solidFill>
                <a:latin typeface="Arial"/>
                <a:ea typeface="Arial"/>
                <a:cs typeface="Arial"/>
                <a:sym typeface="Arial"/>
              </a:defRPr>
            </a:pPr>
            <a:r>
              <a:rPr b="1"/>
              <a:t>W Hua</a:t>
            </a:r>
            <a:r>
              <a:t>, Y Ge, S Xu, J Ji, Y Zhang. UP5: Unbiased Foundation Model for Fairness-aware Recommendation (EACL 24)</a:t>
            </a:r>
          </a:p>
          <a:p>
            <a:pPr lvl="1" marL="914400" indent="-330200" algn="l" defTabSz="914400">
              <a:lnSpc>
                <a:spcPct val="180000"/>
              </a:lnSpc>
              <a:buClr>
                <a:srgbClr val="000000"/>
              </a:buClr>
              <a:buSzPts val="2300"/>
              <a:buFont typeface="Arial"/>
              <a:buChar char="➢"/>
              <a:defRPr sz="2300">
                <a:solidFill>
                  <a:srgbClr val="000000"/>
                </a:solidFill>
                <a:latin typeface="Arial"/>
                <a:ea typeface="Arial"/>
                <a:cs typeface="Arial"/>
                <a:sym typeface="Arial"/>
              </a:defRPr>
            </a:pPr>
            <a:r>
              <a:rPr b="1"/>
              <a:t>W Hua</a:t>
            </a:r>
            <a:r>
              <a:t>, L Jin, L Song, H Mi, Y Zhang, D Yu. Discover, Explain, Improve: an Automatic Slice Detection Benchmark for Natural Language Processing (TACL 23)</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506"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07" name="Q&amp;A"/>
          <p:cNvSpPr txBox="1"/>
          <p:nvPr/>
        </p:nvSpPr>
        <p:spPr>
          <a:xfrm>
            <a:off x="11008956" y="6162268"/>
            <a:ext cx="2366088" cy="13914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700">
                <a:solidFill>
                  <a:srgbClr val="000000"/>
                </a:solidFill>
              </a:defRPr>
            </a:lvl1pPr>
          </a:lstStyle>
          <a:p>
            <a:pPr/>
            <a:r>
              <a:t>Q&amp;A</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509"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10" name="Appendix"/>
          <p:cNvSpPr txBox="1"/>
          <p:nvPr/>
        </p:nvSpPr>
        <p:spPr>
          <a:xfrm>
            <a:off x="9781412" y="6162268"/>
            <a:ext cx="4821175" cy="13914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700">
                <a:solidFill>
                  <a:srgbClr val="000000"/>
                </a:solidFill>
              </a:defRPr>
            </a:lvl1pPr>
          </a:lstStyle>
          <a:p>
            <a:pPr/>
            <a:r>
              <a:t>Appendix</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2" name="Explain: Tasks"/>
          <p:cNvSpPr txBox="1"/>
          <p:nvPr>
            <p:ph type="title" idx="4294967295"/>
          </p:nvPr>
        </p:nvSpPr>
        <p:spPr>
          <a:xfrm>
            <a:off x="1206500" y="10795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Explain: Tasks</a:t>
            </a:r>
          </a:p>
        </p:txBody>
      </p:sp>
      <p:sp>
        <p:nvSpPr>
          <p:cNvPr id="1513" name="Real Dataset Feature Detection:…"/>
          <p:cNvSpPr txBox="1"/>
          <p:nvPr/>
        </p:nvSpPr>
        <p:spPr>
          <a:xfrm>
            <a:off x="1206500" y="7974306"/>
            <a:ext cx="21971000" cy="25532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lnSpc>
                <a:spcPct val="80000"/>
              </a:lnSpc>
              <a:defRPr b="1" spc="-84" sz="4200">
                <a:solidFill>
                  <a:srgbClr val="000000"/>
                </a:solidFill>
              </a:defRPr>
            </a:pPr>
            <a:r>
              <a:t>Real Dataset Feature Detection:</a:t>
            </a:r>
          </a:p>
          <a:p>
            <a:pPr algn="l">
              <a:lnSpc>
                <a:spcPct val="80000"/>
              </a:lnSpc>
              <a:defRPr b="1" spc="-84" sz="4200">
                <a:solidFill>
                  <a:srgbClr val="000000"/>
                </a:solidFill>
              </a:defRPr>
            </a:pPr>
          </a:p>
          <a:p>
            <a:pPr algn="l">
              <a:lnSpc>
                <a:spcPct val="80000"/>
              </a:lnSpc>
              <a:defRPr spc="-84" sz="4200">
                <a:solidFill>
                  <a:srgbClr val="000000"/>
                </a:solidFill>
              </a:defRPr>
            </a:pPr>
            <a:r>
              <a:t>For each feature on an actual dataset </a:t>
            </a:r>
            <a:r>
              <a:rPr i="1"/>
              <a:t>D</a:t>
            </a:r>
            <a:r>
              <a:t>, check whether error slices with the feature being significant (1) are coherent (2) contain as many such datapoints as possible.</a:t>
            </a:r>
          </a:p>
        </p:txBody>
      </p:sp>
      <p:sp>
        <p:nvSpPr>
          <p:cNvPr id="1514" name="Synthetic Dataset Feature Extraction:…"/>
          <p:cNvSpPr txBox="1"/>
          <p:nvPr/>
        </p:nvSpPr>
        <p:spPr>
          <a:xfrm>
            <a:off x="1294123" y="3432926"/>
            <a:ext cx="21054208" cy="27861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80000"/>
              </a:lnSpc>
              <a:defRPr b="1" spc="-84" sz="4200">
                <a:solidFill>
                  <a:srgbClr val="000000"/>
                </a:solidFill>
              </a:defRPr>
            </a:pPr>
            <a:r>
              <a:t>Synthetic Dataset Feature Extraction:</a:t>
            </a:r>
          </a:p>
          <a:p>
            <a:pPr algn="l">
              <a:lnSpc>
                <a:spcPct val="80000"/>
              </a:lnSpc>
              <a:defRPr spc="-84" sz="4200">
                <a:solidFill>
                  <a:srgbClr val="000000"/>
                </a:solidFill>
              </a:defRPr>
            </a:pPr>
          </a:p>
          <a:p>
            <a:pPr algn="l">
              <a:lnSpc>
                <a:spcPct val="80000"/>
              </a:lnSpc>
              <a:defRPr spc="-84" sz="4200">
                <a:solidFill>
                  <a:srgbClr val="000000"/>
                </a:solidFill>
              </a:defRPr>
            </a:pPr>
            <a:r>
              <a:t>For a feature </a:t>
            </a:r>
            <a:r>
              <a:rPr b="1"/>
              <a:t>F</a:t>
            </a:r>
            <a:r>
              <a:t>, we manually construct a synthetic dataset </a:t>
            </a:r>
            <a:r>
              <a:rPr i="1"/>
              <a:t>D</a:t>
            </a:r>
            <a:r>
              <a:t> by (1) selecting predicted wrong datapoints </a:t>
            </a:r>
            <a:r>
              <a:rPr i="1"/>
              <a:t>d</a:t>
            </a:r>
            <a:r>
              <a:t> such that </a:t>
            </a:r>
            <a:r>
              <a:rPr i="1"/>
              <a:t>f</a:t>
            </a:r>
            <a:r>
              <a:t>(d) = 1 (2) randomly selecting an equal number of other datapoints (3) merging these two.</a:t>
            </a:r>
          </a:p>
        </p:txBody>
      </p:sp>
      <p:sp>
        <p:nvSpPr>
          <p:cNvPr id="1515"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Can we automatically find systematic error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Can we automatically find systematic errors?</a:t>
            </a:r>
          </a:p>
        </p:txBody>
      </p:sp>
      <p:sp>
        <p:nvSpPr>
          <p:cNvPr id="2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86" name="Group"/>
          <p:cNvGrpSpPr/>
          <p:nvPr/>
        </p:nvGrpSpPr>
        <p:grpSpPr>
          <a:xfrm>
            <a:off x="2472815" y="3885418"/>
            <a:ext cx="15826361" cy="7746732"/>
            <a:chOff x="25400" y="25400"/>
            <a:chExt cx="15826359" cy="7746731"/>
          </a:xfrm>
        </p:grpSpPr>
        <p:pic>
          <p:nvPicPr>
            <p:cNvPr id="283" name="Screen Shot 2023-03-26 at 1.29.12 AM.png" descr="Screen Shot 2023-03-26 at 1.29.12 AM.png"/>
            <p:cNvPicPr>
              <a:picLocks noChangeAspect="1"/>
            </p:cNvPicPr>
            <p:nvPr/>
          </p:nvPicPr>
          <p:blipFill>
            <a:blip r:embed="rId2">
              <a:extLst/>
            </a:blip>
            <a:srcRect l="0" t="0" r="0" b="0"/>
            <a:stretch>
              <a:fillRect/>
            </a:stretch>
          </p:blipFill>
          <p:spPr>
            <a:xfrm>
              <a:off x="9604109" y="3479626"/>
              <a:ext cx="6247651" cy="3178630"/>
            </a:xfrm>
            <a:prstGeom prst="rect">
              <a:avLst/>
            </a:prstGeom>
            <a:ln w="12700" cap="flat">
              <a:noFill/>
              <a:miter lim="400000"/>
            </a:ln>
            <a:effectLst/>
          </p:spPr>
        </p:pic>
        <p:pic>
          <p:nvPicPr>
            <p:cNvPr id="284" name="Screen Shot 2023-03-26 at 1.29.22 AM.png" descr="Screen Shot 2023-03-26 at 1.29.22 AM.png"/>
            <p:cNvPicPr>
              <a:picLocks noChangeAspect="1"/>
            </p:cNvPicPr>
            <p:nvPr/>
          </p:nvPicPr>
          <p:blipFill>
            <a:blip r:embed="rId3">
              <a:extLst/>
            </a:blip>
            <a:stretch>
              <a:fillRect/>
            </a:stretch>
          </p:blipFill>
          <p:spPr>
            <a:xfrm>
              <a:off x="6963897" y="5056555"/>
              <a:ext cx="2519860" cy="2715577"/>
            </a:xfrm>
            <a:prstGeom prst="rect">
              <a:avLst/>
            </a:prstGeom>
            <a:ln w="12700" cap="flat">
              <a:noFill/>
              <a:miter lim="400000"/>
            </a:ln>
            <a:effectLst/>
          </p:spPr>
        </p:pic>
        <p:graphicFrame>
          <p:nvGraphicFramePr>
            <p:cNvPr id="285" name="Table 1-1"/>
            <p:cNvGraphicFramePr/>
            <p:nvPr/>
          </p:nvGraphicFramePr>
          <p:xfrm>
            <a:off x="25400" y="25400"/>
            <a:ext cx="9673339" cy="4749052"/>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490837"/>
                  <a:gridCol w="6969137"/>
                  <a:gridCol w="871731"/>
                  <a:gridCol w="871731"/>
                </a:tblGrid>
                <a:tr h="592044">
                  <a:tc>
                    <a:txBody>
                      <a:bodyPr/>
                      <a:lstStyle/>
                      <a:p>
                        <a:pPr defTabSz="914400">
                          <a:tabLst>
                            <a:tab pos="1663700" algn="l"/>
                          </a:tabLst>
                          <a:defRPr sz="2600"/>
                        </a:pPr>
                      </a:p>
                    </a:txBody>
                    <a:tcPr marL="50800" marR="50800" marT="50800" marB="50800" anchor="ctr" anchorCtr="0" horzOverflow="overflow"/>
                  </a:tc>
                  <a:tc>
                    <a:txBody>
                      <a:bodyPr/>
                      <a:lstStyle/>
                      <a:p>
                        <a:pPr defTabSz="914400">
                          <a:tabLst>
                            <a:tab pos="1663700" algn="l"/>
                          </a:tabLst>
                          <a:defRPr b="0" sz="1800"/>
                        </a:pPr>
                        <a:r>
                          <a:rPr b="1" sz="2600"/>
                          <a:t>Sentence</a:t>
                        </a:r>
                      </a:p>
                    </a:txBody>
                    <a:tcPr marL="50800" marR="50800" marT="50800" marB="50800" anchor="ctr" anchorCtr="0" horzOverflow="overflow"/>
                  </a:tc>
                  <a:tc>
                    <a:txBody>
                      <a:bodyPr/>
                      <a:lstStyle/>
                      <a:p>
                        <a:pPr defTabSz="914400">
                          <a:tabLst>
                            <a:tab pos="1663700" algn="l"/>
                          </a:tabLst>
                          <a:defRPr b="0" sz="1800"/>
                        </a:pPr>
                        <a:r>
                          <a:rPr b="1" sz="2600"/>
                          <a:t>Pred</a:t>
                        </a:r>
                      </a:p>
                    </a:txBody>
                    <a:tcPr marL="50800" marR="50800" marT="50800" marB="50800" anchor="ctr" anchorCtr="0" horzOverflow="overflow"/>
                  </a:tc>
                  <a:tc>
                    <a:txBody>
                      <a:bodyPr/>
                      <a:lstStyle/>
                      <a:p>
                        <a:pPr defTabSz="914400">
                          <a:tabLst>
                            <a:tab pos="1663700" algn="l"/>
                          </a:tabLst>
                          <a:defRPr b="0" sz="1800"/>
                        </a:pPr>
                        <a:r>
                          <a:rPr b="1" sz="2200"/>
                          <a:t>Label</a:t>
                        </a:r>
                      </a:p>
                    </a:txBody>
                    <a:tcPr marL="50800" marR="50800" marT="50800" marB="50800" anchor="ctr" anchorCtr="0" horzOverflow="overflow"/>
                  </a:tc>
                </a:tr>
                <a:tr h="592044">
                  <a:tc>
                    <a:txBody>
                      <a:bodyPr/>
                      <a:lstStyle/>
                      <a:p>
                        <a:pPr algn="l" defTabSz="914400">
                          <a:defRPr sz="1800"/>
                        </a:pPr>
                        <a:r>
                          <a:rPr sz="2600"/>
                          <a:t>1</a:t>
                        </a:r>
                      </a:p>
                    </a:txBody>
                    <a:tcPr marL="50800" marR="50800" marT="50800" marB="50800" anchor="ctr" anchorCtr="0" horzOverflow="overflow"/>
                  </a:tc>
                  <a:tc>
                    <a:txBody>
                      <a:bodyPr/>
                      <a:lstStyle/>
                      <a:p>
                        <a:pPr algn="l" defTabSz="914400">
                          <a:defRPr sz="1800"/>
                        </a:pPr>
                        <a:r>
                          <a:rPr sz="2600"/>
                          <a:t>It is Kim on whom that Sandy relies on.</a:t>
                        </a:r>
                      </a:p>
                    </a:txBody>
                    <a:tcPr marL="50800" marR="50800" marT="50800" marB="50800" anchor="ctr" anchorCtr="0" horzOverflow="overflow"/>
                  </a:tc>
                  <a:tc>
                    <a:txBody>
                      <a:bodyPr/>
                      <a:lstStyle/>
                      <a:p>
                        <a:pPr defTabSz="914400">
                          <a:defRPr sz="1800"/>
                        </a:pPr>
                        <a:r>
                          <a:rPr sz="2600"/>
                          <a:t>T</a:t>
                        </a:r>
                      </a:p>
                    </a:txBody>
                    <a:tcPr marL="50800" marR="50800" marT="50800" marB="50800" anchor="ctr" anchorCtr="0" horzOverflow="overflow"/>
                  </a:tc>
                  <a:tc>
                    <a:txBody>
                      <a:bodyPr/>
                      <a:lstStyle/>
                      <a:p>
                        <a:pPr defTabSz="914400">
                          <a:defRPr sz="1800"/>
                        </a:pPr>
                        <a:r>
                          <a:rPr sz="2600"/>
                          <a:t>F</a:t>
                        </a:r>
                      </a:p>
                    </a:txBody>
                    <a:tcPr marL="50800" marR="50800" marT="50800" marB="50800" anchor="ctr" anchorCtr="0" horzOverflow="overflow"/>
                  </a:tc>
                </a:tr>
                <a:tr h="592044">
                  <a:tc>
                    <a:txBody>
                      <a:bodyPr/>
                      <a:lstStyle/>
                      <a:p>
                        <a:pPr algn="l" defTabSz="914400">
                          <a:defRPr sz="1800"/>
                        </a:pPr>
                        <a:r>
                          <a:rPr sz="2600"/>
                          <a:t>2</a:t>
                        </a:r>
                      </a:p>
                    </a:txBody>
                    <a:tcPr marL="50800" marR="50800" marT="50800" marB="50800" anchor="ctr" anchorCtr="0" horzOverflow="overflow"/>
                  </a:tc>
                  <a:tc>
                    <a:txBody>
                      <a:bodyPr/>
                      <a:lstStyle/>
                      <a:p>
                        <a:pPr algn="l" defTabSz="914400">
                          <a:defRPr sz="1800"/>
                        </a:pPr>
                        <a:r>
                          <a:rPr sz="2600"/>
                          <a:t>That's the most kind answer that I ever heard.</a:t>
                        </a:r>
                      </a:p>
                    </a:txBody>
                    <a:tcPr marL="50800" marR="50800" marT="50800" marB="50800" anchor="ctr" anchorCtr="0" horzOverflow="overflow"/>
                  </a:tc>
                  <a:tc>
                    <a:txBody>
                      <a:bodyPr/>
                      <a:lstStyle/>
                      <a:p>
                        <a:pPr defTabSz="914400">
                          <a:defRPr sz="1800"/>
                        </a:pPr>
                        <a:r>
                          <a:rPr sz="2600"/>
                          <a:t>T</a:t>
                        </a:r>
                      </a:p>
                    </a:txBody>
                    <a:tcPr marL="50800" marR="50800" marT="50800" marB="50800" anchor="ctr" anchorCtr="0" horzOverflow="overflow"/>
                  </a:tc>
                  <a:tc>
                    <a:txBody>
                      <a:bodyPr/>
                      <a:lstStyle/>
                      <a:p>
                        <a:pPr defTabSz="914400">
                          <a:defRPr sz="1800"/>
                        </a:pPr>
                        <a:r>
                          <a:rPr sz="2600"/>
                          <a:t>F</a:t>
                        </a:r>
                      </a:p>
                    </a:txBody>
                    <a:tcPr marL="50800" marR="50800" marT="50800" marB="50800" anchor="ctr" anchorCtr="0" horzOverflow="overflow"/>
                  </a:tc>
                </a:tr>
                <a:tr h="592044">
                  <a:tc>
                    <a:txBody>
                      <a:bodyPr/>
                      <a:lstStyle/>
                      <a:p>
                        <a:pPr algn="l" defTabSz="914400">
                          <a:defRPr sz="1800"/>
                        </a:pPr>
                        <a:r>
                          <a:rPr sz="2600"/>
                          <a:t>3</a:t>
                        </a:r>
                      </a:p>
                    </a:txBody>
                    <a:tcPr marL="50800" marR="50800" marT="50800" marB="50800" anchor="ctr" anchorCtr="0" horzOverflow="overflow"/>
                  </a:tc>
                  <a:tc>
                    <a:txBody>
                      <a:bodyPr/>
                      <a:lstStyle/>
                      <a:p>
                        <a:pPr algn="l" defTabSz="914400">
                          <a:defRPr sz="1800"/>
                        </a:pPr>
                        <a:r>
                          <a:rPr sz="2600"/>
                          <a:t>It is Kim whom Sandy relies.</a:t>
                        </a:r>
                      </a:p>
                    </a:txBody>
                    <a:tcPr marL="50800" marR="50800" marT="50800" marB="50800" anchor="ctr" anchorCtr="0" horzOverflow="overflow"/>
                  </a:tc>
                  <a:tc>
                    <a:txBody>
                      <a:bodyPr/>
                      <a:lstStyle/>
                      <a:p>
                        <a:pPr defTabSz="914400">
                          <a:defRPr sz="1800"/>
                        </a:pPr>
                        <a:r>
                          <a:rPr sz="2600"/>
                          <a:t>T</a:t>
                        </a:r>
                      </a:p>
                    </a:txBody>
                    <a:tcPr marL="50800" marR="50800" marT="50800" marB="50800" anchor="ctr" anchorCtr="0" horzOverflow="overflow"/>
                  </a:tc>
                  <a:tc>
                    <a:txBody>
                      <a:bodyPr/>
                      <a:lstStyle/>
                      <a:p>
                        <a:pPr defTabSz="914400">
                          <a:defRPr sz="1800"/>
                        </a:pPr>
                        <a:r>
                          <a:rPr sz="2600"/>
                          <a:t>F</a:t>
                        </a:r>
                      </a:p>
                    </a:txBody>
                    <a:tcPr marL="50800" marR="50800" marT="50800" marB="50800" anchor="ctr" anchorCtr="0" horzOverflow="overflow"/>
                  </a:tc>
                </a:tr>
                <a:tr h="592044">
                  <a:tc>
                    <a:txBody>
                      <a:bodyPr/>
                      <a:lstStyle/>
                      <a:p>
                        <a:pPr algn="l" defTabSz="914400">
                          <a:defRPr sz="1800"/>
                        </a:pPr>
                        <a:r>
                          <a:rPr sz="2600"/>
                          <a:t>4</a:t>
                        </a:r>
                      </a:p>
                    </a:txBody>
                    <a:tcPr marL="50800" marR="50800" marT="50800" marB="50800" anchor="ctr" anchorCtr="0" horzOverflow="overflow"/>
                  </a:tc>
                  <a:tc>
                    <a:txBody>
                      <a:bodyPr/>
                      <a:lstStyle/>
                      <a:p>
                        <a:pPr algn="l" defTabSz="914400">
                          <a:defRPr sz="1800"/>
                        </a:pPr>
                        <a:r>
                          <a:rPr sz="2600"/>
                          <a:t>It is on Kim on whom Sandy relies.</a:t>
                        </a:r>
                      </a:p>
                    </a:txBody>
                    <a:tcPr marL="50800" marR="50800" marT="50800" marB="50800" anchor="ctr" anchorCtr="0" horzOverflow="overflow"/>
                  </a:tc>
                  <a:tc>
                    <a:txBody>
                      <a:bodyPr/>
                      <a:lstStyle/>
                      <a:p>
                        <a:pPr defTabSz="914400">
                          <a:defRPr sz="1800"/>
                        </a:pPr>
                        <a:r>
                          <a:rPr sz="2600"/>
                          <a:t>T</a:t>
                        </a:r>
                      </a:p>
                    </a:txBody>
                    <a:tcPr marL="50800" marR="50800" marT="50800" marB="50800" anchor="ctr" anchorCtr="0" horzOverflow="overflow"/>
                  </a:tc>
                  <a:tc>
                    <a:txBody>
                      <a:bodyPr/>
                      <a:lstStyle/>
                      <a:p>
                        <a:pPr defTabSz="914400">
                          <a:defRPr sz="1800"/>
                        </a:pPr>
                        <a:r>
                          <a:rPr sz="2600"/>
                          <a:t>F</a:t>
                        </a:r>
                      </a:p>
                    </a:txBody>
                    <a:tcPr marL="50800" marR="50800" marT="50800" marB="50800" anchor="ctr" anchorCtr="0" horzOverflow="overflow"/>
                  </a:tc>
                </a:tr>
                <a:tr h="592044">
                  <a:tc>
                    <a:txBody>
                      <a:bodyPr/>
                      <a:lstStyle/>
                      <a:p>
                        <a:pPr algn="l" defTabSz="914400">
                          <a:defRPr sz="1800"/>
                        </a:pPr>
                        <a:r>
                          <a:rPr sz="2600"/>
                          <a:t>5</a:t>
                        </a:r>
                      </a:p>
                    </a:txBody>
                    <a:tcPr marL="50800" marR="50800" marT="50800" marB="50800" anchor="ctr" anchorCtr="0" horzOverflow="overflow"/>
                  </a:tc>
                  <a:tc>
                    <a:txBody>
                      <a:bodyPr/>
                      <a:lstStyle/>
                      <a:p>
                        <a:pPr algn="l" defTabSz="914400">
                          <a:defRPr sz="1800"/>
                        </a:pPr>
                        <a:r>
                          <a:rPr sz="2600"/>
                          <a:t>That's a most kind answer that I ever heard.</a:t>
                        </a:r>
                      </a:p>
                    </a:txBody>
                    <a:tcPr marL="50800" marR="50800" marT="50800" marB="50800" anchor="ctr" anchorCtr="0" horzOverflow="overflow"/>
                  </a:tc>
                  <a:tc>
                    <a:txBody>
                      <a:bodyPr/>
                      <a:lstStyle/>
                      <a:p>
                        <a:pPr defTabSz="914400">
                          <a:defRPr sz="1800"/>
                        </a:pPr>
                        <a:r>
                          <a:rPr sz="2600"/>
                          <a:t>T</a:t>
                        </a:r>
                      </a:p>
                    </a:txBody>
                    <a:tcPr marL="50800" marR="50800" marT="50800" marB="50800" anchor="ctr" anchorCtr="0" horzOverflow="overflow"/>
                  </a:tc>
                  <a:tc>
                    <a:txBody>
                      <a:bodyPr/>
                      <a:lstStyle/>
                      <a:p>
                        <a:pPr defTabSz="914400">
                          <a:defRPr sz="1800"/>
                        </a:pPr>
                        <a:r>
                          <a:rPr sz="2600"/>
                          <a:t>F</a:t>
                        </a:r>
                      </a:p>
                    </a:txBody>
                    <a:tcPr marL="50800" marR="50800" marT="50800" marB="50800" anchor="ctr" anchorCtr="0" horzOverflow="overflow"/>
                  </a:tc>
                </a:tr>
                <a:tr h="592044">
                  <a:tc>
                    <a:txBody>
                      <a:bodyPr/>
                      <a:lstStyle/>
                      <a:p>
                        <a:pPr algn="l" defTabSz="914400">
                          <a:defRPr sz="1800"/>
                        </a:pPr>
                        <a:r>
                          <a:rPr sz="2600"/>
                          <a:t>6</a:t>
                        </a:r>
                      </a:p>
                    </a:txBody>
                    <a:tcPr marL="50800" marR="50800" marT="50800" marB="50800" anchor="ctr" anchorCtr="0" horzOverflow="overflow"/>
                  </a:tc>
                  <a:tc>
                    <a:txBody>
                      <a:bodyPr/>
                      <a:lstStyle/>
                      <a:p>
                        <a:pPr algn="l" defTabSz="914400">
                          <a:defRPr sz="1800"/>
                        </a:pPr>
                        <a:r>
                          <a:rPr sz="2600"/>
                          <a:t>That's the kindest answer that I ever heard.</a:t>
                        </a:r>
                      </a:p>
                    </a:txBody>
                    <a:tcPr marL="50800" marR="50800" marT="50800" marB="50800" anchor="ctr" anchorCtr="0" horzOverflow="overflow"/>
                  </a:tc>
                  <a:tc>
                    <a:txBody>
                      <a:bodyPr/>
                      <a:lstStyle/>
                      <a:p>
                        <a:pPr defTabSz="914400">
                          <a:defRPr sz="1800"/>
                        </a:pPr>
                        <a:r>
                          <a:rPr sz="2600"/>
                          <a:t>T</a:t>
                        </a:r>
                      </a:p>
                    </a:txBody>
                    <a:tcPr marL="50800" marR="50800" marT="50800" marB="50800" anchor="ctr" anchorCtr="0" horzOverflow="overflow"/>
                  </a:tc>
                  <a:tc>
                    <a:txBody>
                      <a:bodyPr/>
                      <a:lstStyle/>
                      <a:p>
                        <a:pPr defTabSz="914400">
                          <a:defRPr sz="1800"/>
                        </a:pPr>
                        <a:r>
                          <a:rPr sz="2600"/>
                          <a:t>F</a:t>
                        </a:r>
                      </a:p>
                    </a:txBody>
                    <a:tcPr marL="50800" marR="50800" marT="50800" marB="50800" anchor="ctr" anchorCtr="0" horzOverflow="overflow"/>
                  </a:tc>
                </a:tr>
                <a:tr h="592044">
                  <a:tc>
                    <a:txBody>
                      <a:bodyPr/>
                      <a:lstStyle/>
                      <a:p>
                        <a:pPr algn="l" defTabSz="914400">
                          <a:defRPr sz="2600"/>
                        </a:pPr>
                      </a:p>
                    </a:txBody>
                    <a:tcPr marL="50800" marR="50800" marT="50800" marB="50800" anchor="ctr" anchorCtr="0" horzOverflow="overflow"/>
                  </a:tc>
                  <a:tc>
                    <a:txBody>
                      <a:bodyPr/>
                      <a:lstStyle/>
                      <a:p>
                        <a:pPr algn="l" defTabSz="914400">
                          <a:defRPr sz="1800"/>
                        </a:pPr>
                        <a:r>
                          <a:rPr sz="2600"/>
                          <a:t>……</a:t>
                        </a:r>
                      </a:p>
                    </a:txBody>
                    <a:tcPr marL="50800" marR="50800" marT="50800" marB="50800" anchor="ctr" anchorCtr="0" horzOverflow="overflow"/>
                  </a:tc>
                  <a:tc>
                    <a:txBody>
                      <a:bodyPr/>
                      <a:lstStyle/>
                      <a:p>
                        <a:pPr defTabSz="914400">
                          <a:defRPr sz="2600"/>
                        </a:pPr>
                      </a:p>
                    </a:txBody>
                    <a:tcPr marL="50800" marR="50800" marT="50800" marB="50800" anchor="ctr" anchorCtr="0" horzOverflow="overflow"/>
                  </a:tc>
                  <a:tc>
                    <a:txBody>
                      <a:bodyPr/>
                      <a:lstStyle/>
                      <a:p>
                        <a:pPr defTabSz="914400">
                          <a:defRPr sz="2600"/>
                        </a:pPr>
                      </a:p>
                    </a:txBody>
                    <a:tcPr marL="50800" marR="50800" marT="50800" marB="50800" anchor="ctr" anchorCtr="0" horzOverflow="overflow"/>
                  </a:tc>
                </a:tr>
              </a:tbl>
            </a:graphicData>
          </a:graphic>
        </p:graphicFrame>
      </p:grpSp>
      <p:grpSp>
        <p:nvGrpSpPr>
          <p:cNvPr id="293" name="Group"/>
          <p:cNvGrpSpPr/>
          <p:nvPr/>
        </p:nvGrpSpPr>
        <p:grpSpPr>
          <a:xfrm>
            <a:off x="18430518" y="4154296"/>
            <a:ext cx="3506067" cy="7430074"/>
            <a:chOff x="0" y="0"/>
            <a:chExt cx="3506066" cy="7430073"/>
          </a:xfrm>
        </p:grpSpPr>
        <p:pic>
          <p:nvPicPr>
            <p:cNvPr id="287" name="Screen Shot 2023-03-26 at 1.32.00 AM.png" descr="Screen Shot 2023-03-26 at 1.32.00 AM.png"/>
            <p:cNvPicPr>
              <a:picLocks noChangeAspect="1"/>
            </p:cNvPicPr>
            <p:nvPr/>
          </p:nvPicPr>
          <p:blipFill>
            <a:blip r:embed="rId4">
              <a:extLst/>
            </a:blip>
            <a:stretch>
              <a:fillRect/>
            </a:stretch>
          </p:blipFill>
          <p:spPr>
            <a:xfrm>
              <a:off x="0" y="0"/>
              <a:ext cx="3506067" cy="7430074"/>
            </a:xfrm>
            <a:prstGeom prst="rect">
              <a:avLst/>
            </a:prstGeom>
            <a:ln w="12700" cap="flat">
              <a:noFill/>
              <a:miter lim="400000"/>
            </a:ln>
            <a:effectLst/>
          </p:spPr>
        </p:pic>
        <p:sp>
          <p:nvSpPr>
            <p:cNvPr id="288" name="Rectangle"/>
            <p:cNvSpPr/>
            <p:nvPr/>
          </p:nvSpPr>
          <p:spPr>
            <a:xfrm>
              <a:off x="749041" y="1905023"/>
              <a:ext cx="813560" cy="1572566"/>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89" name="Rectangle"/>
            <p:cNvSpPr/>
            <p:nvPr/>
          </p:nvSpPr>
          <p:spPr>
            <a:xfrm>
              <a:off x="749041" y="5065212"/>
              <a:ext cx="813560" cy="1572566"/>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90" name="x1…"/>
            <p:cNvSpPr txBox="1"/>
            <p:nvPr/>
          </p:nvSpPr>
          <p:spPr>
            <a:xfrm>
              <a:off x="921351" y="2060929"/>
              <a:ext cx="468936" cy="1311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600">
                  <a:solidFill>
                    <a:srgbClr val="000000"/>
                  </a:solidFill>
                </a:defRPr>
              </a:pPr>
              <a:r>
                <a:t>x1</a:t>
              </a:r>
            </a:p>
            <a:p>
              <a:pPr>
                <a:defRPr sz="2600">
                  <a:solidFill>
                    <a:srgbClr val="000000"/>
                  </a:solidFill>
                </a:defRPr>
              </a:pPr>
              <a:r>
                <a:t>x3</a:t>
              </a:r>
            </a:p>
            <a:p>
              <a:pPr>
                <a:defRPr sz="2600">
                  <a:solidFill>
                    <a:srgbClr val="000000"/>
                  </a:solidFill>
                </a:defRPr>
              </a:pPr>
              <a:r>
                <a:t>x4</a:t>
              </a:r>
            </a:p>
          </p:txBody>
        </p:sp>
        <p:sp>
          <p:nvSpPr>
            <p:cNvPr id="291" name="x2…"/>
            <p:cNvSpPr txBox="1"/>
            <p:nvPr/>
          </p:nvSpPr>
          <p:spPr>
            <a:xfrm>
              <a:off x="921351" y="5195717"/>
              <a:ext cx="468936" cy="1311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600">
                  <a:solidFill>
                    <a:srgbClr val="000000"/>
                  </a:solidFill>
                </a:defRPr>
              </a:pPr>
              <a:r>
                <a:t>x2</a:t>
              </a:r>
            </a:p>
            <a:p>
              <a:pPr>
                <a:defRPr sz="2600">
                  <a:solidFill>
                    <a:srgbClr val="000000"/>
                  </a:solidFill>
                </a:defRPr>
              </a:pPr>
              <a:r>
                <a:t>x5</a:t>
              </a:r>
            </a:p>
            <a:p>
              <a:pPr>
                <a:defRPr sz="2600">
                  <a:solidFill>
                    <a:srgbClr val="000000"/>
                  </a:solidFill>
                </a:defRPr>
              </a:pPr>
              <a:r>
                <a:t>x6</a:t>
              </a:r>
            </a:p>
          </p:txBody>
        </p:sp>
        <p:pic>
          <p:nvPicPr>
            <p:cNvPr id="292" name="Screen Shot 2023-03-31 at 9.42.22 PM.png" descr="Screen Shot 2023-03-31 at 9.42.22 PM.png"/>
            <p:cNvPicPr>
              <a:picLocks noChangeAspect="1"/>
            </p:cNvPicPr>
            <p:nvPr/>
          </p:nvPicPr>
          <p:blipFill>
            <a:blip r:embed="rId5">
              <a:extLst/>
            </a:blip>
            <a:stretch>
              <a:fillRect/>
            </a:stretch>
          </p:blipFill>
          <p:spPr>
            <a:xfrm>
              <a:off x="1655029" y="5130896"/>
              <a:ext cx="1067028" cy="1311556"/>
            </a:xfrm>
            <a:prstGeom prst="rect">
              <a:avLst/>
            </a:prstGeom>
            <a:ln w="12700" cap="flat">
              <a:noFill/>
              <a:miter lim="400000"/>
            </a:ln>
            <a:effectLst/>
          </p:spPr>
        </p:pic>
      </p:grpSp>
      <p:sp>
        <p:nvSpPr>
          <p:cNvPr id="294" name="Rectangle"/>
          <p:cNvSpPr/>
          <p:nvPr/>
        </p:nvSpPr>
        <p:spPr>
          <a:xfrm>
            <a:off x="11900969" y="9013828"/>
            <a:ext cx="579092" cy="522348"/>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95" name="Figure 7: Overview of slice discovery model"/>
          <p:cNvSpPr txBox="1"/>
          <p:nvPr/>
        </p:nvSpPr>
        <p:spPr>
          <a:xfrm>
            <a:off x="7973087" y="12198761"/>
            <a:ext cx="9169935"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000000"/>
                </a:solidFill>
                <a:latin typeface="蘋果儷細宋"/>
                <a:ea typeface="蘋果儷細宋"/>
                <a:cs typeface="蘋果儷細宋"/>
                <a:sym typeface="蘋果儷細宋"/>
              </a:defRPr>
            </a:lvl1pPr>
          </a:lstStyle>
          <a:p>
            <a:pPr/>
            <a:r>
              <a:t>Figure 7: Overview of slice discovery model</a:t>
            </a:r>
          </a:p>
        </p:txBody>
      </p:sp>
      <p:grpSp>
        <p:nvGrpSpPr>
          <p:cNvPr id="301" name="Group"/>
          <p:cNvGrpSpPr/>
          <p:nvPr/>
        </p:nvGrpSpPr>
        <p:grpSpPr>
          <a:xfrm>
            <a:off x="11712809" y="4808516"/>
            <a:ext cx="6925083" cy="4949414"/>
            <a:chOff x="0" y="0"/>
            <a:chExt cx="6925081" cy="4949412"/>
          </a:xfrm>
        </p:grpSpPr>
        <p:grpSp>
          <p:nvGrpSpPr>
            <p:cNvPr id="299" name="Group"/>
            <p:cNvGrpSpPr/>
            <p:nvPr/>
          </p:nvGrpSpPr>
          <p:grpSpPr>
            <a:xfrm>
              <a:off x="0" y="0"/>
              <a:ext cx="6925082" cy="2384385"/>
              <a:chOff x="0" y="0"/>
              <a:chExt cx="6925081" cy="2384384"/>
            </a:xfrm>
          </p:grpSpPr>
          <p:pic>
            <p:nvPicPr>
              <p:cNvPr id="296" name="Screen Shot 2023-03-26 at 1.28.59 AM.png" descr="Screen Shot 2023-03-26 at 1.28.59 AM.png"/>
              <p:cNvPicPr>
                <a:picLocks noChangeAspect="1"/>
              </p:cNvPicPr>
              <p:nvPr/>
            </p:nvPicPr>
            <p:blipFill>
              <a:blip r:embed="rId6">
                <a:extLst/>
              </a:blip>
              <a:stretch>
                <a:fillRect/>
              </a:stretch>
            </p:blipFill>
            <p:spPr>
              <a:xfrm>
                <a:off x="0" y="0"/>
                <a:ext cx="6925082" cy="2384385"/>
              </a:xfrm>
              <a:prstGeom prst="rect">
                <a:avLst/>
              </a:prstGeom>
              <a:ln w="12700" cap="flat">
                <a:noFill/>
                <a:miter lim="400000"/>
              </a:ln>
              <a:effectLst/>
            </p:spPr>
          </p:pic>
          <p:sp>
            <p:nvSpPr>
              <p:cNvPr id="297" name="Rectangle"/>
              <p:cNvSpPr/>
              <p:nvPr/>
            </p:nvSpPr>
            <p:spPr>
              <a:xfrm>
                <a:off x="555094" y="1532967"/>
                <a:ext cx="3522307" cy="374600"/>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98" name="different slices."/>
              <p:cNvSpPr txBox="1"/>
              <p:nvPr/>
            </p:nvSpPr>
            <p:spPr>
              <a:xfrm>
                <a:off x="528986" y="1464717"/>
                <a:ext cx="2420646" cy="511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2700">
                    <a:solidFill>
                      <a:srgbClr val="000000"/>
                    </a:solidFill>
                  </a:defRPr>
                </a:lvl1pPr>
              </a:lstStyle>
              <a:p>
                <a:pPr/>
                <a:r>
                  <a:t>different slices.</a:t>
                </a:r>
              </a:p>
            </p:txBody>
          </p:sp>
        </p:grpSp>
        <p:pic>
          <p:nvPicPr>
            <p:cNvPr id="300" name="Screen Shot 2024-08-24 at 1.57.51 AM.png" descr="Screen Shot 2024-08-24 at 1.57.51 AM.png"/>
            <p:cNvPicPr>
              <a:picLocks noChangeAspect="1"/>
            </p:cNvPicPr>
            <p:nvPr/>
          </p:nvPicPr>
          <p:blipFill>
            <a:blip r:embed="rId7">
              <a:extLst/>
            </a:blip>
            <a:stretch>
              <a:fillRect/>
            </a:stretch>
          </p:blipFill>
          <p:spPr>
            <a:xfrm>
              <a:off x="1723993" y="3376848"/>
              <a:ext cx="2081989" cy="1572565"/>
            </a:xfrm>
            <a:prstGeom prst="rect">
              <a:avLst/>
            </a:prstGeom>
            <a:ln w="12700" cap="flat">
              <a:noFill/>
              <a:miter lim="400000"/>
            </a:ln>
            <a:effectLst/>
          </p:spPr>
        </p:pic>
      </p:grpSp>
      <p:sp>
        <p:nvSpPr>
          <p:cNvPr id="302" name="Rectangle"/>
          <p:cNvSpPr/>
          <p:nvPr/>
        </p:nvSpPr>
        <p:spPr>
          <a:xfrm>
            <a:off x="8760778" y="11981320"/>
            <a:ext cx="1753934" cy="127000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3" grpId="3"/>
      <p:bldP build="whole" bldLvl="1" animBg="1" rev="0" advAuto="0" spid="301" grpId="1"/>
      <p:bldP build="whole" bldLvl="1" animBg="1" rev="0" advAuto="0" spid="286" grpId="2"/>
    </p:bldLst>
  </p:timing>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7" name="Explain: Synthetic Dataset Feature Extraction"/>
          <p:cNvSpPr txBox="1"/>
          <p:nvPr>
            <p:ph type="title" idx="4294967295"/>
          </p:nvPr>
        </p:nvSpPr>
        <p:spPr>
          <a:xfrm>
            <a:off x="1206500" y="10795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Explain: Synthetic Dataset Feature Extraction</a:t>
            </a:r>
          </a:p>
        </p:txBody>
      </p:sp>
      <p:pic>
        <p:nvPicPr>
          <p:cNvPr id="1518" name="Screen Shot 2023-03-24 at 10.43.00 PM.png" descr="Screen Shot 2023-03-24 at 10.43.00 PM.png"/>
          <p:cNvPicPr>
            <a:picLocks noChangeAspect="1"/>
          </p:cNvPicPr>
          <p:nvPr/>
        </p:nvPicPr>
        <p:blipFill>
          <a:blip r:embed="rId2">
            <a:extLst/>
          </a:blip>
          <a:stretch>
            <a:fillRect/>
          </a:stretch>
        </p:blipFill>
        <p:spPr>
          <a:xfrm>
            <a:off x="7003260" y="2533235"/>
            <a:ext cx="10377480" cy="9618152"/>
          </a:xfrm>
          <a:prstGeom prst="rect">
            <a:avLst/>
          </a:prstGeom>
          <a:ln w="12700">
            <a:miter lim="400000"/>
          </a:ln>
        </p:spPr>
      </p:pic>
      <p:sp>
        <p:nvSpPr>
          <p:cNvPr id="1519" name="Table 9: Synthetic Feature Detection Result"/>
          <p:cNvSpPr txBox="1"/>
          <p:nvPr/>
        </p:nvSpPr>
        <p:spPr>
          <a:xfrm>
            <a:off x="8688781" y="12149859"/>
            <a:ext cx="7006438"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200">
                <a:solidFill>
                  <a:srgbClr val="000000"/>
                </a:solidFill>
                <a:latin typeface="蘋果儷細宋"/>
                <a:ea typeface="蘋果儷細宋"/>
                <a:cs typeface="蘋果儷細宋"/>
                <a:sym typeface="蘋果儷細宋"/>
              </a:defRPr>
            </a:lvl1pPr>
          </a:lstStyle>
          <a:p>
            <a:pPr/>
            <a:r>
              <a:t>Table 9: Synthetic Feature Detection Result</a:t>
            </a:r>
          </a:p>
        </p:txBody>
      </p:sp>
      <p:sp>
        <p:nvSpPr>
          <p:cNvPr id="1520"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21" name="Edisa &gt; DOMINO"/>
          <p:cNvSpPr txBox="1"/>
          <p:nvPr/>
        </p:nvSpPr>
        <p:spPr>
          <a:xfrm>
            <a:off x="18305380" y="6497167"/>
            <a:ext cx="4218814" cy="721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000000"/>
                </a:solidFill>
              </a:defRPr>
            </a:lvl1pPr>
          </a:lstStyle>
          <a:p>
            <a:pPr/>
            <a:r>
              <a:t>Edisa &gt; DOMINO</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521"/>
                                        </p:tgtEl>
                                        <p:attrNameLst>
                                          <p:attrName>style.visibility</p:attrName>
                                        </p:attrNameLst>
                                      </p:cBhvr>
                                      <p:to>
                                        <p:strVal val="visible"/>
                                      </p:to>
                                    </p:set>
                                    <p:anim calcmode="lin" valueType="num">
                                      <p:cBhvr>
                                        <p:cTn id="7" dur="300" fill="hold"/>
                                        <p:tgtEl>
                                          <p:spTgt spid="1521"/>
                                        </p:tgtEl>
                                        <p:attrNameLst>
                                          <p:attrName>ppt_w</p:attrName>
                                        </p:attrNameLst>
                                      </p:cBhvr>
                                      <p:tavLst>
                                        <p:tav tm="0">
                                          <p:val>
                                            <p:fltVal val="0"/>
                                          </p:val>
                                        </p:tav>
                                        <p:tav tm="100000">
                                          <p:val>
                                            <p:strVal val="#ppt_w"/>
                                          </p:val>
                                        </p:tav>
                                      </p:tavLst>
                                    </p:anim>
                                    <p:anim calcmode="lin" valueType="num">
                                      <p:cBhvr>
                                        <p:cTn id="8" dur="300" fill="hold"/>
                                        <p:tgtEl>
                                          <p:spTgt spid="15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21" grpId="1"/>
    </p:bldLst>
  </p:timing>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23" name="Screen Shot 2023-03-24 at 10.43.49 PM.png" descr="Screen Shot 2023-03-24 at 10.43.49 PM.png"/>
          <p:cNvPicPr>
            <a:picLocks noChangeAspect="1"/>
          </p:cNvPicPr>
          <p:nvPr/>
        </p:nvPicPr>
        <p:blipFill>
          <a:blip r:embed="rId2">
            <a:extLst/>
          </a:blip>
          <a:stretch>
            <a:fillRect/>
          </a:stretch>
        </p:blipFill>
        <p:spPr>
          <a:xfrm>
            <a:off x="7981283" y="-307830"/>
            <a:ext cx="8421434" cy="13810330"/>
          </a:xfrm>
          <a:prstGeom prst="rect">
            <a:avLst/>
          </a:prstGeom>
          <a:ln w="12700">
            <a:miter lim="400000"/>
          </a:ln>
        </p:spPr>
      </p:pic>
      <p:sp>
        <p:nvSpPr>
          <p:cNvPr id="1524"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25" name="Explain:  Real Dataset Feature Detection"/>
          <p:cNvSpPr txBox="1"/>
          <p:nvPr/>
        </p:nvSpPr>
        <p:spPr>
          <a:xfrm>
            <a:off x="1173319" y="1327598"/>
            <a:ext cx="8641961" cy="26721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5500">
                <a:solidFill>
                  <a:schemeClr val="accent1">
                    <a:hueOff val="114395"/>
                    <a:lumOff val="-24975"/>
                  </a:schemeClr>
                </a:solidFill>
              </a:defRPr>
            </a:pPr>
            <a:r>
              <a:t>Explain: </a:t>
            </a:r>
            <a:br/>
            <a:r>
              <a:t>Real Dataset Feature Detection</a:t>
            </a:r>
          </a:p>
        </p:txBody>
      </p:sp>
      <p:sp>
        <p:nvSpPr>
          <p:cNvPr id="1526" name="Table 10: Real dataset feature detection result"/>
          <p:cNvSpPr txBox="1"/>
          <p:nvPr/>
        </p:nvSpPr>
        <p:spPr>
          <a:xfrm>
            <a:off x="16508722" y="12339433"/>
            <a:ext cx="7353504"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200">
                <a:solidFill>
                  <a:srgbClr val="000000"/>
                </a:solidFill>
                <a:latin typeface="蘋果儷細宋"/>
                <a:ea typeface="蘋果儷細宋"/>
                <a:cs typeface="蘋果儷細宋"/>
                <a:sym typeface="蘋果儷細宋"/>
              </a:defRPr>
            </a:lvl1pPr>
          </a:lstStyle>
          <a:p>
            <a:pPr/>
            <a:r>
              <a:t>Table 10: Real dataset feature detection result</a:t>
            </a:r>
          </a:p>
        </p:txBody>
      </p:sp>
      <p:sp>
        <p:nvSpPr>
          <p:cNvPr id="1527" name="Edisa &gt; DOMINO"/>
          <p:cNvSpPr txBox="1"/>
          <p:nvPr/>
        </p:nvSpPr>
        <p:spPr>
          <a:xfrm>
            <a:off x="18305380" y="6497167"/>
            <a:ext cx="4218814" cy="721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000000"/>
                </a:solidFill>
              </a:defRPr>
            </a:lvl1pPr>
          </a:lstStyle>
          <a:p>
            <a:pPr/>
            <a:r>
              <a:t>Edisa &gt; DOMINO</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527"/>
                                        </p:tgtEl>
                                        <p:attrNameLst>
                                          <p:attrName>style.visibility</p:attrName>
                                        </p:attrNameLst>
                                      </p:cBhvr>
                                      <p:to>
                                        <p:strVal val="visible"/>
                                      </p:to>
                                    </p:set>
                                    <p:anim calcmode="lin" valueType="num">
                                      <p:cBhvr>
                                        <p:cTn id="7" dur="300" fill="hold"/>
                                        <p:tgtEl>
                                          <p:spTgt spid="1527"/>
                                        </p:tgtEl>
                                        <p:attrNameLst>
                                          <p:attrName>ppt_w</p:attrName>
                                        </p:attrNameLst>
                                      </p:cBhvr>
                                      <p:tavLst>
                                        <p:tav tm="0">
                                          <p:val>
                                            <p:fltVal val="0"/>
                                          </p:val>
                                        </p:tav>
                                        <p:tav tm="100000">
                                          <p:val>
                                            <p:strVal val="#ppt_w"/>
                                          </p:val>
                                        </p:tav>
                                      </p:tavLst>
                                    </p:anim>
                                    <p:anim calcmode="lin" valueType="num">
                                      <p:cBhvr>
                                        <p:cTn id="8" dur="300" fill="hold"/>
                                        <p:tgtEl>
                                          <p:spTgt spid="152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27" grpId="1"/>
    </p:bldLst>
  </p:timing>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9"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30" name="Screen Shot 2024-08-25 at 5.46.17 PM.png" descr="Screen Shot 2024-08-25 at 5.46.17 PM.png"/>
          <p:cNvPicPr>
            <a:picLocks noChangeAspect="1"/>
          </p:cNvPicPr>
          <p:nvPr/>
        </p:nvPicPr>
        <p:blipFill>
          <a:blip r:embed="rId2">
            <a:extLst/>
          </a:blip>
          <a:stretch>
            <a:fillRect/>
          </a:stretch>
        </p:blipFill>
        <p:spPr>
          <a:xfrm>
            <a:off x="1274924" y="2454543"/>
            <a:ext cx="21834152" cy="10255435"/>
          </a:xfrm>
          <a:prstGeom prst="rect">
            <a:avLst/>
          </a:prstGeom>
          <a:ln w="12700">
            <a:miter lim="400000"/>
          </a:ln>
        </p:spPr>
      </p:pic>
      <p:sp>
        <p:nvSpPr>
          <p:cNvPr id="1531" name="Ratio of size for data training SDM vs. test data"/>
          <p:cNvSpPr txBox="1"/>
          <p:nvPr>
            <p:ph type="title" idx="4294967295"/>
          </p:nvPr>
        </p:nvSpPr>
        <p:spPr>
          <a:xfrm>
            <a:off x="1206500" y="10795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Ratio of size for data training SDM vs. test data</a:t>
            </a:r>
          </a:p>
        </p:txBody>
      </p:sp>
      <p:sp>
        <p:nvSpPr>
          <p:cNvPr id="1532" name="Rectangle"/>
          <p:cNvSpPr/>
          <p:nvPr/>
        </p:nvSpPr>
        <p:spPr>
          <a:xfrm>
            <a:off x="5917163" y="11459991"/>
            <a:ext cx="12207644" cy="127000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4"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35" name="Results on P5-OpenLlama-3B"/>
          <p:cNvSpPr txBox="1"/>
          <p:nvPr>
            <p:ph type="title" idx="4294967295"/>
          </p:nvPr>
        </p:nvSpPr>
        <p:spPr>
          <a:xfrm>
            <a:off x="1206500" y="10795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Results on P5-OpenLlama-3B</a:t>
            </a:r>
          </a:p>
        </p:txBody>
      </p:sp>
      <p:sp>
        <p:nvSpPr>
          <p:cNvPr id="1536" name="Rectangle"/>
          <p:cNvSpPr/>
          <p:nvPr/>
        </p:nvSpPr>
        <p:spPr>
          <a:xfrm>
            <a:off x="5917163" y="11459991"/>
            <a:ext cx="12207644" cy="127000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1537" name="Screen Shot 2024-08-26 at 10.35.10 AM.png" descr="Screen Shot 2024-08-26 at 10.35.10 AM.png"/>
          <p:cNvPicPr>
            <a:picLocks noChangeAspect="1"/>
          </p:cNvPicPr>
          <p:nvPr/>
        </p:nvPicPr>
        <p:blipFill>
          <a:blip r:embed="rId2">
            <a:extLst/>
          </a:blip>
          <a:stretch>
            <a:fillRect/>
          </a:stretch>
        </p:blipFill>
        <p:spPr>
          <a:xfrm>
            <a:off x="868561" y="4559988"/>
            <a:ext cx="10929196" cy="6775212"/>
          </a:xfrm>
          <a:prstGeom prst="rect">
            <a:avLst/>
          </a:prstGeom>
          <a:ln w="12700">
            <a:miter lim="400000"/>
          </a:ln>
        </p:spPr>
      </p:pic>
      <p:sp>
        <p:nvSpPr>
          <p:cNvPr id="1538" name="Rectangle"/>
          <p:cNvSpPr/>
          <p:nvPr/>
        </p:nvSpPr>
        <p:spPr>
          <a:xfrm>
            <a:off x="1018401" y="9360923"/>
            <a:ext cx="2037850" cy="618604"/>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1539" name="Screen Shot 2024-08-26 at 10.47.50 AM.png" descr="Screen Shot 2024-08-26 at 10.47.50 AM.png"/>
          <p:cNvPicPr>
            <a:picLocks noChangeAspect="1"/>
          </p:cNvPicPr>
          <p:nvPr/>
        </p:nvPicPr>
        <p:blipFill>
          <a:blip r:embed="rId3">
            <a:extLst/>
          </a:blip>
          <a:stretch>
            <a:fillRect/>
          </a:stretch>
        </p:blipFill>
        <p:spPr>
          <a:xfrm>
            <a:off x="13078806" y="4677840"/>
            <a:ext cx="10331144" cy="6539508"/>
          </a:xfrm>
          <a:prstGeom prst="rect">
            <a:avLst/>
          </a:prstGeom>
          <a:ln w="12700">
            <a:miter lim="400000"/>
          </a:ln>
        </p:spPr>
      </p:pic>
      <p:sp>
        <p:nvSpPr>
          <p:cNvPr id="1540" name="Rectangle"/>
          <p:cNvSpPr/>
          <p:nvPr/>
        </p:nvSpPr>
        <p:spPr>
          <a:xfrm>
            <a:off x="12963086" y="9360923"/>
            <a:ext cx="2037850" cy="618604"/>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2"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43" name="Results on P5-OpenLlama-3B"/>
          <p:cNvSpPr txBox="1"/>
          <p:nvPr>
            <p:ph type="title" idx="4294967295"/>
          </p:nvPr>
        </p:nvSpPr>
        <p:spPr>
          <a:xfrm>
            <a:off x="1206500" y="10795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Results on P5-OpenLlama-3B</a:t>
            </a:r>
          </a:p>
        </p:txBody>
      </p:sp>
      <p:sp>
        <p:nvSpPr>
          <p:cNvPr id="1544" name="Rectangle"/>
          <p:cNvSpPr/>
          <p:nvPr/>
        </p:nvSpPr>
        <p:spPr>
          <a:xfrm>
            <a:off x="2515665" y="6339659"/>
            <a:ext cx="2037849" cy="618604"/>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45" name="Rectangle"/>
          <p:cNvSpPr/>
          <p:nvPr/>
        </p:nvSpPr>
        <p:spPr>
          <a:xfrm>
            <a:off x="12963086" y="9360923"/>
            <a:ext cx="2037850" cy="618603"/>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1546" name="Screen Shot 2024-08-26 at 10.50.25 AM.png" descr="Screen Shot 2024-08-26 at 10.50.25 AM.png"/>
          <p:cNvPicPr>
            <a:picLocks noChangeAspect="1"/>
          </p:cNvPicPr>
          <p:nvPr/>
        </p:nvPicPr>
        <p:blipFill>
          <a:blip r:embed="rId2">
            <a:extLst/>
          </a:blip>
          <a:stretch>
            <a:fillRect/>
          </a:stretch>
        </p:blipFill>
        <p:spPr>
          <a:xfrm>
            <a:off x="669528" y="5396094"/>
            <a:ext cx="11037258" cy="5103000"/>
          </a:xfrm>
          <a:prstGeom prst="rect">
            <a:avLst/>
          </a:prstGeom>
          <a:ln w="12700">
            <a:miter lim="400000"/>
          </a:ln>
        </p:spPr>
      </p:pic>
      <p:sp>
        <p:nvSpPr>
          <p:cNvPr id="1547" name="Rectangle"/>
          <p:cNvSpPr/>
          <p:nvPr/>
        </p:nvSpPr>
        <p:spPr>
          <a:xfrm>
            <a:off x="568157" y="8988905"/>
            <a:ext cx="2289970" cy="83020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1548" name="Screen Shot 2024-08-26 at 10.51.01 AM.png" descr="Screen Shot 2024-08-26 at 10.51.01 AM.png"/>
          <p:cNvPicPr>
            <a:picLocks noChangeAspect="1"/>
          </p:cNvPicPr>
          <p:nvPr/>
        </p:nvPicPr>
        <p:blipFill>
          <a:blip r:embed="rId3">
            <a:extLst/>
          </a:blip>
          <a:stretch>
            <a:fillRect/>
          </a:stretch>
        </p:blipFill>
        <p:spPr>
          <a:xfrm>
            <a:off x="12384547" y="5355241"/>
            <a:ext cx="11037258" cy="4935917"/>
          </a:xfrm>
          <a:prstGeom prst="rect">
            <a:avLst/>
          </a:prstGeom>
          <a:ln w="12700">
            <a:miter lim="400000"/>
          </a:ln>
        </p:spPr>
      </p:pic>
      <p:sp>
        <p:nvSpPr>
          <p:cNvPr id="1549" name="Rectangle"/>
          <p:cNvSpPr/>
          <p:nvPr/>
        </p:nvSpPr>
        <p:spPr>
          <a:xfrm>
            <a:off x="12459368" y="8988905"/>
            <a:ext cx="2289970" cy="83020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1"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52" name="Results on P5-OpenLlama-3B"/>
          <p:cNvSpPr txBox="1"/>
          <p:nvPr>
            <p:ph type="title" idx="4294967295"/>
          </p:nvPr>
        </p:nvSpPr>
        <p:spPr>
          <a:xfrm>
            <a:off x="1206500" y="10795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Results on P5-OpenLlama-3B</a:t>
            </a:r>
          </a:p>
        </p:txBody>
      </p:sp>
      <p:sp>
        <p:nvSpPr>
          <p:cNvPr id="1553" name="Rectangle"/>
          <p:cNvSpPr/>
          <p:nvPr/>
        </p:nvSpPr>
        <p:spPr>
          <a:xfrm>
            <a:off x="2515665" y="6339659"/>
            <a:ext cx="2037849" cy="618604"/>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54" name="Rectangle"/>
          <p:cNvSpPr/>
          <p:nvPr/>
        </p:nvSpPr>
        <p:spPr>
          <a:xfrm>
            <a:off x="12963086" y="9360923"/>
            <a:ext cx="2037850" cy="618603"/>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1555" name="Screen Shot 2024-08-26 at 10.51.34 AM.png" descr="Screen Shot 2024-08-26 at 10.51.34 AM.png"/>
          <p:cNvPicPr>
            <a:picLocks noChangeAspect="1"/>
          </p:cNvPicPr>
          <p:nvPr/>
        </p:nvPicPr>
        <p:blipFill>
          <a:blip r:embed="rId2">
            <a:extLst/>
          </a:blip>
          <a:stretch>
            <a:fillRect/>
          </a:stretch>
        </p:blipFill>
        <p:spPr>
          <a:xfrm>
            <a:off x="5562389" y="3980238"/>
            <a:ext cx="13259222" cy="5755524"/>
          </a:xfrm>
          <a:prstGeom prst="rect">
            <a:avLst/>
          </a:prstGeom>
          <a:ln w="12700">
            <a:miter lim="400000"/>
          </a:ln>
        </p:spPr>
      </p:pic>
      <p:sp>
        <p:nvSpPr>
          <p:cNvPr id="1556" name="Rectangle"/>
          <p:cNvSpPr/>
          <p:nvPr/>
        </p:nvSpPr>
        <p:spPr>
          <a:xfrm>
            <a:off x="5828840" y="8160063"/>
            <a:ext cx="2670761" cy="83020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8"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59" name="Full result on TrustAgent"/>
          <p:cNvSpPr txBox="1"/>
          <p:nvPr>
            <p:ph type="title" idx="4294967295"/>
          </p:nvPr>
        </p:nvSpPr>
        <p:spPr>
          <a:xfrm>
            <a:off x="1206500" y="10795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Full result on TrustAgent</a:t>
            </a:r>
          </a:p>
        </p:txBody>
      </p:sp>
      <p:sp>
        <p:nvSpPr>
          <p:cNvPr id="1560" name="Rectangle"/>
          <p:cNvSpPr/>
          <p:nvPr/>
        </p:nvSpPr>
        <p:spPr>
          <a:xfrm>
            <a:off x="2515665" y="6339659"/>
            <a:ext cx="2037849" cy="618604"/>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61" name="Rectangle"/>
          <p:cNvSpPr/>
          <p:nvPr/>
        </p:nvSpPr>
        <p:spPr>
          <a:xfrm>
            <a:off x="12963086" y="9360923"/>
            <a:ext cx="2037850" cy="618603"/>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62" name="Rectangle"/>
          <p:cNvSpPr/>
          <p:nvPr/>
        </p:nvSpPr>
        <p:spPr>
          <a:xfrm>
            <a:off x="5828840" y="8160063"/>
            <a:ext cx="2670761" cy="830200"/>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1563" name="Screen Shot 2024-08-26 at 11.16.57 AM.png" descr="Screen Shot 2024-08-26 at 11.16.57 AM.png"/>
          <p:cNvPicPr>
            <a:picLocks noChangeAspect="1"/>
          </p:cNvPicPr>
          <p:nvPr/>
        </p:nvPicPr>
        <p:blipFill>
          <a:blip r:embed="rId2">
            <a:extLst/>
          </a:blip>
          <a:stretch>
            <a:fillRect/>
          </a:stretch>
        </p:blipFill>
        <p:spPr>
          <a:xfrm>
            <a:off x="5688357" y="1968332"/>
            <a:ext cx="13007286" cy="11303276"/>
          </a:xfrm>
          <a:prstGeom prst="rect">
            <a:avLst/>
          </a:prstGeom>
          <a:ln w="12700">
            <a:miter lim="400000"/>
          </a:ln>
        </p:spPr>
      </p:pic>
      <p:sp>
        <p:nvSpPr>
          <p:cNvPr id="1564" name="Rectangle"/>
          <p:cNvSpPr/>
          <p:nvPr/>
        </p:nvSpPr>
        <p:spPr>
          <a:xfrm>
            <a:off x="5503110" y="12128216"/>
            <a:ext cx="1270001" cy="374600"/>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5" name="How to find error-prone datapoints given an SDM?"/>
          <p:cNvSpPr txBox="1"/>
          <p:nvPr>
            <p:ph type="title" idx="4294967295"/>
          </p:nvPr>
        </p:nvSpPr>
        <p:spPr>
          <a:xfrm>
            <a:off x="1206500" y="10795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How to find error-prone datapoints given an SDM?</a:t>
            </a:r>
          </a:p>
        </p:txBody>
      </p:sp>
      <p:grpSp>
        <p:nvGrpSpPr>
          <p:cNvPr id="312" name="Group"/>
          <p:cNvGrpSpPr/>
          <p:nvPr/>
        </p:nvGrpSpPr>
        <p:grpSpPr>
          <a:xfrm>
            <a:off x="312131" y="5013095"/>
            <a:ext cx="6578998" cy="3689810"/>
            <a:chOff x="0" y="0"/>
            <a:chExt cx="6578996" cy="3689808"/>
          </a:xfrm>
        </p:grpSpPr>
        <p:pic>
          <p:nvPicPr>
            <p:cNvPr id="306" name="Screen Shot 2023-03-31 at 10.12.16 PM.png" descr="Screen Shot 2023-03-31 at 10.12.16 PM.png"/>
            <p:cNvPicPr>
              <a:picLocks noChangeAspect="1"/>
            </p:cNvPicPr>
            <p:nvPr/>
          </p:nvPicPr>
          <p:blipFill>
            <a:blip r:embed="rId2">
              <a:extLst/>
            </a:blip>
            <a:stretch>
              <a:fillRect/>
            </a:stretch>
          </p:blipFill>
          <p:spPr>
            <a:xfrm>
              <a:off x="0" y="611170"/>
              <a:ext cx="3432999" cy="2467469"/>
            </a:xfrm>
            <a:prstGeom prst="rect">
              <a:avLst/>
            </a:prstGeom>
            <a:ln w="12700" cap="flat">
              <a:noFill/>
              <a:miter lim="400000"/>
            </a:ln>
            <a:effectLst/>
          </p:spPr>
        </p:pic>
        <p:pic>
          <p:nvPicPr>
            <p:cNvPr id="307" name="Screen Shot 2023-03-31 at 10.16.59 PM.png" descr="Screen Shot 2023-03-31 at 10.16.59 PM.png"/>
            <p:cNvPicPr>
              <a:picLocks noChangeAspect="1"/>
            </p:cNvPicPr>
            <p:nvPr/>
          </p:nvPicPr>
          <p:blipFill>
            <a:blip r:embed="rId3">
              <a:extLst/>
            </a:blip>
            <a:stretch>
              <a:fillRect/>
            </a:stretch>
          </p:blipFill>
          <p:spPr>
            <a:xfrm>
              <a:off x="459886" y="1052167"/>
              <a:ext cx="1124226" cy="815971"/>
            </a:xfrm>
            <a:prstGeom prst="rect">
              <a:avLst/>
            </a:prstGeom>
            <a:ln w="12700" cap="flat">
              <a:noFill/>
              <a:miter lim="400000"/>
            </a:ln>
            <a:effectLst/>
          </p:spPr>
        </p:pic>
        <p:pic>
          <p:nvPicPr>
            <p:cNvPr id="308" name="Screen Shot 2023-03-31 at 10.16.59 PM.png" descr="Screen Shot 2023-03-31 at 10.16.59 PM.png"/>
            <p:cNvPicPr>
              <a:picLocks noChangeAspect="1"/>
            </p:cNvPicPr>
            <p:nvPr/>
          </p:nvPicPr>
          <p:blipFill>
            <a:blip r:embed="rId3">
              <a:extLst/>
            </a:blip>
            <a:stretch>
              <a:fillRect/>
            </a:stretch>
          </p:blipFill>
          <p:spPr>
            <a:xfrm>
              <a:off x="1466995" y="1052167"/>
              <a:ext cx="1190445" cy="864033"/>
            </a:xfrm>
            <a:prstGeom prst="rect">
              <a:avLst/>
            </a:prstGeom>
            <a:ln w="12700" cap="flat">
              <a:noFill/>
              <a:miter lim="400000"/>
            </a:ln>
            <a:effectLst/>
          </p:spPr>
        </p:pic>
        <p:pic>
          <p:nvPicPr>
            <p:cNvPr id="309" name="Screen Shot 2023-03-31 at 10.16.59 PM.png" descr="Screen Shot 2023-03-31 at 10.16.59 PM.png"/>
            <p:cNvPicPr>
              <a:picLocks noChangeAspect="1"/>
            </p:cNvPicPr>
            <p:nvPr/>
          </p:nvPicPr>
          <p:blipFill>
            <a:blip r:embed="rId3">
              <a:extLst/>
            </a:blip>
            <a:stretch>
              <a:fillRect/>
            </a:stretch>
          </p:blipFill>
          <p:spPr>
            <a:xfrm>
              <a:off x="1750359" y="1052167"/>
              <a:ext cx="1190445" cy="864033"/>
            </a:xfrm>
            <a:prstGeom prst="rect">
              <a:avLst/>
            </a:prstGeom>
            <a:ln w="12700" cap="flat">
              <a:noFill/>
              <a:miter lim="400000"/>
            </a:ln>
            <a:effectLst/>
          </p:spPr>
        </p:pic>
        <p:sp>
          <p:nvSpPr>
            <p:cNvPr id="310" name="SDM"/>
            <p:cNvSpPr txBox="1"/>
            <p:nvPr/>
          </p:nvSpPr>
          <p:spPr>
            <a:xfrm>
              <a:off x="513037" y="1071059"/>
              <a:ext cx="2406925" cy="826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800">
                  <a:solidFill>
                    <a:srgbClr val="FFFFFF"/>
                  </a:solidFill>
                </a:defRPr>
              </a:lvl1pPr>
            </a:lstStyle>
            <a:p>
              <a:pPr>
                <a:defRPr sz="4400"/>
              </a:pPr>
              <a:r>
                <a:rPr sz="2800"/>
                <a:t>SDM</a:t>
              </a:r>
            </a:p>
          </p:txBody>
        </p:sp>
        <p:pic>
          <p:nvPicPr>
            <p:cNvPr id="311" name="Screen Shot 2023-03-31 at 10.34.07 PM.png" descr="Screen Shot 2023-03-31 at 10.34.07 PM.png"/>
            <p:cNvPicPr>
              <a:picLocks noChangeAspect="1"/>
            </p:cNvPicPr>
            <p:nvPr/>
          </p:nvPicPr>
          <p:blipFill>
            <a:blip r:embed="rId4">
              <a:extLst/>
            </a:blip>
            <a:stretch>
              <a:fillRect/>
            </a:stretch>
          </p:blipFill>
          <p:spPr>
            <a:xfrm>
              <a:off x="3361483" y="0"/>
              <a:ext cx="3217514" cy="3689809"/>
            </a:xfrm>
            <a:prstGeom prst="rect">
              <a:avLst/>
            </a:prstGeom>
            <a:ln w="12700" cap="flat">
              <a:noFill/>
              <a:miter lim="400000"/>
            </a:ln>
            <a:effectLst/>
          </p:spPr>
        </p:pic>
      </p:grpSp>
      <p:grpSp>
        <p:nvGrpSpPr>
          <p:cNvPr id="316" name="Group"/>
          <p:cNvGrpSpPr/>
          <p:nvPr/>
        </p:nvGrpSpPr>
        <p:grpSpPr>
          <a:xfrm>
            <a:off x="7057921" y="2782245"/>
            <a:ext cx="10103818" cy="4878110"/>
            <a:chOff x="0" y="25400"/>
            <a:chExt cx="10103816" cy="4878109"/>
          </a:xfrm>
        </p:grpSpPr>
        <p:graphicFrame>
          <p:nvGraphicFramePr>
            <p:cNvPr id="313" name="Table 1"/>
            <p:cNvGraphicFramePr/>
            <p:nvPr/>
          </p:nvGraphicFramePr>
          <p:xfrm>
            <a:off x="1234817" y="25400"/>
            <a:ext cx="8869000" cy="4092312"/>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4584887"/>
                  <a:gridCol w="1034573"/>
                  <a:gridCol w="1193800"/>
                </a:tblGrid>
                <a:tr h="1019902">
                  <a:tc>
                    <a:txBody>
                      <a:bodyPr/>
                      <a:lstStyle/>
                      <a:p>
                        <a:pPr defTabSz="914400">
                          <a:tabLst>
                            <a:tab pos="1663700" algn="l"/>
                          </a:tabLst>
                          <a:defRPr b="0" sz="1800"/>
                        </a:pPr>
                        <a:r>
                          <a:rPr b="1" sz="3200"/>
                          <a:t>Sentence</a:t>
                        </a:r>
                      </a:p>
                    </a:txBody>
                    <a:tcPr marL="50800" marR="50800" marT="50800" marB="50800" anchor="ctr" anchorCtr="0" horzOverflow="overflow"/>
                  </a:tc>
                  <a:tc>
                    <a:txBody>
                      <a:bodyPr/>
                      <a:lstStyle/>
                      <a:p>
                        <a:pPr defTabSz="914400">
                          <a:tabLst>
                            <a:tab pos="1663700" algn="l"/>
                          </a:tabLst>
                          <a:defRPr b="0" sz="1800"/>
                        </a:pPr>
                        <a:r>
                          <a:rPr b="1" sz="3200"/>
                          <a:t>Pred</a:t>
                        </a:r>
                      </a:p>
                    </a:txBody>
                    <a:tcPr marL="50800" marR="50800" marT="50800" marB="50800" anchor="ctr" anchorCtr="0" horzOverflow="overflow"/>
                  </a:tc>
                  <a:tc>
                    <a:txBody>
                      <a:bodyPr/>
                      <a:lstStyle/>
                      <a:p>
                        <a:pPr defTabSz="914400">
                          <a:tabLst>
                            <a:tab pos="1663700" algn="l"/>
                          </a:tabLst>
                          <a:defRPr b="0" sz="1800"/>
                        </a:pPr>
                        <a:r>
                          <a:rPr b="1" sz="3200"/>
                          <a:t>Label</a:t>
                        </a:r>
                      </a:p>
                    </a:txBody>
                    <a:tcPr marL="50800" marR="50800" marT="50800" marB="50800" anchor="ctr" anchorCtr="0" horzOverflow="overflow"/>
                  </a:tc>
                </a:tr>
                <a:tr h="1019902">
                  <a:tc>
                    <a:txBody>
                      <a:bodyPr/>
                      <a:lstStyle/>
                      <a:p>
                        <a:pPr algn="l" defTabSz="914400">
                          <a:defRPr sz="1800"/>
                        </a:pPr>
                        <a:r>
                          <a:rPr sz="3200"/>
                          <a:t>Tagalog is speak in the Philippines.</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1019902">
                  <a:tc>
                    <a:txBody>
                      <a:bodyPr/>
                      <a:lstStyle/>
                      <a:p>
                        <a:pPr algn="l" defTabSz="914400">
                          <a:defRPr sz="1800"/>
                        </a:pPr>
                        <a:r>
                          <a:rPr sz="3200"/>
                          <a:t>Tagalog is speaks in the Philippines.</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1019902">
                  <a:tc>
                    <a:txBody>
                      <a:bodyPr/>
                      <a:lstStyle/>
                      <a:p>
                        <a:pPr algn="l" defTabSz="914400">
                          <a:defRPr sz="1800"/>
                        </a:pPr>
                        <a:r>
                          <a:rPr sz="3200"/>
                          <a:t>Tagalog is spoke in the Philippines.</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bl>
            </a:graphicData>
          </a:graphic>
        </p:graphicFrame>
        <p:pic>
          <p:nvPicPr>
            <p:cNvPr id="314" name="Screen Shot 2023-03-31 at 10.59.54 PM.png" descr="Screen Shot 2023-03-31 at 10.59.54 PM.png"/>
            <p:cNvPicPr>
              <a:picLocks noChangeAspect="1"/>
            </p:cNvPicPr>
            <p:nvPr/>
          </p:nvPicPr>
          <p:blipFill>
            <a:blip r:embed="rId5">
              <a:extLst/>
            </a:blip>
            <a:stretch>
              <a:fillRect/>
            </a:stretch>
          </p:blipFill>
          <p:spPr>
            <a:xfrm>
              <a:off x="0" y="1823905"/>
              <a:ext cx="812800" cy="482601"/>
            </a:xfrm>
            <a:prstGeom prst="rect">
              <a:avLst/>
            </a:prstGeom>
            <a:ln w="12700" cap="flat">
              <a:noFill/>
              <a:miter lim="400000"/>
            </a:ln>
            <a:effectLst/>
          </p:spPr>
        </p:pic>
        <p:sp>
          <p:nvSpPr>
            <p:cNvPr id="315" name="One example error slice"/>
            <p:cNvSpPr txBox="1"/>
            <p:nvPr/>
          </p:nvSpPr>
          <p:spPr>
            <a:xfrm>
              <a:off x="2566141" y="4355376"/>
              <a:ext cx="4150615" cy="548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000">
                  <a:solidFill>
                    <a:srgbClr val="000000"/>
                  </a:solidFill>
                </a:defRPr>
              </a:lvl1pPr>
            </a:lstStyle>
            <a:p>
              <a:pPr/>
              <a:r>
                <a:t>One example error slice</a:t>
              </a:r>
            </a:p>
          </p:txBody>
        </p:sp>
      </p:grpSp>
      <p:grpSp>
        <p:nvGrpSpPr>
          <p:cNvPr id="320" name="Group"/>
          <p:cNvGrpSpPr/>
          <p:nvPr/>
        </p:nvGrpSpPr>
        <p:grpSpPr>
          <a:xfrm>
            <a:off x="15292133" y="3006720"/>
            <a:ext cx="8243178" cy="7686813"/>
            <a:chOff x="0" y="0"/>
            <a:chExt cx="8243177" cy="7686811"/>
          </a:xfrm>
        </p:grpSpPr>
        <p:graphicFrame>
          <p:nvGraphicFramePr>
            <p:cNvPr id="317" name="Table 1-1"/>
            <p:cNvGraphicFramePr/>
            <p:nvPr/>
          </p:nvGraphicFramePr>
          <p:xfrm>
            <a:off x="743141" y="666759"/>
            <a:ext cx="7500037" cy="7020053"/>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6108875"/>
                  <a:gridCol w="1378459"/>
                </a:tblGrid>
                <a:tr h="1021108">
                  <a:tc>
                    <a:txBody>
                      <a:bodyPr/>
                      <a:lstStyle/>
                      <a:p>
                        <a:pPr defTabSz="914400">
                          <a:tabLst>
                            <a:tab pos="1663700" algn="l"/>
                          </a:tabLst>
                          <a:defRPr b="0" sz="1800"/>
                        </a:pPr>
                        <a:r>
                          <a:rPr b="1" sz="3200"/>
                          <a:t>Sentence</a:t>
                        </a:r>
                      </a:p>
                    </a:txBody>
                    <a:tcPr marL="50800" marR="50800" marT="50800" marB="50800" anchor="ctr" anchorCtr="0" horzOverflow="overflow"/>
                  </a:tc>
                  <a:tc>
                    <a:txBody>
                      <a:bodyPr/>
                      <a:lstStyle/>
                      <a:p>
                        <a:pPr defTabSz="914400">
                          <a:tabLst>
                            <a:tab pos="1663700" algn="l"/>
                          </a:tabLst>
                          <a:defRPr b="0" sz="1800"/>
                        </a:pPr>
                        <a:r>
                          <a:rPr b="1" sz="3200"/>
                          <a:t>Pred</a:t>
                        </a:r>
                      </a:p>
                    </a:txBody>
                    <a:tcPr marL="50800" marR="50800" marT="50800" marB="50800" anchor="ctr" anchorCtr="0" horzOverflow="overflow"/>
                  </a:tc>
                </a:tr>
                <a:tr h="657337">
                  <a:tc>
                    <a:txBody>
                      <a:bodyPr/>
                      <a:lstStyle/>
                      <a:p>
                        <a:pPr algn="l" defTabSz="914400">
                          <a:defRPr sz="1800"/>
                        </a:pPr>
                        <a:r>
                          <a:rPr sz="3200"/>
                          <a:t>French is spoken in France.</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657337">
                  <a:tc>
                    <a:txBody>
                      <a:bodyPr/>
                      <a:lstStyle/>
                      <a:p>
                        <a:pPr algn="l" defTabSz="914400">
                          <a:defRPr sz="1800"/>
                        </a:pPr>
                        <a:r>
                          <a:rPr sz="3200"/>
                          <a:t>English is speak in the British.</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657337">
                  <a:tc>
                    <a:txBody>
                      <a:bodyPr/>
                      <a:lstStyle/>
                      <a:p>
                        <a:pPr algn="l" defTabSz="914400">
                          <a:defRPr sz="1800"/>
                        </a:pPr>
                        <a:r>
                          <a:rPr sz="3200"/>
                          <a:t>They can sing.</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657337">
                  <a:tc>
                    <a:txBody>
                      <a:bodyPr/>
                      <a:lstStyle/>
                      <a:p>
                        <a:pPr algn="l" defTabSz="914400">
                          <a:defRPr sz="1800"/>
                        </a:pPr>
                        <a:r>
                          <a:rPr sz="3200"/>
                          <a:t>Usually, any lion is majestic.</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657337">
                  <a:tc>
                    <a:txBody>
                      <a:bodyPr/>
                      <a:lstStyle/>
                      <a:p>
                        <a:pPr algn="l" defTabSz="914400">
                          <a:defRPr sz="1800"/>
                        </a:pPr>
                        <a:r>
                          <a:rPr sz="3200"/>
                          <a:t>Many evidence was provided.</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1021108">
                  <a:tc>
                    <a:txBody>
                      <a:bodyPr/>
                      <a:lstStyle/>
                      <a:p>
                        <a:pPr algn="l" defTabSz="914400">
                          <a:defRPr sz="1800"/>
                        </a:pPr>
                        <a:r>
                          <a:rPr sz="3200"/>
                          <a:t>Chinese is speak by the largest population in world.</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1021108">
                  <a:tc>
                    <a:txBody>
                      <a:bodyPr/>
                      <a:lstStyle/>
                      <a:p>
                        <a:pPr algn="l" defTabSz="914400">
                          <a:defRPr sz="1800"/>
                        </a:pPr>
                        <a:r>
                          <a:rPr sz="3200"/>
                          <a:t>I wrote Blair a letter, but I tore it up before I sent it.</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657337">
                  <a:tc>
                    <a:txBody>
                      <a:bodyPr/>
                      <a:lstStyle/>
                      <a:p>
                        <a:pPr algn="l" defTabSz="914400">
                          <a:defRPr sz="1800"/>
                        </a:pPr>
                        <a:r>
                          <a:rPr sz="3200"/>
                          <a:t>…</a:t>
                        </a:r>
                      </a:p>
                    </a:txBody>
                    <a:tcPr marL="50800" marR="50800" marT="50800" marB="50800" anchor="ctr" anchorCtr="0" horzOverflow="overflow"/>
                  </a:tc>
                  <a:tc>
                    <a:txBody>
                      <a:bodyPr/>
                      <a:lstStyle/>
                      <a:p>
                        <a:pPr defTabSz="914400">
                          <a:defRPr sz="1800"/>
                        </a:pPr>
                        <a:r>
                          <a:rPr sz="3200"/>
                          <a:t>…</a:t>
                        </a:r>
                      </a:p>
                    </a:txBody>
                    <a:tcPr marL="50800" marR="50800" marT="50800" marB="50800" anchor="ctr" anchorCtr="0" horzOverflow="overflow"/>
                  </a:tc>
                </a:tr>
              </a:tbl>
            </a:graphicData>
          </a:graphic>
        </p:graphicFrame>
        <p:sp>
          <p:nvSpPr>
            <p:cNvPr id="318" name="Unlabeled dataset"/>
            <p:cNvSpPr txBox="1"/>
            <p:nvPr/>
          </p:nvSpPr>
          <p:spPr>
            <a:xfrm>
              <a:off x="2981763" y="0"/>
              <a:ext cx="3771726" cy="5412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000">
                  <a:solidFill>
                    <a:srgbClr val="000000"/>
                  </a:solidFill>
                </a:defRPr>
              </a:lvl1pPr>
            </a:lstStyle>
            <a:p>
              <a:pPr/>
              <a:r>
                <a:t>Unlabeled dataset</a:t>
              </a:r>
            </a:p>
          </p:txBody>
        </p:sp>
        <p:pic>
          <p:nvPicPr>
            <p:cNvPr id="319" name="Screen Shot 2023-03-31 at 10.59.54 PM.png" descr="Screen Shot 2023-03-31 at 10.59.54 PM.png"/>
            <p:cNvPicPr>
              <a:picLocks noChangeAspect="1"/>
            </p:cNvPicPr>
            <p:nvPr/>
          </p:nvPicPr>
          <p:blipFill>
            <a:blip r:embed="rId5">
              <a:extLst/>
            </a:blip>
            <a:stretch>
              <a:fillRect/>
            </a:stretch>
          </p:blipFill>
          <p:spPr>
            <a:xfrm>
              <a:off x="0" y="3609735"/>
              <a:ext cx="630904" cy="374600"/>
            </a:xfrm>
            <a:prstGeom prst="rect">
              <a:avLst/>
            </a:prstGeom>
            <a:ln w="12700" cap="flat">
              <a:noFill/>
              <a:miter lim="400000"/>
            </a:ln>
            <a:effectLst/>
          </p:spPr>
        </p:pic>
      </p:grpSp>
      <p:pic>
        <p:nvPicPr>
          <p:cNvPr id="321" name="Screen Shot 2024-08-22 at 11.45.21 PM.png" descr="Screen Shot 2024-08-22 at 11.45.21 PM.png"/>
          <p:cNvPicPr>
            <a:picLocks noChangeAspect="1"/>
          </p:cNvPicPr>
          <p:nvPr/>
        </p:nvPicPr>
        <p:blipFill>
          <a:blip r:embed="rId6">
            <a:extLst/>
          </a:blip>
          <a:stretch>
            <a:fillRect/>
          </a:stretch>
        </p:blipFill>
        <p:spPr>
          <a:xfrm>
            <a:off x="6990405" y="8831851"/>
            <a:ext cx="1076443" cy="702028"/>
          </a:xfrm>
          <a:prstGeom prst="rect">
            <a:avLst/>
          </a:prstGeom>
          <a:ln w="12700">
            <a:miter lim="400000"/>
          </a:ln>
        </p:spPr>
      </p:pic>
      <p:pic>
        <p:nvPicPr>
          <p:cNvPr id="322" name="Screen Shot 2024-08-22 at 11.45.21 PM.png" descr="Screen Shot 2024-08-22 at 11.45.21 PM.png"/>
          <p:cNvPicPr>
            <a:picLocks noChangeAspect="1"/>
          </p:cNvPicPr>
          <p:nvPr/>
        </p:nvPicPr>
        <p:blipFill>
          <a:blip r:embed="rId6">
            <a:extLst/>
          </a:blip>
          <a:stretch>
            <a:fillRect/>
          </a:stretch>
        </p:blipFill>
        <p:spPr>
          <a:xfrm>
            <a:off x="6990405" y="10546536"/>
            <a:ext cx="1076443" cy="702028"/>
          </a:xfrm>
          <a:prstGeom prst="rect">
            <a:avLst/>
          </a:prstGeom>
          <a:ln w="12700">
            <a:miter lim="400000"/>
          </a:ln>
        </p:spPr>
      </p:pic>
      <p:sp>
        <p:nvSpPr>
          <p:cNvPr id="323" name="……"/>
          <p:cNvSpPr txBox="1"/>
          <p:nvPr/>
        </p:nvSpPr>
        <p:spPr>
          <a:xfrm>
            <a:off x="11317540" y="8952335"/>
            <a:ext cx="72390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000000"/>
                </a:solidFill>
              </a:defRPr>
            </a:lvl1pPr>
          </a:lstStyle>
          <a:p>
            <a:pPr/>
            <a:r>
              <a:t>……</a:t>
            </a:r>
          </a:p>
        </p:txBody>
      </p:sp>
      <p:sp>
        <p:nvSpPr>
          <p:cNvPr id="324" name="……"/>
          <p:cNvSpPr txBox="1"/>
          <p:nvPr/>
        </p:nvSpPr>
        <p:spPr>
          <a:xfrm>
            <a:off x="11317540" y="10667020"/>
            <a:ext cx="72390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000000"/>
                </a:solidFill>
              </a:defRPr>
            </a:lvl1pPr>
          </a:lstStyle>
          <a:p>
            <a:pP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0"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33" name="Group"/>
          <p:cNvGrpSpPr/>
          <p:nvPr/>
        </p:nvGrpSpPr>
        <p:grpSpPr>
          <a:xfrm>
            <a:off x="312131" y="5013095"/>
            <a:ext cx="6578998" cy="3689810"/>
            <a:chOff x="0" y="0"/>
            <a:chExt cx="6578996" cy="3689808"/>
          </a:xfrm>
        </p:grpSpPr>
        <p:pic>
          <p:nvPicPr>
            <p:cNvPr id="327" name="Screen Shot 2023-03-31 at 10.12.16 PM.png" descr="Screen Shot 2023-03-31 at 10.12.16 PM.png"/>
            <p:cNvPicPr>
              <a:picLocks noChangeAspect="1"/>
            </p:cNvPicPr>
            <p:nvPr/>
          </p:nvPicPr>
          <p:blipFill>
            <a:blip r:embed="rId2">
              <a:extLst/>
            </a:blip>
            <a:stretch>
              <a:fillRect/>
            </a:stretch>
          </p:blipFill>
          <p:spPr>
            <a:xfrm>
              <a:off x="0" y="611170"/>
              <a:ext cx="3432999" cy="2467469"/>
            </a:xfrm>
            <a:prstGeom prst="rect">
              <a:avLst/>
            </a:prstGeom>
            <a:ln w="12700" cap="flat">
              <a:noFill/>
              <a:miter lim="400000"/>
            </a:ln>
            <a:effectLst/>
          </p:spPr>
        </p:pic>
        <p:pic>
          <p:nvPicPr>
            <p:cNvPr id="328" name="Screen Shot 2023-03-31 at 10.16.59 PM.png" descr="Screen Shot 2023-03-31 at 10.16.59 PM.png"/>
            <p:cNvPicPr>
              <a:picLocks noChangeAspect="1"/>
            </p:cNvPicPr>
            <p:nvPr/>
          </p:nvPicPr>
          <p:blipFill>
            <a:blip r:embed="rId3">
              <a:extLst/>
            </a:blip>
            <a:stretch>
              <a:fillRect/>
            </a:stretch>
          </p:blipFill>
          <p:spPr>
            <a:xfrm>
              <a:off x="459886" y="1052167"/>
              <a:ext cx="1124226" cy="815971"/>
            </a:xfrm>
            <a:prstGeom prst="rect">
              <a:avLst/>
            </a:prstGeom>
            <a:ln w="12700" cap="flat">
              <a:noFill/>
              <a:miter lim="400000"/>
            </a:ln>
            <a:effectLst/>
          </p:spPr>
        </p:pic>
        <p:pic>
          <p:nvPicPr>
            <p:cNvPr id="329" name="Screen Shot 2023-03-31 at 10.16.59 PM.png" descr="Screen Shot 2023-03-31 at 10.16.59 PM.png"/>
            <p:cNvPicPr>
              <a:picLocks noChangeAspect="1"/>
            </p:cNvPicPr>
            <p:nvPr/>
          </p:nvPicPr>
          <p:blipFill>
            <a:blip r:embed="rId3">
              <a:extLst/>
            </a:blip>
            <a:stretch>
              <a:fillRect/>
            </a:stretch>
          </p:blipFill>
          <p:spPr>
            <a:xfrm>
              <a:off x="1466995" y="1052167"/>
              <a:ext cx="1190445" cy="864033"/>
            </a:xfrm>
            <a:prstGeom prst="rect">
              <a:avLst/>
            </a:prstGeom>
            <a:ln w="12700" cap="flat">
              <a:noFill/>
              <a:miter lim="400000"/>
            </a:ln>
            <a:effectLst/>
          </p:spPr>
        </p:pic>
        <p:pic>
          <p:nvPicPr>
            <p:cNvPr id="330" name="Screen Shot 2023-03-31 at 10.16.59 PM.png" descr="Screen Shot 2023-03-31 at 10.16.59 PM.png"/>
            <p:cNvPicPr>
              <a:picLocks noChangeAspect="1"/>
            </p:cNvPicPr>
            <p:nvPr/>
          </p:nvPicPr>
          <p:blipFill>
            <a:blip r:embed="rId3">
              <a:extLst/>
            </a:blip>
            <a:stretch>
              <a:fillRect/>
            </a:stretch>
          </p:blipFill>
          <p:spPr>
            <a:xfrm>
              <a:off x="1750359" y="1052167"/>
              <a:ext cx="1190445" cy="864033"/>
            </a:xfrm>
            <a:prstGeom prst="rect">
              <a:avLst/>
            </a:prstGeom>
            <a:ln w="12700" cap="flat">
              <a:noFill/>
              <a:miter lim="400000"/>
            </a:ln>
            <a:effectLst/>
          </p:spPr>
        </p:pic>
        <p:sp>
          <p:nvSpPr>
            <p:cNvPr id="331" name="SDM"/>
            <p:cNvSpPr txBox="1"/>
            <p:nvPr/>
          </p:nvSpPr>
          <p:spPr>
            <a:xfrm>
              <a:off x="513037" y="1071059"/>
              <a:ext cx="2406925" cy="826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800">
                  <a:solidFill>
                    <a:srgbClr val="FFFFFF"/>
                  </a:solidFill>
                </a:defRPr>
              </a:lvl1pPr>
            </a:lstStyle>
            <a:p>
              <a:pPr>
                <a:defRPr sz="4400"/>
              </a:pPr>
              <a:r>
                <a:rPr sz="2800"/>
                <a:t>SDM</a:t>
              </a:r>
            </a:p>
          </p:txBody>
        </p:sp>
        <p:pic>
          <p:nvPicPr>
            <p:cNvPr id="332" name="Screen Shot 2023-03-31 at 10.34.07 PM.png" descr="Screen Shot 2023-03-31 at 10.34.07 PM.png"/>
            <p:cNvPicPr>
              <a:picLocks noChangeAspect="1"/>
            </p:cNvPicPr>
            <p:nvPr/>
          </p:nvPicPr>
          <p:blipFill>
            <a:blip r:embed="rId4">
              <a:extLst/>
            </a:blip>
            <a:stretch>
              <a:fillRect/>
            </a:stretch>
          </p:blipFill>
          <p:spPr>
            <a:xfrm>
              <a:off x="3361483" y="0"/>
              <a:ext cx="3217514" cy="3689809"/>
            </a:xfrm>
            <a:prstGeom prst="rect">
              <a:avLst/>
            </a:prstGeom>
            <a:ln w="12700" cap="flat">
              <a:noFill/>
              <a:miter lim="400000"/>
            </a:ln>
            <a:effectLst/>
          </p:spPr>
        </p:pic>
      </p:grpSp>
      <p:grpSp>
        <p:nvGrpSpPr>
          <p:cNvPr id="337" name="Group"/>
          <p:cNvGrpSpPr/>
          <p:nvPr/>
        </p:nvGrpSpPr>
        <p:grpSpPr>
          <a:xfrm>
            <a:off x="7057921" y="2782245"/>
            <a:ext cx="10103818" cy="4878110"/>
            <a:chOff x="0" y="25400"/>
            <a:chExt cx="10103816" cy="4878109"/>
          </a:xfrm>
        </p:grpSpPr>
        <p:graphicFrame>
          <p:nvGraphicFramePr>
            <p:cNvPr id="334" name="Table 1"/>
            <p:cNvGraphicFramePr/>
            <p:nvPr/>
          </p:nvGraphicFramePr>
          <p:xfrm>
            <a:off x="1234817" y="25400"/>
            <a:ext cx="8869000" cy="4092312"/>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4584887"/>
                  <a:gridCol w="1034573"/>
                  <a:gridCol w="1193800"/>
                </a:tblGrid>
                <a:tr h="1019902">
                  <a:tc>
                    <a:txBody>
                      <a:bodyPr/>
                      <a:lstStyle/>
                      <a:p>
                        <a:pPr defTabSz="914400">
                          <a:tabLst>
                            <a:tab pos="1663700" algn="l"/>
                          </a:tabLst>
                          <a:defRPr b="0" sz="1800"/>
                        </a:pPr>
                        <a:r>
                          <a:rPr b="1" sz="3200"/>
                          <a:t>Sentence</a:t>
                        </a:r>
                      </a:p>
                    </a:txBody>
                    <a:tcPr marL="50800" marR="50800" marT="50800" marB="50800" anchor="ctr" anchorCtr="0" horzOverflow="overflow"/>
                  </a:tc>
                  <a:tc>
                    <a:txBody>
                      <a:bodyPr/>
                      <a:lstStyle/>
                      <a:p>
                        <a:pPr defTabSz="914400">
                          <a:tabLst>
                            <a:tab pos="1663700" algn="l"/>
                          </a:tabLst>
                          <a:defRPr b="0" sz="1800"/>
                        </a:pPr>
                        <a:r>
                          <a:rPr b="1" sz="3200"/>
                          <a:t>Pred</a:t>
                        </a:r>
                      </a:p>
                    </a:txBody>
                    <a:tcPr marL="50800" marR="50800" marT="50800" marB="50800" anchor="ctr" anchorCtr="0" horzOverflow="overflow"/>
                  </a:tc>
                  <a:tc>
                    <a:txBody>
                      <a:bodyPr/>
                      <a:lstStyle/>
                      <a:p>
                        <a:pPr defTabSz="914400">
                          <a:tabLst>
                            <a:tab pos="1663700" algn="l"/>
                          </a:tabLst>
                          <a:defRPr b="0" sz="1800"/>
                        </a:pPr>
                        <a:r>
                          <a:rPr b="1" sz="3200"/>
                          <a:t>Label</a:t>
                        </a:r>
                      </a:p>
                    </a:txBody>
                    <a:tcPr marL="50800" marR="50800" marT="50800" marB="50800" anchor="ctr" anchorCtr="0" horzOverflow="overflow"/>
                  </a:tc>
                </a:tr>
                <a:tr h="1019902">
                  <a:tc>
                    <a:txBody>
                      <a:bodyPr/>
                      <a:lstStyle/>
                      <a:p>
                        <a:pPr algn="l" defTabSz="914400">
                          <a:defRPr sz="1800"/>
                        </a:pPr>
                        <a:r>
                          <a:rPr sz="3200"/>
                          <a:t>Tagalog is speak in the Philippines.</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1019902">
                  <a:tc>
                    <a:txBody>
                      <a:bodyPr/>
                      <a:lstStyle/>
                      <a:p>
                        <a:pPr algn="l" defTabSz="914400">
                          <a:defRPr sz="1800"/>
                        </a:pPr>
                        <a:r>
                          <a:rPr sz="3200"/>
                          <a:t>Tagalog is speaks in the Philippines.</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1019902">
                  <a:tc>
                    <a:txBody>
                      <a:bodyPr/>
                      <a:lstStyle/>
                      <a:p>
                        <a:pPr algn="l" defTabSz="914400">
                          <a:defRPr sz="1800"/>
                        </a:pPr>
                        <a:r>
                          <a:rPr sz="3200"/>
                          <a:t>Tagalog is spoke in the Philippines.</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bl>
            </a:graphicData>
          </a:graphic>
        </p:graphicFrame>
        <p:pic>
          <p:nvPicPr>
            <p:cNvPr id="335" name="Screen Shot 2023-03-31 at 10.59.54 PM.png" descr="Screen Shot 2023-03-31 at 10.59.54 PM.png"/>
            <p:cNvPicPr>
              <a:picLocks noChangeAspect="1"/>
            </p:cNvPicPr>
            <p:nvPr/>
          </p:nvPicPr>
          <p:blipFill>
            <a:blip r:embed="rId5">
              <a:extLst/>
            </a:blip>
            <a:stretch>
              <a:fillRect/>
            </a:stretch>
          </p:blipFill>
          <p:spPr>
            <a:xfrm>
              <a:off x="0" y="1823905"/>
              <a:ext cx="812800" cy="482601"/>
            </a:xfrm>
            <a:prstGeom prst="rect">
              <a:avLst/>
            </a:prstGeom>
            <a:ln w="12700" cap="flat">
              <a:noFill/>
              <a:miter lim="400000"/>
            </a:ln>
            <a:effectLst/>
          </p:spPr>
        </p:pic>
        <p:sp>
          <p:nvSpPr>
            <p:cNvPr id="336" name="One example error slice"/>
            <p:cNvSpPr txBox="1"/>
            <p:nvPr/>
          </p:nvSpPr>
          <p:spPr>
            <a:xfrm>
              <a:off x="2566141" y="4355376"/>
              <a:ext cx="4150615" cy="5481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000">
                  <a:solidFill>
                    <a:srgbClr val="000000"/>
                  </a:solidFill>
                </a:defRPr>
              </a:lvl1pPr>
            </a:lstStyle>
            <a:p>
              <a:pPr/>
              <a:r>
                <a:t>One example error slice</a:t>
              </a:r>
            </a:p>
          </p:txBody>
        </p:sp>
      </p:grpSp>
      <p:grpSp>
        <p:nvGrpSpPr>
          <p:cNvPr id="341" name="Group"/>
          <p:cNvGrpSpPr/>
          <p:nvPr/>
        </p:nvGrpSpPr>
        <p:grpSpPr>
          <a:xfrm>
            <a:off x="15292133" y="3006720"/>
            <a:ext cx="8243178" cy="7686813"/>
            <a:chOff x="0" y="0"/>
            <a:chExt cx="8243177" cy="7686811"/>
          </a:xfrm>
        </p:grpSpPr>
        <p:graphicFrame>
          <p:nvGraphicFramePr>
            <p:cNvPr id="338" name="Table 1-1"/>
            <p:cNvGraphicFramePr/>
            <p:nvPr/>
          </p:nvGraphicFramePr>
          <p:xfrm>
            <a:off x="743141" y="666759"/>
            <a:ext cx="7500037" cy="7020053"/>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6108875"/>
                  <a:gridCol w="1378459"/>
                </a:tblGrid>
                <a:tr h="1021108">
                  <a:tc>
                    <a:txBody>
                      <a:bodyPr/>
                      <a:lstStyle/>
                      <a:p>
                        <a:pPr defTabSz="914400">
                          <a:tabLst>
                            <a:tab pos="1663700" algn="l"/>
                          </a:tabLst>
                          <a:defRPr b="0" sz="1800"/>
                        </a:pPr>
                        <a:r>
                          <a:rPr b="1" sz="3200"/>
                          <a:t>Sentence</a:t>
                        </a:r>
                      </a:p>
                    </a:txBody>
                    <a:tcPr marL="50800" marR="50800" marT="50800" marB="50800" anchor="ctr" anchorCtr="0" horzOverflow="overflow"/>
                  </a:tc>
                  <a:tc>
                    <a:txBody>
                      <a:bodyPr/>
                      <a:lstStyle/>
                      <a:p>
                        <a:pPr defTabSz="914400">
                          <a:tabLst>
                            <a:tab pos="1663700" algn="l"/>
                          </a:tabLst>
                          <a:defRPr b="0" sz="1800"/>
                        </a:pPr>
                        <a:r>
                          <a:rPr b="1" sz="3200"/>
                          <a:t>Pred</a:t>
                        </a:r>
                      </a:p>
                    </a:txBody>
                    <a:tcPr marL="50800" marR="50800" marT="50800" marB="50800" anchor="ctr" anchorCtr="0" horzOverflow="overflow"/>
                  </a:tc>
                </a:tr>
                <a:tr h="657337">
                  <a:tc>
                    <a:txBody>
                      <a:bodyPr/>
                      <a:lstStyle/>
                      <a:p>
                        <a:pPr algn="l" defTabSz="914400">
                          <a:defRPr sz="1800"/>
                        </a:pPr>
                        <a:r>
                          <a:rPr sz="3200"/>
                          <a:t>French is spoken in France.</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657337">
                  <a:tc>
                    <a:txBody>
                      <a:bodyPr/>
                      <a:lstStyle/>
                      <a:p>
                        <a:pPr algn="l" defTabSz="914400">
                          <a:defRPr sz="1800"/>
                        </a:pPr>
                        <a:r>
                          <a:rPr sz="3200">
                            <a:solidFill>
                              <a:schemeClr val="accent5">
                                <a:hueOff val="-82419"/>
                                <a:satOff val="-9513"/>
                                <a:lumOff val="-16343"/>
                              </a:schemeClr>
                            </a:solidFill>
                          </a:rPr>
                          <a:t>English is speak in the British.</a:t>
                        </a:r>
                      </a:p>
                    </a:txBody>
                    <a:tcPr marL="50800" marR="50800" marT="50800" marB="50800" anchor="ctr" anchorCtr="0" horzOverflow="overflow"/>
                  </a:tc>
                  <a:tc>
                    <a:txBody>
                      <a:bodyPr/>
                      <a:lstStyle/>
                      <a:p>
                        <a:pPr defTabSz="914400">
                          <a:defRPr sz="1800"/>
                        </a:pPr>
                        <a:r>
                          <a:rPr sz="3200">
                            <a:solidFill>
                              <a:schemeClr val="accent5">
                                <a:hueOff val="-82419"/>
                                <a:satOff val="-9513"/>
                                <a:lumOff val="-16343"/>
                              </a:schemeClr>
                            </a:solidFill>
                          </a:rPr>
                          <a:t>T</a:t>
                        </a:r>
                      </a:p>
                    </a:txBody>
                    <a:tcPr marL="50800" marR="50800" marT="50800" marB="50800" anchor="ctr" anchorCtr="0" horzOverflow="overflow"/>
                  </a:tc>
                </a:tr>
                <a:tr h="657337">
                  <a:tc>
                    <a:txBody>
                      <a:bodyPr/>
                      <a:lstStyle/>
                      <a:p>
                        <a:pPr algn="l" defTabSz="914400">
                          <a:defRPr sz="1800"/>
                        </a:pPr>
                        <a:r>
                          <a:rPr sz="3200"/>
                          <a:t>They can sing.</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657337">
                  <a:tc>
                    <a:txBody>
                      <a:bodyPr/>
                      <a:lstStyle/>
                      <a:p>
                        <a:pPr algn="l" defTabSz="914400">
                          <a:defRPr sz="1800"/>
                        </a:pPr>
                        <a:r>
                          <a:rPr sz="3200"/>
                          <a:t>Usually, any lion is majestic.</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657337">
                  <a:tc>
                    <a:txBody>
                      <a:bodyPr/>
                      <a:lstStyle/>
                      <a:p>
                        <a:pPr algn="l" defTabSz="914400">
                          <a:defRPr sz="1800"/>
                        </a:pPr>
                        <a:r>
                          <a:rPr sz="3200"/>
                          <a:t>Many evidence was provided.</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1021108">
                  <a:tc>
                    <a:txBody>
                      <a:bodyPr/>
                      <a:lstStyle/>
                      <a:p>
                        <a:pPr algn="l" defTabSz="914400">
                          <a:defRPr sz="1800"/>
                        </a:pPr>
                        <a:r>
                          <a:rPr sz="3200">
                            <a:solidFill>
                              <a:schemeClr val="accent5">
                                <a:hueOff val="-82419"/>
                                <a:satOff val="-9513"/>
                                <a:lumOff val="-16343"/>
                              </a:schemeClr>
                            </a:solidFill>
                          </a:rPr>
                          <a:t>Chinese is speak by the largest population in world.</a:t>
                        </a:r>
                      </a:p>
                    </a:txBody>
                    <a:tcPr marL="50800" marR="50800" marT="50800" marB="50800" anchor="ctr" anchorCtr="0" horzOverflow="overflow"/>
                  </a:tc>
                  <a:tc>
                    <a:txBody>
                      <a:bodyPr/>
                      <a:lstStyle/>
                      <a:p>
                        <a:pPr defTabSz="914400">
                          <a:defRPr sz="1800"/>
                        </a:pPr>
                        <a:r>
                          <a:rPr sz="3200">
                            <a:solidFill>
                              <a:schemeClr val="accent5">
                                <a:hueOff val="-82419"/>
                                <a:satOff val="-9513"/>
                                <a:lumOff val="-16343"/>
                              </a:schemeClr>
                            </a:solidFill>
                          </a:rPr>
                          <a:t>T</a:t>
                        </a:r>
                      </a:p>
                    </a:txBody>
                    <a:tcPr marL="50800" marR="50800" marT="50800" marB="50800" anchor="ctr" anchorCtr="0" horzOverflow="overflow"/>
                  </a:tc>
                </a:tr>
                <a:tr h="1021108">
                  <a:tc>
                    <a:txBody>
                      <a:bodyPr/>
                      <a:lstStyle/>
                      <a:p>
                        <a:pPr algn="l" defTabSz="914400">
                          <a:defRPr sz="1800"/>
                        </a:pPr>
                        <a:r>
                          <a:rPr sz="3200"/>
                          <a:t>I wrote Blair a letter, but I tore it up before I sent it.</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657337">
                  <a:tc>
                    <a:txBody>
                      <a:bodyPr/>
                      <a:lstStyle/>
                      <a:p>
                        <a:pPr algn="l" defTabSz="914400">
                          <a:defRPr sz="1800"/>
                        </a:pPr>
                        <a:r>
                          <a:rPr sz="3200"/>
                          <a:t>…</a:t>
                        </a:r>
                      </a:p>
                    </a:txBody>
                    <a:tcPr marL="50800" marR="50800" marT="50800" marB="50800" anchor="ctr" anchorCtr="0" horzOverflow="overflow"/>
                  </a:tc>
                  <a:tc>
                    <a:txBody>
                      <a:bodyPr/>
                      <a:lstStyle/>
                      <a:p>
                        <a:pPr defTabSz="914400">
                          <a:defRPr sz="1800"/>
                        </a:pPr>
                        <a:r>
                          <a:rPr sz="3200"/>
                          <a:t>…</a:t>
                        </a:r>
                      </a:p>
                    </a:txBody>
                    <a:tcPr marL="50800" marR="50800" marT="50800" marB="50800" anchor="ctr" anchorCtr="0" horzOverflow="overflow"/>
                  </a:tc>
                </a:tr>
              </a:tbl>
            </a:graphicData>
          </a:graphic>
        </p:graphicFrame>
        <p:sp>
          <p:nvSpPr>
            <p:cNvPr id="339" name="Unlabeled dataset"/>
            <p:cNvSpPr txBox="1"/>
            <p:nvPr/>
          </p:nvSpPr>
          <p:spPr>
            <a:xfrm>
              <a:off x="2981763" y="0"/>
              <a:ext cx="3771726" cy="5412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000">
                  <a:solidFill>
                    <a:srgbClr val="000000"/>
                  </a:solidFill>
                </a:defRPr>
              </a:lvl1pPr>
            </a:lstStyle>
            <a:p>
              <a:pPr/>
              <a:r>
                <a:t>Unlabeled dataset</a:t>
              </a:r>
            </a:p>
          </p:txBody>
        </p:sp>
        <p:pic>
          <p:nvPicPr>
            <p:cNvPr id="340" name="Screen Shot 2023-03-31 at 10.59.54 PM.png" descr="Screen Shot 2023-03-31 at 10.59.54 PM.png"/>
            <p:cNvPicPr>
              <a:picLocks noChangeAspect="1"/>
            </p:cNvPicPr>
            <p:nvPr/>
          </p:nvPicPr>
          <p:blipFill>
            <a:blip r:embed="rId5">
              <a:extLst/>
            </a:blip>
            <a:stretch>
              <a:fillRect/>
            </a:stretch>
          </p:blipFill>
          <p:spPr>
            <a:xfrm>
              <a:off x="0" y="3609735"/>
              <a:ext cx="630904" cy="374600"/>
            </a:xfrm>
            <a:prstGeom prst="rect">
              <a:avLst/>
            </a:prstGeom>
            <a:ln w="12700" cap="flat">
              <a:noFill/>
              <a:miter lim="400000"/>
            </a:ln>
            <a:effectLst/>
          </p:spPr>
        </p:pic>
      </p:grpSp>
      <p:pic>
        <p:nvPicPr>
          <p:cNvPr id="342" name="Screen Shot 2024-08-22 at 11.45.21 PM.png" descr="Screen Shot 2024-08-22 at 11.45.21 PM.png"/>
          <p:cNvPicPr>
            <a:picLocks noChangeAspect="1"/>
          </p:cNvPicPr>
          <p:nvPr/>
        </p:nvPicPr>
        <p:blipFill>
          <a:blip r:embed="rId6">
            <a:extLst/>
          </a:blip>
          <a:stretch>
            <a:fillRect/>
          </a:stretch>
        </p:blipFill>
        <p:spPr>
          <a:xfrm>
            <a:off x="6990405" y="8831851"/>
            <a:ext cx="1076443" cy="702028"/>
          </a:xfrm>
          <a:prstGeom prst="rect">
            <a:avLst/>
          </a:prstGeom>
          <a:ln w="12700">
            <a:miter lim="400000"/>
          </a:ln>
        </p:spPr>
      </p:pic>
      <p:pic>
        <p:nvPicPr>
          <p:cNvPr id="343" name="Screen Shot 2024-08-22 at 11.45.21 PM.png" descr="Screen Shot 2024-08-22 at 11.45.21 PM.png"/>
          <p:cNvPicPr>
            <a:picLocks noChangeAspect="1"/>
          </p:cNvPicPr>
          <p:nvPr/>
        </p:nvPicPr>
        <p:blipFill>
          <a:blip r:embed="rId6">
            <a:extLst/>
          </a:blip>
          <a:stretch>
            <a:fillRect/>
          </a:stretch>
        </p:blipFill>
        <p:spPr>
          <a:xfrm>
            <a:off x="6990405" y="10546536"/>
            <a:ext cx="1076443" cy="702028"/>
          </a:xfrm>
          <a:prstGeom prst="rect">
            <a:avLst/>
          </a:prstGeom>
          <a:ln w="12700">
            <a:miter lim="400000"/>
          </a:ln>
        </p:spPr>
      </p:pic>
      <p:sp>
        <p:nvSpPr>
          <p:cNvPr id="344" name="……"/>
          <p:cNvSpPr txBox="1"/>
          <p:nvPr/>
        </p:nvSpPr>
        <p:spPr>
          <a:xfrm>
            <a:off x="11317540" y="8952335"/>
            <a:ext cx="72390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000000"/>
                </a:solidFill>
              </a:defRPr>
            </a:lvl1pPr>
          </a:lstStyle>
          <a:p>
            <a:pPr/>
            <a:r>
              <a:t>……</a:t>
            </a:r>
          </a:p>
        </p:txBody>
      </p:sp>
      <p:sp>
        <p:nvSpPr>
          <p:cNvPr id="345" name="……"/>
          <p:cNvSpPr txBox="1"/>
          <p:nvPr/>
        </p:nvSpPr>
        <p:spPr>
          <a:xfrm>
            <a:off x="11317540" y="10667020"/>
            <a:ext cx="72390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000000"/>
                </a:solidFill>
              </a:defRPr>
            </a:lvl1pPr>
          </a:lstStyle>
          <a:p>
            <a:pPr/>
            <a:r>
              <a:t>……</a:t>
            </a:r>
          </a:p>
        </p:txBody>
      </p:sp>
      <p:sp>
        <p:nvSpPr>
          <p:cNvPr id="346" name="How to find error-prone datapoints given an SDM?"/>
          <p:cNvSpPr txBox="1"/>
          <p:nvPr>
            <p:ph type="title" idx="4294967295"/>
          </p:nvPr>
        </p:nvSpPr>
        <p:spPr>
          <a:xfrm>
            <a:off x="1206500" y="10795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How to find error-prone datapoints given an SDM?</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9" name="Goals of Project"/>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Goals of Project</a:t>
            </a:r>
          </a:p>
        </p:txBody>
      </p:sp>
      <p:grpSp>
        <p:nvGrpSpPr>
          <p:cNvPr id="356" name="Group"/>
          <p:cNvGrpSpPr/>
          <p:nvPr/>
        </p:nvGrpSpPr>
        <p:grpSpPr>
          <a:xfrm>
            <a:off x="1568061" y="3716899"/>
            <a:ext cx="11201281" cy="6282202"/>
            <a:chOff x="0" y="0"/>
            <a:chExt cx="11201279" cy="6282200"/>
          </a:xfrm>
        </p:grpSpPr>
        <p:pic>
          <p:nvPicPr>
            <p:cNvPr id="350" name="Screen Shot 2023-03-31 at 10.12.16 PM.png" descr="Screen Shot 2023-03-31 at 10.12.16 PM.png"/>
            <p:cNvPicPr>
              <a:picLocks noChangeAspect="1"/>
            </p:cNvPicPr>
            <p:nvPr/>
          </p:nvPicPr>
          <p:blipFill>
            <a:blip r:embed="rId2">
              <a:extLst/>
            </a:blip>
            <a:stretch>
              <a:fillRect/>
            </a:stretch>
          </p:blipFill>
          <p:spPr>
            <a:xfrm>
              <a:off x="0" y="1040567"/>
              <a:ext cx="5844962" cy="4201067"/>
            </a:xfrm>
            <a:prstGeom prst="rect">
              <a:avLst/>
            </a:prstGeom>
            <a:ln w="12700" cap="flat">
              <a:noFill/>
              <a:miter lim="400000"/>
            </a:ln>
            <a:effectLst/>
          </p:spPr>
        </p:pic>
        <p:pic>
          <p:nvPicPr>
            <p:cNvPr id="351" name="Screen Shot 2023-03-31 at 10.16.59 PM.png" descr="Screen Shot 2023-03-31 at 10.16.59 PM.png"/>
            <p:cNvPicPr>
              <a:picLocks noChangeAspect="1"/>
            </p:cNvPicPr>
            <p:nvPr/>
          </p:nvPicPr>
          <p:blipFill>
            <a:blip r:embed="rId3">
              <a:extLst/>
            </a:blip>
            <a:stretch>
              <a:fillRect/>
            </a:stretch>
          </p:blipFill>
          <p:spPr>
            <a:xfrm>
              <a:off x="782993" y="1791401"/>
              <a:ext cx="1914086" cy="1389256"/>
            </a:xfrm>
            <a:prstGeom prst="rect">
              <a:avLst/>
            </a:prstGeom>
            <a:ln w="12700" cap="flat">
              <a:noFill/>
              <a:miter lim="400000"/>
            </a:ln>
            <a:effectLst/>
          </p:spPr>
        </p:pic>
        <p:pic>
          <p:nvPicPr>
            <p:cNvPr id="352" name="Screen Shot 2023-03-31 at 10.16.59 PM.png" descr="Screen Shot 2023-03-31 at 10.16.59 PM.png"/>
            <p:cNvPicPr>
              <a:picLocks noChangeAspect="1"/>
            </p:cNvPicPr>
            <p:nvPr/>
          </p:nvPicPr>
          <p:blipFill>
            <a:blip r:embed="rId3">
              <a:extLst/>
            </a:blip>
            <a:stretch>
              <a:fillRect/>
            </a:stretch>
          </p:blipFill>
          <p:spPr>
            <a:xfrm>
              <a:off x="2497678" y="1791401"/>
              <a:ext cx="2026830" cy="1471086"/>
            </a:xfrm>
            <a:prstGeom prst="rect">
              <a:avLst/>
            </a:prstGeom>
            <a:ln w="12700" cap="flat">
              <a:noFill/>
              <a:miter lim="400000"/>
            </a:ln>
            <a:effectLst/>
          </p:spPr>
        </p:pic>
        <p:pic>
          <p:nvPicPr>
            <p:cNvPr id="353" name="Screen Shot 2023-03-31 at 10.16.59 PM.png" descr="Screen Shot 2023-03-31 at 10.16.59 PM.png"/>
            <p:cNvPicPr>
              <a:picLocks noChangeAspect="1"/>
            </p:cNvPicPr>
            <p:nvPr/>
          </p:nvPicPr>
          <p:blipFill>
            <a:blip r:embed="rId3">
              <a:extLst/>
            </a:blip>
            <a:stretch>
              <a:fillRect/>
            </a:stretch>
          </p:blipFill>
          <p:spPr>
            <a:xfrm>
              <a:off x="2980130" y="1791401"/>
              <a:ext cx="2026830" cy="1471086"/>
            </a:xfrm>
            <a:prstGeom prst="rect">
              <a:avLst/>
            </a:prstGeom>
            <a:ln w="12700" cap="flat">
              <a:noFill/>
              <a:miter lim="400000"/>
            </a:ln>
            <a:effectLst/>
          </p:spPr>
        </p:pic>
        <p:sp>
          <p:nvSpPr>
            <p:cNvPr id="354" name="Slice Discovery…"/>
            <p:cNvSpPr txBox="1"/>
            <p:nvPr/>
          </p:nvSpPr>
          <p:spPr>
            <a:xfrm>
              <a:off x="873487" y="1823566"/>
              <a:ext cx="4097987" cy="14067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4400">
                  <a:solidFill>
                    <a:srgbClr val="FFFFFF"/>
                  </a:solidFill>
                </a:defRPr>
              </a:pPr>
              <a:r>
                <a:t>Slice Discovery </a:t>
              </a:r>
            </a:p>
            <a:p>
              <a:pPr>
                <a:defRPr sz="4400">
                  <a:solidFill>
                    <a:srgbClr val="FFFFFF"/>
                  </a:solidFill>
                </a:defRPr>
              </a:pPr>
              <a:r>
                <a:t>Model (SDM)</a:t>
              </a:r>
            </a:p>
          </p:txBody>
        </p:sp>
        <p:pic>
          <p:nvPicPr>
            <p:cNvPr id="355" name="Screen Shot 2023-03-31 at 10.34.07 PM.png" descr="Screen Shot 2023-03-31 at 10.34.07 PM.png"/>
            <p:cNvPicPr>
              <a:picLocks noChangeAspect="1"/>
            </p:cNvPicPr>
            <p:nvPr/>
          </p:nvPicPr>
          <p:blipFill>
            <a:blip r:embed="rId4">
              <a:extLst/>
            </a:blip>
            <a:stretch>
              <a:fillRect/>
            </a:stretch>
          </p:blipFill>
          <p:spPr>
            <a:xfrm>
              <a:off x="5723201" y="0"/>
              <a:ext cx="5478079" cy="6282201"/>
            </a:xfrm>
            <a:prstGeom prst="rect">
              <a:avLst/>
            </a:prstGeom>
            <a:ln w="12700" cap="flat">
              <a:noFill/>
              <a:miter lim="400000"/>
            </a:ln>
            <a:effectLst/>
          </p:spPr>
        </p:pic>
      </p:grpSp>
      <p:grpSp>
        <p:nvGrpSpPr>
          <p:cNvPr id="359" name="Group"/>
          <p:cNvGrpSpPr/>
          <p:nvPr/>
        </p:nvGrpSpPr>
        <p:grpSpPr>
          <a:xfrm>
            <a:off x="13128166" y="3653527"/>
            <a:ext cx="9521612" cy="2008633"/>
            <a:chOff x="0" y="0"/>
            <a:chExt cx="9521611" cy="2008632"/>
          </a:xfrm>
        </p:grpSpPr>
        <p:sp>
          <p:nvSpPr>
            <p:cNvPr id="357" name="Discover: Detect error-prone datapoints…"/>
            <p:cNvSpPr txBox="1"/>
            <p:nvPr/>
          </p:nvSpPr>
          <p:spPr>
            <a:xfrm>
              <a:off x="1005746" y="-1"/>
              <a:ext cx="8515866" cy="2008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defRPr sz="3600">
                  <a:solidFill>
                    <a:srgbClr val="000000"/>
                  </a:solidFill>
                </a:defRPr>
              </a:pPr>
              <a:r>
                <a:t>Discover: Detect error-prone datapoints </a:t>
              </a:r>
            </a:p>
            <a:p>
              <a:pPr algn="l">
                <a:defRPr sz="3600">
                  <a:solidFill>
                    <a:srgbClr val="000000"/>
                  </a:solidFill>
                </a:defRPr>
              </a:pPr>
              <a:r>
                <a:rPr sz="3000">
                  <a:solidFill>
                    <a:srgbClr val="5E5E5E"/>
                  </a:solidFill>
                </a:rPr>
                <a:t>given unlabeled new datasets, predicting which datapoints are error-prone</a:t>
              </a:r>
              <a:endParaRPr sz="3000"/>
            </a:p>
          </p:txBody>
        </p:sp>
        <p:pic>
          <p:nvPicPr>
            <p:cNvPr id="358" name="Screen Shot 2023-03-31 at 10.59.54 PM.png" descr="Screen Shot 2023-03-31 at 10.59.54 PM.png"/>
            <p:cNvPicPr>
              <a:picLocks noChangeAspect="1"/>
            </p:cNvPicPr>
            <p:nvPr/>
          </p:nvPicPr>
          <p:blipFill>
            <a:blip r:embed="rId5">
              <a:extLst/>
            </a:blip>
            <a:stretch>
              <a:fillRect/>
            </a:stretch>
          </p:blipFill>
          <p:spPr>
            <a:xfrm>
              <a:off x="0" y="75809"/>
              <a:ext cx="812800" cy="482601"/>
            </a:xfrm>
            <a:prstGeom prst="rect">
              <a:avLst/>
            </a:prstGeom>
            <a:ln w="12700" cap="flat">
              <a:noFill/>
              <a:miter lim="400000"/>
            </a:ln>
            <a:effectLst/>
          </p:spPr>
        </p:pic>
      </p:grpSp>
      <p:grpSp>
        <p:nvGrpSpPr>
          <p:cNvPr id="362" name="Group"/>
          <p:cNvGrpSpPr/>
          <p:nvPr/>
        </p:nvGrpSpPr>
        <p:grpSpPr>
          <a:xfrm>
            <a:off x="13130130" y="6661175"/>
            <a:ext cx="9750892" cy="1551433"/>
            <a:chOff x="0" y="0"/>
            <a:chExt cx="9750890" cy="1551432"/>
          </a:xfrm>
        </p:grpSpPr>
        <p:sp>
          <p:nvSpPr>
            <p:cNvPr id="360" name="Explain: Find error-correlating features…"/>
            <p:cNvSpPr txBox="1"/>
            <p:nvPr/>
          </p:nvSpPr>
          <p:spPr>
            <a:xfrm>
              <a:off x="1003782" y="-1"/>
              <a:ext cx="8747109" cy="15514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defRPr sz="3600">
                  <a:solidFill>
                    <a:srgbClr val="000000"/>
                  </a:solidFill>
                </a:defRPr>
              </a:pPr>
              <a:r>
                <a:t>Explain: Find error-correlating features</a:t>
              </a:r>
            </a:p>
            <a:p>
              <a:pPr algn="l">
                <a:defRPr sz="3000"/>
              </a:pPr>
              <a:r>
                <a:t>given a slice, find what features are shared in common by the datapoints</a:t>
              </a:r>
            </a:p>
          </p:txBody>
        </p:sp>
        <p:pic>
          <p:nvPicPr>
            <p:cNvPr id="361" name="Screen Shot 2023-03-31 at 10.59.54 PM.png" descr="Screen Shot 2023-03-31 at 10.59.54 PM.png"/>
            <p:cNvPicPr>
              <a:picLocks noChangeAspect="1"/>
            </p:cNvPicPr>
            <p:nvPr/>
          </p:nvPicPr>
          <p:blipFill>
            <a:blip r:embed="rId5">
              <a:extLst/>
            </a:blip>
            <a:stretch>
              <a:fillRect/>
            </a:stretch>
          </p:blipFill>
          <p:spPr>
            <a:xfrm>
              <a:off x="0" y="84346"/>
              <a:ext cx="812800" cy="482601"/>
            </a:xfrm>
            <a:prstGeom prst="rect">
              <a:avLst/>
            </a:prstGeom>
            <a:ln w="12700" cap="flat">
              <a:noFill/>
              <a:miter lim="400000"/>
            </a:ln>
            <a:effectLst/>
          </p:spPr>
        </p:pic>
      </p:grpSp>
      <p:grpSp>
        <p:nvGrpSpPr>
          <p:cNvPr id="365" name="Group"/>
          <p:cNvGrpSpPr/>
          <p:nvPr/>
        </p:nvGrpSpPr>
        <p:grpSpPr>
          <a:xfrm>
            <a:off x="13130130" y="9227292"/>
            <a:ext cx="9199786" cy="1551433"/>
            <a:chOff x="0" y="0"/>
            <a:chExt cx="9199784" cy="1551432"/>
          </a:xfrm>
        </p:grpSpPr>
        <p:sp>
          <p:nvSpPr>
            <p:cNvPr id="363" name="Improve: Guide further model training…"/>
            <p:cNvSpPr txBox="1"/>
            <p:nvPr/>
          </p:nvSpPr>
          <p:spPr>
            <a:xfrm>
              <a:off x="1005747" y="-1"/>
              <a:ext cx="8194038" cy="15514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defRPr sz="3600">
                  <a:solidFill>
                    <a:srgbClr val="000000"/>
                  </a:solidFill>
                </a:defRPr>
              </a:pPr>
              <a:r>
                <a:t>Improve: Guide further model training</a:t>
              </a:r>
            </a:p>
            <a:p>
              <a:pPr algn="l">
                <a:defRPr sz="3000"/>
              </a:pPr>
              <a:r>
                <a:t>Knowing where the current model fails, we can improve model performance </a:t>
              </a:r>
            </a:p>
          </p:txBody>
        </p:sp>
        <p:pic>
          <p:nvPicPr>
            <p:cNvPr id="364" name="Screen Shot 2023-03-31 at 10.59.54 PM.png" descr="Screen Shot 2023-03-31 at 10.59.54 PM.png"/>
            <p:cNvPicPr>
              <a:picLocks noChangeAspect="1"/>
            </p:cNvPicPr>
            <p:nvPr/>
          </p:nvPicPr>
          <p:blipFill>
            <a:blip r:embed="rId5">
              <a:extLst/>
            </a:blip>
            <a:stretch>
              <a:fillRect/>
            </a:stretch>
          </p:blipFill>
          <p:spPr>
            <a:xfrm>
              <a:off x="0" y="297448"/>
              <a:ext cx="812800" cy="482601"/>
            </a:xfrm>
            <a:prstGeom prst="rect">
              <a:avLst/>
            </a:prstGeom>
            <a:ln w="12700" cap="flat">
              <a:noFill/>
              <a:miter lim="400000"/>
            </a:ln>
            <a:effectLst/>
          </p:spPr>
        </p:pic>
      </p:grpSp>
      <p:sp>
        <p:nvSpPr>
          <p:cNvPr id="366" name="Train on…"/>
          <p:cNvSpPr txBox="1"/>
          <p:nvPr/>
        </p:nvSpPr>
        <p:spPr>
          <a:xfrm>
            <a:off x="7260428" y="5259424"/>
            <a:ext cx="1616660" cy="15383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100">
                <a:solidFill>
                  <a:srgbClr val="000000"/>
                </a:solidFill>
              </a:defRPr>
            </a:pPr>
            <a:r>
              <a:t>Train on </a:t>
            </a:r>
          </a:p>
          <a:p>
            <a:pPr>
              <a:defRPr sz="3100">
                <a:solidFill>
                  <a:srgbClr val="000000"/>
                </a:solidFill>
              </a:defRPr>
            </a:pPr>
            <a:r>
              <a:t>labeled </a:t>
            </a:r>
          </a:p>
          <a:p>
            <a:pPr>
              <a:defRPr sz="3100">
                <a:solidFill>
                  <a:srgbClr val="000000"/>
                </a:solidFill>
              </a:defRPr>
            </a:pPr>
            <a:r>
              <a:t>dataset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59"/>
                                        </p:tgtEl>
                                        <p:attrNameLst>
                                          <p:attrName>style.visibility</p:attrName>
                                        </p:attrNameLst>
                                      </p:cBhvr>
                                      <p:to>
                                        <p:strVal val="visible"/>
                                      </p:to>
                                    </p:set>
                                    <p:anim calcmode="lin" valueType="num">
                                      <p:cBhvr>
                                        <p:cTn id="7" dur="300" fill="hold"/>
                                        <p:tgtEl>
                                          <p:spTgt spid="359"/>
                                        </p:tgtEl>
                                        <p:attrNameLst>
                                          <p:attrName>ppt_w</p:attrName>
                                        </p:attrNameLst>
                                      </p:cBhvr>
                                      <p:tavLst>
                                        <p:tav tm="0">
                                          <p:val>
                                            <p:fltVal val="0"/>
                                          </p:val>
                                        </p:tav>
                                        <p:tav tm="100000">
                                          <p:val>
                                            <p:strVal val="#ppt_w"/>
                                          </p:val>
                                        </p:tav>
                                      </p:tavLst>
                                    </p:anim>
                                    <p:anim calcmode="lin" valueType="num">
                                      <p:cBhvr>
                                        <p:cTn id="8" dur="300" fill="hold"/>
                                        <p:tgtEl>
                                          <p:spTgt spid="35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362"/>
                                        </p:tgtEl>
                                        <p:attrNameLst>
                                          <p:attrName>style.visibility</p:attrName>
                                        </p:attrNameLst>
                                      </p:cBhvr>
                                      <p:to>
                                        <p:strVal val="visible"/>
                                      </p:to>
                                    </p:set>
                                    <p:anim calcmode="lin" valueType="num">
                                      <p:cBhvr>
                                        <p:cTn id="13" dur="300" fill="hold"/>
                                        <p:tgtEl>
                                          <p:spTgt spid="362"/>
                                        </p:tgtEl>
                                        <p:attrNameLst>
                                          <p:attrName>ppt_w</p:attrName>
                                        </p:attrNameLst>
                                      </p:cBhvr>
                                      <p:tavLst>
                                        <p:tav tm="0">
                                          <p:val>
                                            <p:fltVal val="0"/>
                                          </p:val>
                                        </p:tav>
                                        <p:tav tm="100000">
                                          <p:val>
                                            <p:strVal val="#ppt_w"/>
                                          </p:val>
                                        </p:tav>
                                      </p:tavLst>
                                    </p:anim>
                                    <p:anim calcmode="lin" valueType="num">
                                      <p:cBhvr>
                                        <p:cTn id="14" dur="300" fill="hold"/>
                                        <p:tgtEl>
                                          <p:spTgt spid="36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365"/>
                                        </p:tgtEl>
                                        <p:attrNameLst>
                                          <p:attrName>style.visibility</p:attrName>
                                        </p:attrNameLst>
                                      </p:cBhvr>
                                      <p:to>
                                        <p:strVal val="visible"/>
                                      </p:to>
                                    </p:set>
                                    <p:anim calcmode="lin" valueType="num">
                                      <p:cBhvr>
                                        <p:cTn id="19" dur="300" fill="hold"/>
                                        <p:tgtEl>
                                          <p:spTgt spid="365"/>
                                        </p:tgtEl>
                                        <p:attrNameLst>
                                          <p:attrName>ppt_w</p:attrName>
                                        </p:attrNameLst>
                                      </p:cBhvr>
                                      <p:tavLst>
                                        <p:tav tm="0">
                                          <p:val>
                                            <p:fltVal val="0"/>
                                          </p:val>
                                        </p:tav>
                                        <p:tav tm="100000">
                                          <p:val>
                                            <p:strVal val="#ppt_w"/>
                                          </p:val>
                                        </p:tav>
                                      </p:tavLst>
                                    </p:anim>
                                    <p:anim calcmode="lin" valueType="num">
                                      <p:cBhvr>
                                        <p:cTn id="20" dur="300" fill="hold"/>
                                        <p:tgtEl>
                                          <p:spTgt spid="36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5" grpId="3"/>
      <p:bldP build="whole" bldLvl="1" animBg="1" rev="0" advAuto="0" spid="359" grpId="1"/>
      <p:bldP build="whole" bldLvl="1" animBg="1" rev="0" advAuto="0" spid="362" grpId="2"/>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75" name="Group"/>
          <p:cNvGrpSpPr/>
          <p:nvPr/>
        </p:nvGrpSpPr>
        <p:grpSpPr>
          <a:xfrm>
            <a:off x="2206465" y="3529964"/>
            <a:ext cx="8590626" cy="6656072"/>
            <a:chOff x="0" y="0"/>
            <a:chExt cx="8590625" cy="6656071"/>
          </a:xfrm>
        </p:grpSpPr>
        <p:pic>
          <p:nvPicPr>
            <p:cNvPr id="369" name="Screen Shot 2023-02-02 at 3.59.07 PM.png" descr="Screen Shot 2023-02-02 at 3.59.07 PM.png"/>
            <p:cNvPicPr>
              <a:picLocks noChangeAspect="1"/>
            </p:cNvPicPr>
            <p:nvPr/>
          </p:nvPicPr>
          <p:blipFill>
            <a:blip r:embed="rId2">
              <a:extLst/>
            </a:blip>
            <a:srcRect l="0" t="0" r="0" b="0"/>
            <a:stretch>
              <a:fillRect/>
            </a:stretch>
          </p:blipFill>
          <p:spPr>
            <a:xfrm>
              <a:off x="540080" y="0"/>
              <a:ext cx="7662870" cy="6392143"/>
            </a:xfrm>
            <a:prstGeom prst="rect">
              <a:avLst/>
            </a:prstGeom>
            <a:ln w="12700" cap="flat">
              <a:noFill/>
              <a:miter lim="400000"/>
            </a:ln>
            <a:effectLst/>
          </p:spPr>
        </p:pic>
        <p:sp>
          <p:nvSpPr>
            <p:cNvPr id="370" name="Rectangle"/>
            <p:cNvSpPr/>
            <p:nvPr/>
          </p:nvSpPr>
          <p:spPr>
            <a:xfrm>
              <a:off x="0" y="4865519"/>
              <a:ext cx="8590626" cy="169719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71" name="Rectangle"/>
            <p:cNvSpPr/>
            <p:nvPr/>
          </p:nvSpPr>
          <p:spPr>
            <a:xfrm>
              <a:off x="331754" y="5220971"/>
              <a:ext cx="7162727" cy="14351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72" name="Embedding"/>
            <p:cNvSpPr txBox="1"/>
            <p:nvPr/>
          </p:nvSpPr>
          <p:spPr>
            <a:xfrm>
              <a:off x="826520" y="4989485"/>
              <a:ext cx="2069593" cy="548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000">
                  <a:solidFill>
                    <a:srgbClr val="000000"/>
                  </a:solidFill>
                </a:defRPr>
              </a:lvl1pPr>
            </a:lstStyle>
            <a:p>
              <a:pPr/>
              <a:r>
                <a:t>Embedding</a:t>
              </a:r>
            </a:p>
          </p:txBody>
        </p:sp>
        <p:sp>
          <p:nvSpPr>
            <p:cNvPr id="373" name="Error…"/>
            <p:cNvSpPr txBox="1"/>
            <p:nvPr/>
          </p:nvSpPr>
          <p:spPr>
            <a:xfrm>
              <a:off x="3591032" y="4760885"/>
              <a:ext cx="1560958" cy="10053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000">
                  <a:solidFill>
                    <a:srgbClr val="000000"/>
                  </a:solidFill>
                </a:defRPr>
              </a:pPr>
              <a:r>
                <a:t>Error </a:t>
              </a:r>
            </a:p>
            <a:p>
              <a:pPr>
                <a:defRPr sz="3000">
                  <a:solidFill>
                    <a:srgbClr val="000000"/>
                  </a:solidFill>
                </a:defRPr>
              </a:pPr>
              <a:r>
                <a:t>distance</a:t>
              </a:r>
            </a:p>
          </p:txBody>
        </p:sp>
        <p:sp>
          <p:nvSpPr>
            <p:cNvPr id="374" name="confidence…"/>
            <p:cNvSpPr txBox="1"/>
            <p:nvPr/>
          </p:nvSpPr>
          <p:spPr>
            <a:xfrm>
              <a:off x="5846910" y="4760885"/>
              <a:ext cx="2104264" cy="10053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000">
                  <a:solidFill>
                    <a:srgbClr val="000000"/>
                  </a:solidFill>
                </a:defRPr>
              </a:pPr>
              <a:r>
                <a:t>confidence </a:t>
              </a:r>
            </a:p>
            <a:p>
              <a:pPr>
                <a:defRPr sz="3000">
                  <a:solidFill>
                    <a:srgbClr val="000000"/>
                  </a:solidFill>
                </a:defRPr>
              </a:pPr>
              <a:r>
                <a:t>score</a:t>
              </a:r>
            </a:p>
          </p:txBody>
        </p:sp>
      </p:grpSp>
      <p:grpSp>
        <p:nvGrpSpPr>
          <p:cNvPr id="379" name="Group"/>
          <p:cNvGrpSpPr/>
          <p:nvPr/>
        </p:nvGrpSpPr>
        <p:grpSpPr>
          <a:xfrm>
            <a:off x="12159284" y="8997898"/>
            <a:ext cx="8253985" cy="3259440"/>
            <a:chOff x="0" y="0"/>
            <a:chExt cx="8253983" cy="3259439"/>
          </a:xfrm>
        </p:grpSpPr>
        <p:sp>
          <p:nvSpPr>
            <p:cNvPr id="376" name="It is Kim on whom that Sandy relies."/>
            <p:cNvSpPr txBox="1"/>
            <p:nvPr/>
          </p:nvSpPr>
          <p:spPr>
            <a:xfrm>
              <a:off x="0" y="2562463"/>
              <a:ext cx="8253985" cy="6969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000">
                  <a:solidFill>
                    <a:srgbClr val="000000"/>
                  </a:solidFill>
                </a:defRPr>
              </a:lvl1pPr>
            </a:lstStyle>
            <a:p>
              <a:pPr defTabSz="914400"/>
              <a:r>
                <a:t>It is Kim on whom that Sandy relies.</a:t>
              </a:r>
            </a:p>
          </p:txBody>
        </p:sp>
        <p:sp>
          <p:nvSpPr>
            <p:cNvPr id="377" name="Tuned model"/>
            <p:cNvSpPr/>
            <p:nvPr/>
          </p:nvSpPr>
          <p:spPr>
            <a:xfrm>
              <a:off x="2600083" y="0"/>
              <a:ext cx="3053818" cy="1435100"/>
            </a:xfrm>
            <a:prstGeom prst="roundRect">
              <a:avLst>
                <a:gd name="adj" fmla="val 15000"/>
              </a:avLst>
            </a:prstGeom>
            <a:gradFill flip="none" rotWithShape="1">
              <a:gsLst>
                <a:gs pos="0">
                  <a:schemeClr val="accent1">
                    <a:lumOff val="16847"/>
                  </a:schemeClr>
                </a:gs>
                <a:gs pos="100000">
                  <a:schemeClr val="accent1">
                    <a:lumOff val="-13575"/>
                  </a:schemeClr>
                </a:gs>
              </a:gsLst>
              <a:lin ang="5400000" scaled="0"/>
            </a:gra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Tuned model </a:t>
              </a:r>
            </a:p>
          </p:txBody>
        </p:sp>
        <p:sp>
          <p:nvSpPr>
            <p:cNvPr id="378" name="Line"/>
            <p:cNvSpPr/>
            <p:nvPr/>
          </p:nvSpPr>
          <p:spPr>
            <a:xfrm flipV="1">
              <a:off x="4126992" y="1720042"/>
              <a:ext cx="1" cy="68739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grpSp>
      <p:grpSp>
        <p:nvGrpSpPr>
          <p:cNvPr id="388" name="Group"/>
          <p:cNvGrpSpPr/>
          <p:nvPr/>
        </p:nvGrpSpPr>
        <p:grpSpPr>
          <a:xfrm>
            <a:off x="13749456" y="6441753"/>
            <a:ext cx="6339199" cy="2283902"/>
            <a:chOff x="25400" y="0"/>
            <a:chExt cx="6339197" cy="2283901"/>
          </a:xfrm>
        </p:grpSpPr>
        <p:sp>
          <p:nvSpPr>
            <p:cNvPr id="380" name="Line"/>
            <p:cNvSpPr/>
            <p:nvPr/>
          </p:nvSpPr>
          <p:spPr>
            <a:xfrm flipV="1">
              <a:off x="1590832" y="1596510"/>
              <a:ext cx="1" cy="68739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graphicFrame>
          <p:nvGraphicFramePr>
            <p:cNvPr id="381" name="Table 1"/>
            <p:cNvGraphicFramePr/>
            <p:nvPr/>
          </p:nvGraphicFramePr>
          <p:xfrm>
            <a:off x="25400" y="204216"/>
            <a:ext cx="2408174" cy="1524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19773"/>
                  <a:gridCol w="119773"/>
                  <a:gridCol w="119773"/>
                  <a:gridCol w="119773"/>
                  <a:gridCol w="119773"/>
                  <a:gridCol w="119773"/>
                  <a:gridCol w="119773"/>
                  <a:gridCol w="119773"/>
                  <a:gridCol w="119773"/>
                  <a:gridCol w="119773"/>
                  <a:gridCol w="119773"/>
                  <a:gridCol w="119773"/>
                  <a:gridCol w="119773"/>
                  <a:gridCol w="119773"/>
                  <a:gridCol w="119773"/>
                  <a:gridCol w="119773"/>
                  <a:gridCol w="119773"/>
                  <a:gridCol w="119773"/>
                  <a:gridCol w="119773"/>
                  <a:gridCol w="119773"/>
                </a:tblGrid>
                <a:tr h="139700">
                  <a:tc>
                    <a:txBody>
                      <a:bodyPr/>
                      <a:lstStyle/>
                      <a:p>
                        <a:pPr defTabSz="914400">
                          <a:defRPr sz="3200"/>
                        </a:pPr>
                      </a:p>
                    </a:txBody>
                    <a:tcPr marL="50800" marR="50800" marT="50800" marB="50800" anchor="ctr" anchorCtr="0" horzOverflow="overflow">
                      <a:solidFill>
                        <a:schemeClr val="accent1"/>
                      </a:solidFill>
                    </a:tcPr>
                  </a:tc>
                  <a:tc>
                    <a:txBody>
                      <a:bodyPr/>
                      <a:lstStyle/>
                      <a:p>
                        <a:pPr defTabSz="914400">
                          <a:defRPr sz="3200"/>
                        </a:pPr>
                      </a:p>
                    </a:txBody>
                    <a:tcPr marL="50800" marR="50800" marT="50800" marB="50800" anchor="ctr" anchorCtr="0" horzOverflow="overflow">
                      <a:solidFill>
                        <a:schemeClr val="accent1"/>
                      </a:solidFill>
                    </a:tcPr>
                  </a:tc>
                  <a:tc>
                    <a:txBody>
                      <a:bodyPr/>
                      <a:lstStyle/>
                      <a:p>
                        <a:pPr defTabSz="914400">
                          <a:defRPr sz="3200"/>
                        </a:pPr>
                      </a:p>
                    </a:txBody>
                    <a:tcPr marL="50800" marR="50800" marT="50800" marB="50800" anchor="ctr" anchorCtr="0" horzOverflow="overflow">
                      <a:solidFill>
                        <a:schemeClr val="accent1"/>
                      </a:solidFill>
                    </a:tcPr>
                  </a:tc>
                  <a:tc>
                    <a:txBody>
                      <a:bodyPr/>
                      <a:lstStyle/>
                      <a:p>
                        <a:pPr defTabSz="914400">
                          <a:defRPr sz="3200"/>
                        </a:pPr>
                      </a:p>
                    </a:txBody>
                    <a:tcPr marL="50800" marR="50800" marT="50800" marB="50800" anchor="ctr" anchorCtr="0" horzOverflow="overflow">
                      <a:solidFill>
                        <a:schemeClr val="accent1"/>
                      </a:solidFill>
                    </a:tcPr>
                  </a:tc>
                  <a:tc>
                    <a:txBody>
                      <a:bodyPr/>
                      <a:lstStyle/>
                      <a:p>
                        <a:pPr defTabSz="914400">
                          <a:defRPr sz="3200"/>
                        </a:pPr>
                      </a:p>
                    </a:txBody>
                    <a:tcPr marL="50800" marR="50800" marT="50800" marB="50800" anchor="ctr" anchorCtr="0" horzOverflow="overflow">
                      <a:solidFill>
                        <a:schemeClr val="accent1"/>
                      </a:solidFill>
                    </a:tcPr>
                  </a:tc>
                  <a:tc>
                    <a:txBody>
                      <a:bodyPr/>
                      <a:lstStyle/>
                      <a:p>
                        <a:pPr defTabSz="914400">
                          <a:defRPr sz="3200"/>
                        </a:pPr>
                      </a:p>
                    </a:txBody>
                    <a:tcPr marL="50800" marR="50800" marT="50800" marB="50800" anchor="ctr" anchorCtr="0" horzOverflow="overflow">
                      <a:solidFill>
                        <a:schemeClr val="accent1"/>
                      </a:solidFill>
                    </a:tcPr>
                  </a:tc>
                  <a:tc>
                    <a:txBody>
                      <a:bodyPr/>
                      <a:lstStyle/>
                      <a:p>
                        <a:pPr defTabSz="914400">
                          <a:defRPr sz="3200"/>
                        </a:pPr>
                      </a:p>
                    </a:txBody>
                    <a:tcPr marL="50800" marR="50800" marT="50800" marB="50800" anchor="ctr" anchorCtr="0" horzOverflow="overflow">
                      <a:solidFill>
                        <a:schemeClr val="accent1"/>
                      </a:solidFill>
                    </a:tcPr>
                  </a:tc>
                  <a:tc>
                    <a:txBody>
                      <a:bodyPr/>
                      <a:lstStyle/>
                      <a:p>
                        <a:pPr defTabSz="914400">
                          <a:defRPr sz="3200"/>
                        </a:pPr>
                      </a:p>
                    </a:txBody>
                    <a:tcPr marL="50800" marR="50800" marT="50800" marB="50800" anchor="ctr" anchorCtr="0" horzOverflow="overflow">
                      <a:solidFill>
                        <a:schemeClr val="accent1"/>
                      </a:solidFill>
                    </a:tcPr>
                  </a:tc>
                  <a:tc>
                    <a:txBody>
                      <a:bodyPr/>
                      <a:lstStyle/>
                      <a:p>
                        <a:pPr defTabSz="914400">
                          <a:defRPr sz="3200"/>
                        </a:pPr>
                      </a:p>
                    </a:txBody>
                    <a:tcPr marL="50800" marR="50800" marT="50800" marB="50800" anchor="ctr" anchorCtr="0" horzOverflow="overflow">
                      <a:solidFill>
                        <a:schemeClr val="accent1"/>
                      </a:solidFill>
                    </a:tcPr>
                  </a:tc>
                  <a:tc>
                    <a:txBody>
                      <a:bodyPr/>
                      <a:lstStyle/>
                      <a:p>
                        <a:pPr defTabSz="914400">
                          <a:defRPr sz="3200"/>
                        </a:pPr>
                      </a:p>
                    </a:txBody>
                    <a:tcPr marL="50800" marR="50800" marT="50800" marB="50800" anchor="ctr" anchorCtr="0" horzOverflow="overflow">
                      <a:solidFill>
                        <a:schemeClr val="accent1"/>
                      </a:solidFill>
                    </a:tcPr>
                  </a:tc>
                  <a:tc>
                    <a:txBody>
                      <a:bodyPr/>
                      <a:lstStyle/>
                      <a:p>
                        <a:pPr defTabSz="914400">
                          <a:defRPr sz="3200"/>
                        </a:pPr>
                      </a:p>
                    </a:txBody>
                    <a:tcPr marL="50800" marR="50800" marT="50800" marB="50800" anchor="ctr" anchorCtr="0" horzOverflow="overflow">
                      <a:solidFill>
                        <a:schemeClr val="accent1"/>
                      </a:solidFill>
                    </a:tcPr>
                  </a:tc>
                  <a:tc>
                    <a:txBody>
                      <a:bodyPr/>
                      <a:lstStyle/>
                      <a:p>
                        <a:pPr defTabSz="914400">
                          <a:defRPr sz="3200"/>
                        </a:pPr>
                      </a:p>
                    </a:txBody>
                    <a:tcPr marL="50800" marR="50800" marT="50800" marB="50800" anchor="ctr" anchorCtr="0" horzOverflow="overflow">
                      <a:solidFill>
                        <a:schemeClr val="accent1"/>
                      </a:solidFill>
                    </a:tcPr>
                  </a:tc>
                  <a:tc>
                    <a:txBody>
                      <a:bodyPr/>
                      <a:lstStyle/>
                      <a:p>
                        <a:pPr defTabSz="914400">
                          <a:defRPr sz="3200"/>
                        </a:pPr>
                      </a:p>
                    </a:txBody>
                    <a:tcPr marL="50800" marR="50800" marT="50800" marB="50800" anchor="ctr" anchorCtr="0" horzOverflow="overflow">
                      <a:solidFill>
                        <a:schemeClr val="accent1"/>
                      </a:solidFill>
                    </a:tcPr>
                  </a:tc>
                  <a:tc>
                    <a:txBody>
                      <a:bodyPr/>
                      <a:lstStyle/>
                      <a:p>
                        <a:pPr defTabSz="914400">
                          <a:defRPr sz="3200"/>
                        </a:pPr>
                      </a:p>
                    </a:txBody>
                    <a:tcPr marL="50800" marR="50800" marT="50800" marB="50800" anchor="ctr" anchorCtr="0" horzOverflow="overflow">
                      <a:solidFill>
                        <a:schemeClr val="accent1"/>
                      </a:solidFill>
                    </a:tcPr>
                  </a:tc>
                  <a:tc>
                    <a:txBody>
                      <a:bodyPr/>
                      <a:lstStyle/>
                      <a:p>
                        <a:pPr defTabSz="914400">
                          <a:defRPr sz="3200"/>
                        </a:pPr>
                      </a:p>
                    </a:txBody>
                    <a:tcPr marL="50800" marR="50800" marT="50800" marB="50800" anchor="ctr" anchorCtr="0" horzOverflow="overflow">
                      <a:solidFill>
                        <a:schemeClr val="accent1"/>
                      </a:solidFill>
                    </a:tcPr>
                  </a:tc>
                  <a:tc>
                    <a:txBody>
                      <a:bodyPr/>
                      <a:lstStyle/>
                      <a:p>
                        <a:pPr defTabSz="914400">
                          <a:defRPr sz="3200"/>
                        </a:pPr>
                      </a:p>
                    </a:txBody>
                    <a:tcPr marL="50800" marR="50800" marT="50800" marB="50800" anchor="ctr" anchorCtr="0" horzOverflow="overflow">
                      <a:solidFill>
                        <a:schemeClr val="accent1"/>
                      </a:solidFill>
                    </a:tcPr>
                  </a:tc>
                  <a:tc>
                    <a:txBody>
                      <a:bodyPr/>
                      <a:lstStyle/>
                      <a:p>
                        <a:pPr defTabSz="914400">
                          <a:defRPr sz="3200"/>
                        </a:pPr>
                      </a:p>
                    </a:txBody>
                    <a:tcPr marL="50800" marR="50800" marT="50800" marB="50800" anchor="ctr" anchorCtr="0" horzOverflow="overflow">
                      <a:solidFill>
                        <a:schemeClr val="accent1"/>
                      </a:solidFill>
                    </a:tcPr>
                  </a:tc>
                  <a:tc>
                    <a:txBody>
                      <a:bodyPr/>
                      <a:lstStyle/>
                      <a:p>
                        <a:pPr defTabSz="914400">
                          <a:defRPr sz="3200"/>
                        </a:pPr>
                      </a:p>
                    </a:txBody>
                    <a:tcPr marL="50800" marR="50800" marT="50800" marB="50800" anchor="ctr" anchorCtr="0" horzOverflow="overflow">
                      <a:solidFill>
                        <a:schemeClr val="accent1"/>
                      </a:solidFill>
                    </a:tcPr>
                  </a:tc>
                  <a:tc>
                    <a:txBody>
                      <a:bodyPr/>
                      <a:lstStyle/>
                      <a:p>
                        <a:pPr defTabSz="914400">
                          <a:defRPr sz="3200"/>
                        </a:pPr>
                      </a:p>
                    </a:txBody>
                    <a:tcPr marL="50800" marR="50800" marT="50800" marB="50800" anchor="ctr" anchorCtr="0" horzOverflow="overflow">
                      <a:solidFill>
                        <a:schemeClr val="accent1"/>
                      </a:solidFill>
                    </a:tcPr>
                  </a:tc>
                  <a:tc>
                    <a:txBody>
                      <a:bodyPr/>
                      <a:lstStyle/>
                      <a:p>
                        <a:pPr defTabSz="914400">
                          <a:defRPr sz="3200"/>
                        </a:pPr>
                      </a:p>
                    </a:txBody>
                    <a:tcPr marL="50800" marR="50800" marT="50800" marB="50800" anchor="ctr" anchorCtr="0" horzOverflow="overflow">
                      <a:solidFill>
                        <a:schemeClr val="accent1"/>
                      </a:solidFill>
                    </a:tcPr>
                  </a:tc>
                </a:tr>
              </a:tbl>
            </a:graphicData>
          </a:graphic>
        </p:graphicFrame>
        <p:sp>
          <p:nvSpPr>
            <p:cNvPr id="382" name="[0.1, 0.9]"/>
            <p:cNvSpPr txBox="1"/>
            <p:nvPr/>
          </p:nvSpPr>
          <p:spPr>
            <a:xfrm>
              <a:off x="2893329" y="0"/>
              <a:ext cx="1582675" cy="548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000">
                  <a:solidFill>
                    <a:srgbClr val="000000"/>
                  </a:solidFill>
                </a:defRPr>
              </a:lvl1pPr>
            </a:lstStyle>
            <a:p>
              <a:pPr/>
              <a:r>
                <a:t>[0.1, 0.9]</a:t>
              </a:r>
            </a:p>
          </p:txBody>
        </p:sp>
        <p:sp>
          <p:nvSpPr>
            <p:cNvPr id="383" name="[1, 0]"/>
            <p:cNvSpPr txBox="1"/>
            <p:nvPr/>
          </p:nvSpPr>
          <p:spPr>
            <a:xfrm>
              <a:off x="5417431" y="0"/>
              <a:ext cx="947167" cy="548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000">
                  <a:solidFill>
                    <a:srgbClr val="000000"/>
                  </a:solidFill>
                </a:defRPr>
              </a:lvl1pPr>
            </a:lstStyle>
            <a:p>
              <a:pPr/>
              <a:r>
                <a:t>[1, 0]</a:t>
              </a:r>
            </a:p>
          </p:txBody>
        </p:sp>
        <p:sp>
          <p:nvSpPr>
            <p:cNvPr id="384" name="Embedding"/>
            <p:cNvSpPr txBox="1"/>
            <p:nvPr/>
          </p:nvSpPr>
          <p:spPr>
            <a:xfrm>
              <a:off x="188340" y="843615"/>
              <a:ext cx="2069593" cy="548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000">
                  <a:solidFill>
                    <a:srgbClr val="000000"/>
                  </a:solidFill>
                </a:defRPr>
              </a:lvl1pPr>
            </a:lstStyle>
            <a:p>
              <a:pPr/>
              <a:r>
                <a:t>Embedding</a:t>
              </a:r>
            </a:p>
          </p:txBody>
        </p:sp>
        <p:sp>
          <p:nvSpPr>
            <p:cNvPr id="385" name="confidence…"/>
            <p:cNvSpPr txBox="1"/>
            <p:nvPr/>
          </p:nvSpPr>
          <p:spPr>
            <a:xfrm>
              <a:off x="2632535" y="615015"/>
              <a:ext cx="2104264" cy="10053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000">
                  <a:solidFill>
                    <a:srgbClr val="000000"/>
                  </a:solidFill>
                </a:defRPr>
              </a:pPr>
              <a:r>
                <a:t>confidence </a:t>
              </a:r>
            </a:p>
            <a:p>
              <a:pPr>
                <a:defRPr sz="3000">
                  <a:solidFill>
                    <a:srgbClr val="000000"/>
                  </a:solidFill>
                </a:defRPr>
              </a:pPr>
              <a:r>
                <a:t>score</a:t>
              </a:r>
            </a:p>
          </p:txBody>
        </p:sp>
        <p:sp>
          <p:nvSpPr>
            <p:cNvPr id="386" name="Line"/>
            <p:cNvSpPr/>
            <p:nvPr/>
          </p:nvSpPr>
          <p:spPr>
            <a:xfrm flipV="1">
              <a:off x="3684666" y="1583810"/>
              <a:ext cx="1" cy="68739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387" name="label"/>
            <p:cNvSpPr txBox="1"/>
            <p:nvPr/>
          </p:nvSpPr>
          <p:spPr>
            <a:xfrm>
              <a:off x="5431719" y="843615"/>
              <a:ext cx="918592" cy="548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000">
                  <a:solidFill>
                    <a:srgbClr val="000000"/>
                  </a:solidFill>
                </a:defRPr>
              </a:lvl1pPr>
            </a:lstStyle>
            <a:p>
              <a:pPr/>
              <a:r>
                <a:t>label</a:t>
              </a:r>
            </a:p>
          </p:txBody>
        </p:sp>
      </p:grpSp>
      <p:grpSp>
        <p:nvGrpSpPr>
          <p:cNvPr id="394" name="Group"/>
          <p:cNvGrpSpPr/>
          <p:nvPr/>
        </p:nvGrpSpPr>
        <p:grpSpPr>
          <a:xfrm>
            <a:off x="17021044" y="2247486"/>
            <a:ext cx="3392738" cy="4127385"/>
            <a:chOff x="0" y="0"/>
            <a:chExt cx="3392737" cy="4127383"/>
          </a:xfrm>
        </p:grpSpPr>
        <p:pic>
          <p:nvPicPr>
            <p:cNvPr id="389" name="Screen Shot 2023-03-29 at 1.58.36 AM.png" descr="Screen Shot 2023-03-29 at 1.58.36 AM.png"/>
            <p:cNvPicPr>
              <a:picLocks noChangeAspect="1"/>
            </p:cNvPicPr>
            <p:nvPr/>
          </p:nvPicPr>
          <p:blipFill>
            <a:blip r:embed="rId3">
              <a:extLst/>
            </a:blip>
            <a:stretch>
              <a:fillRect/>
            </a:stretch>
          </p:blipFill>
          <p:spPr>
            <a:xfrm>
              <a:off x="0" y="2184495"/>
              <a:ext cx="3392738" cy="1326253"/>
            </a:xfrm>
            <a:prstGeom prst="rect">
              <a:avLst/>
            </a:prstGeom>
            <a:ln w="12700" cap="flat">
              <a:noFill/>
              <a:miter lim="400000"/>
            </a:ln>
            <a:effectLst/>
          </p:spPr>
        </p:pic>
        <p:sp>
          <p:nvSpPr>
            <p:cNvPr id="390" name="Line"/>
            <p:cNvSpPr/>
            <p:nvPr/>
          </p:nvSpPr>
          <p:spPr>
            <a:xfrm flipV="1">
              <a:off x="1696368" y="3439992"/>
              <a:ext cx="1" cy="68739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391" name="[0.9, -0.9]"/>
            <p:cNvSpPr txBox="1"/>
            <p:nvPr/>
          </p:nvSpPr>
          <p:spPr>
            <a:xfrm>
              <a:off x="884813" y="-1"/>
              <a:ext cx="1623111" cy="5234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800">
                  <a:solidFill>
                    <a:srgbClr val="000000"/>
                  </a:solidFill>
                </a:defRPr>
              </a:lvl1pPr>
            </a:lstStyle>
            <a:p>
              <a:pPr/>
              <a:r>
                <a:t>[0.9, -0.9]</a:t>
              </a:r>
            </a:p>
          </p:txBody>
        </p:sp>
        <p:sp>
          <p:nvSpPr>
            <p:cNvPr id="392" name="Line"/>
            <p:cNvSpPr/>
            <p:nvPr/>
          </p:nvSpPr>
          <p:spPr>
            <a:xfrm flipV="1">
              <a:off x="1696368" y="1743162"/>
              <a:ext cx="1" cy="68739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393" name="error…"/>
            <p:cNvSpPr txBox="1"/>
            <p:nvPr/>
          </p:nvSpPr>
          <p:spPr>
            <a:xfrm>
              <a:off x="964111" y="606277"/>
              <a:ext cx="1464515" cy="9552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800">
                  <a:solidFill>
                    <a:srgbClr val="000000"/>
                  </a:solidFill>
                </a:defRPr>
              </a:pPr>
              <a:r>
                <a:t>error </a:t>
              </a:r>
            </a:p>
            <a:p>
              <a:pPr>
                <a:defRPr sz="2800">
                  <a:solidFill>
                    <a:srgbClr val="000000"/>
                  </a:solidFill>
                </a:defRPr>
              </a:pPr>
              <a:r>
                <a:t>distance</a:t>
              </a:r>
            </a:p>
          </p:txBody>
        </p:sp>
      </p:grpSp>
      <p:sp>
        <p:nvSpPr>
          <p:cNvPr id="395" name="SDM Model: Edisa"/>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SDM Model: Edisa</a:t>
            </a:r>
          </a:p>
        </p:txBody>
      </p:sp>
      <p:sp>
        <p:nvSpPr>
          <p:cNvPr id="396" name="Figure 8: Edisa model structure"/>
          <p:cNvSpPr txBox="1"/>
          <p:nvPr/>
        </p:nvSpPr>
        <p:spPr>
          <a:xfrm>
            <a:off x="1916810" y="10137140"/>
            <a:ext cx="9169935"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000000"/>
                </a:solidFill>
                <a:latin typeface="蘋果儷細宋"/>
                <a:ea typeface="蘋果儷細宋"/>
                <a:cs typeface="蘋果儷細宋"/>
                <a:sym typeface="蘋果儷細宋"/>
              </a:defRPr>
            </a:lvl1pPr>
          </a:lstStyle>
          <a:p>
            <a:pPr/>
            <a:r>
              <a:t>Figure 8: Edisa model structure</a:t>
            </a:r>
          </a:p>
        </p:txBody>
      </p:sp>
      <p:sp>
        <p:nvSpPr>
          <p:cNvPr id="397" name="Rectangle"/>
          <p:cNvSpPr/>
          <p:nvPr/>
        </p:nvSpPr>
        <p:spPr>
          <a:xfrm>
            <a:off x="3523787" y="9756140"/>
            <a:ext cx="6153114" cy="127000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98" name="Error-distance-aware multivariate Gaussian mixture model…"/>
          <p:cNvSpPr txBox="1"/>
          <p:nvPr/>
        </p:nvSpPr>
        <p:spPr>
          <a:xfrm>
            <a:off x="1391432" y="9863252"/>
            <a:ext cx="10417824" cy="10557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100">
                <a:solidFill>
                  <a:srgbClr val="000000"/>
                </a:solidFill>
              </a:defRPr>
            </a:pPr>
            <a:r>
              <a:t>Error-distance-aware multivariate Gaussian mixture model </a:t>
            </a:r>
          </a:p>
          <a:p>
            <a:pPr>
              <a:defRPr sz="3100">
                <a:solidFill>
                  <a:srgbClr val="000000"/>
                </a:solidFill>
              </a:defRPr>
            </a:pPr>
            <a:r>
              <a:t>(Edisa)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79"/>
                                        </p:tgtEl>
                                        <p:attrNameLst>
                                          <p:attrName>style.visibility</p:attrName>
                                        </p:attrNameLst>
                                      </p:cBhvr>
                                      <p:to>
                                        <p:strVal val="visible"/>
                                      </p:to>
                                    </p:set>
                                    <p:anim calcmode="lin" valueType="num">
                                      <p:cBhvr>
                                        <p:cTn id="7" dur="300" fill="hold"/>
                                        <p:tgtEl>
                                          <p:spTgt spid="379"/>
                                        </p:tgtEl>
                                        <p:attrNameLst>
                                          <p:attrName>ppt_w</p:attrName>
                                        </p:attrNameLst>
                                      </p:cBhvr>
                                      <p:tavLst>
                                        <p:tav tm="0">
                                          <p:val>
                                            <p:fltVal val="0"/>
                                          </p:val>
                                        </p:tav>
                                        <p:tav tm="100000">
                                          <p:val>
                                            <p:strVal val="#ppt_w"/>
                                          </p:val>
                                        </p:tav>
                                      </p:tavLst>
                                    </p:anim>
                                    <p:anim calcmode="lin" valueType="num">
                                      <p:cBhvr>
                                        <p:cTn id="8" dur="300" fill="hold"/>
                                        <p:tgtEl>
                                          <p:spTgt spid="37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388"/>
                                        </p:tgtEl>
                                        <p:attrNameLst>
                                          <p:attrName>style.visibility</p:attrName>
                                        </p:attrNameLst>
                                      </p:cBhvr>
                                      <p:to>
                                        <p:strVal val="visible"/>
                                      </p:to>
                                    </p:set>
                                    <p:anim calcmode="lin" valueType="num">
                                      <p:cBhvr>
                                        <p:cTn id="13" dur="300" fill="hold"/>
                                        <p:tgtEl>
                                          <p:spTgt spid="388"/>
                                        </p:tgtEl>
                                        <p:attrNameLst>
                                          <p:attrName>ppt_w</p:attrName>
                                        </p:attrNameLst>
                                      </p:cBhvr>
                                      <p:tavLst>
                                        <p:tav tm="0">
                                          <p:val>
                                            <p:fltVal val="0"/>
                                          </p:val>
                                        </p:tav>
                                        <p:tav tm="100000">
                                          <p:val>
                                            <p:strVal val="#ppt_w"/>
                                          </p:val>
                                        </p:tav>
                                      </p:tavLst>
                                    </p:anim>
                                    <p:anim calcmode="lin" valueType="num">
                                      <p:cBhvr>
                                        <p:cTn id="14" dur="300" fill="hold"/>
                                        <p:tgtEl>
                                          <p:spTgt spid="388"/>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394"/>
                                        </p:tgtEl>
                                        <p:attrNameLst>
                                          <p:attrName>style.visibility</p:attrName>
                                        </p:attrNameLst>
                                      </p:cBhvr>
                                      <p:to>
                                        <p:strVal val="visible"/>
                                      </p:to>
                                    </p:set>
                                    <p:anim calcmode="lin" valueType="num">
                                      <p:cBhvr>
                                        <p:cTn id="19" dur="300" fill="hold"/>
                                        <p:tgtEl>
                                          <p:spTgt spid="394"/>
                                        </p:tgtEl>
                                        <p:attrNameLst>
                                          <p:attrName>ppt_w</p:attrName>
                                        </p:attrNameLst>
                                      </p:cBhvr>
                                      <p:tavLst>
                                        <p:tav tm="0">
                                          <p:val>
                                            <p:fltVal val="0"/>
                                          </p:val>
                                        </p:tav>
                                        <p:tav tm="100000">
                                          <p:val>
                                            <p:strVal val="#ppt_w"/>
                                          </p:val>
                                        </p:tav>
                                      </p:tavLst>
                                    </p:anim>
                                    <p:anim calcmode="lin" valueType="num">
                                      <p:cBhvr>
                                        <p:cTn id="20" dur="300" fill="hold"/>
                                        <p:tgtEl>
                                          <p:spTgt spid="3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8" grpId="2"/>
      <p:bldP build="whole" bldLvl="1" animBg="1" rev="0" advAuto="0" spid="379" grpId="1"/>
      <p:bldP build="whole" bldLvl="1" animBg="1" rev="0" advAuto="0" spid="394" grpId="3"/>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01" name="Screen Shot 2023-02-02 at 3.59.30 PM.png" descr="Screen Shot 2023-02-02 at 3.59.30 PM.png"/>
          <p:cNvPicPr>
            <a:picLocks noChangeAspect="1"/>
          </p:cNvPicPr>
          <p:nvPr/>
        </p:nvPicPr>
        <p:blipFill>
          <a:blip r:embed="rId2">
            <a:extLst/>
          </a:blip>
          <a:stretch>
            <a:fillRect/>
          </a:stretch>
        </p:blipFill>
        <p:spPr>
          <a:xfrm>
            <a:off x="2685474" y="8896568"/>
            <a:ext cx="5763511" cy="4169349"/>
          </a:xfrm>
          <a:prstGeom prst="rect">
            <a:avLst/>
          </a:prstGeom>
          <a:ln w="12700">
            <a:miter lim="400000"/>
          </a:ln>
        </p:spPr>
      </p:pic>
      <p:grpSp>
        <p:nvGrpSpPr>
          <p:cNvPr id="408" name="Group"/>
          <p:cNvGrpSpPr/>
          <p:nvPr/>
        </p:nvGrpSpPr>
        <p:grpSpPr>
          <a:xfrm>
            <a:off x="1011251" y="2392518"/>
            <a:ext cx="8590627" cy="6656072"/>
            <a:chOff x="0" y="0"/>
            <a:chExt cx="8590625" cy="6656071"/>
          </a:xfrm>
        </p:grpSpPr>
        <p:pic>
          <p:nvPicPr>
            <p:cNvPr id="402" name="Screen Shot 2023-02-02 at 3.59.07 PM.png" descr="Screen Shot 2023-02-02 at 3.59.07 PM.png"/>
            <p:cNvPicPr>
              <a:picLocks noChangeAspect="1"/>
            </p:cNvPicPr>
            <p:nvPr/>
          </p:nvPicPr>
          <p:blipFill>
            <a:blip r:embed="rId3">
              <a:extLst/>
            </a:blip>
            <a:srcRect l="0" t="0" r="0" b="0"/>
            <a:stretch>
              <a:fillRect/>
            </a:stretch>
          </p:blipFill>
          <p:spPr>
            <a:xfrm>
              <a:off x="540080" y="0"/>
              <a:ext cx="7662870" cy="6392143"/>
            </a:xfrm>
            <a:prstGeom prst="rect">
              <a:avLst/>
            </a:prstGeom>
            <a:ln w="12700" cap="flat">
              <a:noFill/>
              <a:miter lim="400000"/>
            </a:ln>
            <a:effectLst/>
          </p:spPr>
        </p:pic>
        <p:sp>
          <p:nvSpPr>
            <p:cNvPr id="403" name="Rectangle"/>
            <p:cNvSpPr/>
            <p:nvPr/>
          </p:nvSpPr>
          <p:spPr>
            <a:xfrm>
              <a:off x="0" y="4865519"/>
              <a:ext cx="8590626" cy="169719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04" name="Rectangle"/>
            <p:cNvSpPr/>
            <p:nvPr/>
          </p:nvSpPr>
          <p:spPr>
            <a:xfrm>
              <a:off x="331754" y="5220971"/>
              <a:ext cx="7162727" cy="14351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05" name="Embedding"/>
            <p:cNvSpPr txBox="1"/>
            <p:nvPr/>
          </p:nvSpPr>
          <p:spPr>
            <a:xfrm>
              <a:off x="826520" y="4989485"/>
              <a:ext cx="2069593" cy="548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000">
                  <a:solidFill>
                    <a:srgbClr val="000000"/>
                  </a:solidFill>
                </a:defRPr>
              </a:lvl1pPr>
            </a:lstStyle>
            <a:p>
              <a:pPr/>
              <a:r>
                <a:t>Embedding</a:t>
              </a:r>
            </a:p>
          </p:txBody>
        </p:sp>
        <p:sp>
          <p:nvSpPr>
            <p:cNvPr id="406" name="Error…"/>
            <p:cNvSpPr txBox="1"/>
            <p:nvPr/>
          </p:nvSpPr>
          <p:spPr>
            <a:xfrm>
              <a:off x="3591032" y="4760885"/>
              <a:ext cx="1560958" cy="10053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000">
                  <a:solidFill>
                    <a:srgbClr val="000000"/>
                  </a:solidFill>
                </a:defRPr>
              </a:pPr>
              <a:r>
                <a:t>Error </a:t>
              </a:r>
            </a:p>
            <a:p>
              <a:pPr>
                <a:defRPr sz="3000">
                  <a:solidFill>
                    <a:srgbClr val="000000"/>
                  </a:solidFill>
                </a:defRPr>
              </a:pPr>
              <a:r>
                <a:t>distance</a:t>
              </a:r>
            </a:p>
          </p:txBody>
        </p:sp>
        <p:sp>
          <p:nvSpPr>
            <p:cNvPr id="407" name="confidence…"/>
            <p:cNvSpPr txBox="1"/>
            <p:nvPr/>
          </p:nvSpPr>
          <p:spPr>
            <a:xfrm>
              <a:off x="5846910" y="4760885"/>
              <a:ext cx="2104264" cy="10053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000">
                  <a:solidFill>
                    <a:srgbClr val="000000"/>
                  </a:solidFill>
                </a:defRPr>
              </a:pPr>
              <a:r>
                <a:t>confidence </a:t>
              </a:r>
            </a:p>
            <a:p>
              <a:pPr>
                <a:defRPr sz="3000">
                  <a:solidFill>
                    <a:srgbClr val="000000"/>
                  </a:solidFill>
                </a:defRPr>
              </a:pPr>
              <a:r>
                <a:t>score</a:t>
              </a:r>
            </a:p>
          </p:txBody>
        </p:sp>
      </p:grpSp>
      <p:grpSp>
        <p:nvGrpSpPr>
          <p:cNvPr id="422" name="Group"/>
          <p:cNvGrpSpPr/>
          <p:nvPr/>
        </p:nvGrpSpPr>
        <p:grpSpPr>
          <a:xfrm>
            <a:off x="12342538" y="2879357"/>
            <a:ext cx="9625639" cy="6867234"/>
            <a:chOff x="0" y="0"/>
            <a:chExt cx="9625638" cy="6867232"/>
          </a:xfrm>
        </p:grpSpPr>
        <p:grpSp>
          <p:nvGrpSpPr>
            <p:cNvPr id="420" name="Group"/>
            <p:cNvGrpSpPr/>
            <p:nvPr/>
          </p:nvGrpSpPr>
          <p:grpSpPr>
            <a:xfrm>
              <a:off x="0" y="0"/>
              <a:ext cx="9625639" cy="6327967"/>
              <a:chOff x="0" y="0"/>
              <a:chExt cx="9625638" cy="6327966"/>
            </a:xfrm>
          </p:grpSpPr>
          <p:pic>
            <p:nvPicPr>
              <p:cNvPr id="409" name="Screen Shot 2023-03-31 at 11.46.51 PM.png" descr="Screen Shot 2023-03-31 at 11.46.51 PM.png"/>
              <p:cNvPicPr>
                <a:picLocks noChangeAspect="1"/>
              </p:cNvPicPr>
              <p:nvPr/>
            </p:nvPicPr>
            <p:blipFill>
              <a:blip r:embed="rId4">
                <a:extLst/>
              </a:blip>
              <a:stretch>
                <a:fillRect/>
              </a:stretch>
            </p:blipFill>
            <p:spPr>
              <a:xfrm>
                <a:off x="0" y="0"/>
                <a:ext cx="9625639" cy="6327967"/>
              </a:xfrm>
              <a:prstGeom prst="rect">
                <a:avLst/>
              </a:prstGeom>
              <a:ln w="12700" cap="flat">
                <a:noFill/>
                <a:miter lim="400000"/>
              </a:ln>
              <a:effectLst/>
            </p:spPr>
          </p:pic>
          <p:sp>
            <p:nvSpPr>
              <p:cNvPr id="410" name="Rectangle"/>
              <p:cNvSpPr/>
              <p:nvPr/>
            </p:nvSpPr>
            <p:spPr>
              <a:xfrm>
                <a:off x="4261267" y="5180855"/>
                <a:ext cx="1103106" cy="937689"/>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1" name="Rectangle"/>
              <p:cNvSpPr/>
              <p:nvPr/>
            </p:nvSpPr>
            <p:spPr>
              <a:xfrm>
                <a:off x="1699602" y="2612912"/>
                <a:ext cx="295290" cy="631650"/>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2" name="S"/>
              <p:cNvSpPr txBox="1"/>
              <p:nvPr/>
            </p:nvSpPr>
            <p:spPr>
              <a:xfrm>
                <a:off x="1638362" y="2582358"/>
                <a:ext cx="417771" cy="634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000">
                    <a:solidFill>
                      <a:srgbClr val="000000"/>
                    </a:solidFill>
                  </a:defRPr>
                </a:lvl1pPr>
              </a:lstStyle>
              <a:p>
                <a:pPr/>
                <a:r>
                  <a:t>S</a:t>
                </a:r>
              </a:p>
            </p:txBody>
          </p:sp>
          <p:sp>
            <p:nvSpPr>
              <p:cNvPr id="413" name="Rectangle"/>
              <p:cNvSpPr/>
              <p:nvPr/>
            </p:nvSpPr>
            <p:spPr>
              <a:xfrm>
                <a:off x="1091674" y="2459893"/>
                <a:ext cx="1103106" cy="937688"/>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4" name="Equation"/>
              <p:cNvSpPr txBox="1"/>
              <p:nvPr/>
            </p:nvSpPr>
            <p:spPr>
              <a:xfrm>
                <a:off x="1531493" y="2778375"/>
                <a:ext cx="784578" cy="379159"/>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000000"/>
                          </a:solidFill>
                          <a:latin typeface="Cambria Math" panose="02040503050406030204" pitchFamily="18" charset="0"/>
                        </a:rPr>
                        <m:t>P</m:t>
                      </m:r>
                      <m:r>
                        <a:rPr xmlns:a="http://schemas.openxmlformats.org/drawingml/2006/main" sz="3500" i="1">
                          <a:solidFill>
                            <a:srgbClr val="000000"/>
                          </a:solidFill>
                          <a:latin typeface="Cambria Math" panose="02040503050406030204" pitchFamily="18" charset="0"/>
                        </a:rPr>
                        <m:t>(</m:t>
                      </m:r>
                      <m:r>
                        <a:rPr xmlns:a="http://schemas.openxmlformats.org/drawingml/2006/main" sz="3500" i="1">
                          <a:solidFill>
                            <a:srgbClr val="000000"/>
                          </a:solidFill>
                          <a:latin typeface="Cambria Math" panose="02040503050406030204" pitchFamily="18" charset="0"/>
                        </a:rPr>
                        <m:t>S</m:t>
                      </m:r>
                      <m:r>
                        <a:rPr xmlns:a="http://schemas.openxmlformats.org/drawingml/2006/main" sz="3500" i="1">
                          <a:solidFill>
                            <a:srgbClr val="000000"/>
                          </a:solidFill>
                          <a:latin typeface="Cambria Math" panose="02040503050406030204" pitchFamily="18" charset="0"/>
                        </a:rPr>
                        <m:t>)</m:t>
                      </m:r>
                    </m:oMath>
                  </m:oMathPara>
                </a14:m>
                <a:endParaRPr sz="3500"/>
              </a:p>
            </p:txBody>
          </p:sp>
          <p:sp>
            <p:nvSpPr>
              <p:cNvPr id="415" name="Equation"/>
              <p:cNvSpPr txBox="1"/>
              <p:nvPr/>
            </p:nvSpPr>
            <p:spPr>
              <a:xfrm>
                <a:off x="4726268" y="5282270"/>
                <a:ext cx="218250" cy="304484"/>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000000"/>
                          </a:solidFill>
                          <a:latin typeface="Cambria Math" panose="02040503050406030204" pitchFamily="18" charset="0"/>
                        </a:rPr>
                        <m:t>S</m:t>
                      </m:r>
                    </m:oMath>
                  </m:oMathPara>
                </a14:m>
                <a:endParaRPr sz="3500"/>
              </a:p>
            </p:txBody>
          </p:sp>
          <p:sp>
            <p:nvSpPr>
              <p:cNvPr id="416" name="Rectangle"/>
              <p:cNvSpPr/>
              <p:nvPr/>
            </p:nvSpPr>
            <p:spPr>
              <a:xfrm>
                <a:off x="2805203" y="5089350"/>
                <a:ext cx="1103105" cy="452678"/>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7" name="Rectangle"/>
              <p:cNvSpPr/>
              <p:nvPr/>
            </p:nvSpPr>
            <p:spPr>
              <a:xfrm>
                <a:off x="6405631" y="5089350"/>
                <a:ext cx="1374840" cy="452678"/>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8" name="Equation"/>
              <p:cNvSpPr txBox="1"/>
              <p:nvPr/>
            </p:nvSpPr>
            <p:spPr>
              <a:xfrm>
                <a:off x="2814154" y="5111444"/>
                <a:ext cx="349300" cy="412026"/>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500" i="1">
                              <a:solidFill>
                                <a:srgbClr val="000000"/>
                              </a:solidFill>
                              <a:latin typeface="Cambria Math" panose="02040503050406030204" pitchFamily="18" charset="0"/>
                            </a:rPr>
                            <m:t>S</m:t>
                          </m:r>
                        </m:e>
                        <m:sub>
                          <m:r>
                            <a:rPr xmlns:a="http://schemas.openxmlformats.org/drawingml/2006/main" sz="3500" i="1">
                              <a:solidFill>
                                <a:srgbClr val="000000"/>
                              </a:solidFill>
                              <a:latin typeface="Cambria Math" panose="02040503050406030204" pitchFamily="18" charset="0"/>
                            </a:rPr>
                            <m:t>0</m:t>
                          </m:r>
                        </m:sub>
                      </m:sSub>
                    </m:oMath>
                  </m:oMathPara>
                </a14:m>
                <a:endParaRPr sz="3500"/>
              </a:p>
            </p:txBody>
          </p:sp>
          <p:sp>
            <p:nvSpPr>
              <p:cNvPr id="419" name="Equation"/>
              <p:cNvSpPr txBox="1"/>
              <p:nvPr/>
            </p:nvSpPr>
            <p:spPr>
              <a:xfrm>
                <a:off x="6611284" y="5108851"/>
                <a:ext cx="348668" cy="41044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500" i="1">
                              <a:solidFill>
                                <a:srgbClr val="000000"/>
                              </a:solidFill>
                              <a:latin typeface="Cambria Math" panose="02040503050406030204" pitchFamily="18" charset="0"/>
                            </a:rPr>
                            <m:t>S</m:t>
                          </m:r>
                        </m:e>
                        <m:sub>
                          <m:r>
                            <a:rPr xmlns:a="http://schemas.openxmlformats.org/drawingml/2006/main" sz="3500" i="1">
                              <a:solidFill>
                                <a:srgbClr val="000000"/>
                              </a:solidFill>
                              <a:latin typeface="Cambria Math" panose="02040503050406030204" pitchFamily="18" charset="0"/>
                            </a:rPr>
                            <m:t>n</m:t>
                          </m:r>
                        </m:sub>
                      </m:sSub>
                    </m:oMath>
                  </m:oMathPara>
                </a14:m>
                <a:endParaRPr sz="3500"/>
              </a:p>
            </p:txBody>
          </p:sp>
        </p:grpSp>
        <p:pic>
          <p:nvPicPr>
            <p:cNvPr id="421" name="Screen Shot 2023-04-01 at 12.13.10 AM.png" descr="Screen Shot 2023-04-01 at 12.13.10 AM.png"/>
            <p:cNvPicPr>
              <a:picLocks noChangeAspect="1"/>
            </p:cNvPicPr>
            <p:nvPr/>
          </p:nvPicPr>
          <p:blipFill>
            <a:blip r:embed="rId5">
              <a:extLst/>
            </a:blip>
            <a:stretch>
              <a:fillRect/>
            </a:stretch>
          </p:blipFill>
          <p:spPr>
            <a:xfrm>
              <a:off x="2827655" y="5808478"/>
              <a:ext cx="3970328" cy="1058755"/>
            </a:xfrm>
            <a:prstGeom prst="rect">
              <a:avLst/>
            </a:prstGeom>
            <a:ln w="12700" cap="flat">
              <a:noFill/>
              <a:miter lim="400000"/>
            </a:ln>
            <a:effectLst/>
          </p:spPr>
        </p:pic>
      </p:grpSp>
      <p:sp>
        <p:nvSpPr>
          <p:cNvPr id="423" name="SDM Model: Edisa"/>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SDM Model: Edisa</a:t>
            </a:r>
          </a:p>
        </p:txBody>
      </p:sp>
      <p:pic>
        <p:nvPicPr>
          <p:cNvPr id="424" name="Screen Shot 2023-02-02 at 3.59.38 PM.png" descr="Screen Shot 2023-02-02 at 3.59.38 PM.png"/>
          <p:cNvPicPr>
            <a:picLocks noChangeAspect="1"/>
          </p:cNvPicPr>
          <p:nvPr/>
        </p:nvPicPr>
        <p:blipFill>
          <a:blip r:embed="rId6">
            <a:extLst/>
          </a:blip>
          <a:stretch>
            <a:fillRect/>
          </a:stretch>
        </p:blipFill>
        <p:spPr>
          <a:xfrm>
            <a:off x="10752692" y="10870274"/>
            <a:ext cx="11986676" cy="1086954"/>
          </a:xfrm>
          <a:prstGeom prst="rect">
            <a:avLst/>
          </a:prstGeom>
          <a:ln w="12700">
            <a:miter lim="400000"/>
          </a:ln>
        </p:spPr>
      </p:pic>
      <p:sp>
        <p:nvSpPr>
          <p:cNvPr id="425" name="Figure 8: Edisa model structure"/>
          <p:cNvSpPr txBox="1"/>
          <p:nvPr/>
        </p:nvSpPr>
        <p:spPr>
          <a:xfrm>
            <a:off x="982262" y="8265093"/>
            <a:ext cx="9169935"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000000"/>
                </a:solidFill>
                <a:latin typeface="蘋果儷細宋"/>
                <a:ea typeface="蘋果儷細宋"/>
                <a:cs typeface="蘋果儷細宋"/>
                <a:sym typeface="蘋果儷細宋"/>
              </a:defRPr>
            </a:lvl1pPr>
          </a:lstStyle>
          <a:p>
            <a:pPr/>
            <a:r>
              <a:t>Figure 8: Edisa model structure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22"/>
                                        </p:tgtEl>
                                        <p:attrNameLst>
                                          <p:attrName>style.visibility</p:attrName>
                                        </p:attrNameLst>
                                      </p:cBhvr>
                                      <p:to>
                                        <p:strVal val="visible"/>
                                      </p:to>
                                    </p:set>
                                    <p:anim calcmode="lin" valueType="num">
                                      <p:cBhvr>
                                        <p:cTn id="7" dur="300" fill="hold"/>
                                        <p:tgtEl>
                                          <p:spTgt spid="422"/>
                                        </p:tgtEl>
                                        <p:attrNameLst>
                                          <p:attrName>ppt_w</p:attrName>
                                        </p:attrNameLst>
                                      </p:cBhvr>
                                      <p:tavLst>
                                        <p:tav tm="0">
                                          <p:val>
                                            <p:fltVal val="0"/>
                                          </p:val>
                                        </p:tav>
                                        <p:tav tm="100000">
                                          <p:val>
                                            <p:strVal val="#ppt_w"/>
                                          </p:val>
                                        </p:tav>
                                      </p:tavLst>
                                    </p:anim>
                                    <p:anim calcmode="lin" valueType="num">
                                      <p:cBhvr>
                                        <p:cTn id="8" dur="300" fill="hold"/>
                                        <p:tgtEl>
                                          <p:spTgt spid="4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2"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34" name="Group"/>
          <p:cNvGrpSpPr/>
          <p:nvPr/>
        </p:nvGrpSpPr>
        <p:grpSpPr>
          <a:xfrm>
            <a:off x="1011251" y="2392518"/>
            <a:ext cx="8590627" cy="6656072"/>
            <a:chOff x="0" y="0"/>
            <a:chExt cx="8590625" cy="6656071"/>
          </a:xfrm>
        </p:grpSpPr>
        <p:pic>
          <p:nvPicPr>
            <p:cNvPr id="428" name="Screen Shot 2023-02-02 at 3.59.07 PM.png" descr="Screen Shot 2023-02-02 at 3.59.07 PM.png"/>
            <p:cNvPicPr>
              <a:picLocks noChangeAspect="1"/>
            </p:cNvPicPr>
            <p:nvPr/>
          </p:nvPicPr>
          <p:blipFill>
            <a:blip r:embed="rId2">
              <a:extLst/>
            </a:blip>
            <a:srcRect l="0" t="0" r="0" b="0"/>
            <a:stretch>
              <a:fillRect/>
            </a:stretch>
          </p:blipFill>
          <p:spPr>
            <a:xfrm>
              <a:off x="540080" y="0"/>
              <a:ext cx="7662870" cy="6392143"/>
            </a:xfrm>
            <a:prstGeom prst="rect">
              <a:avLst/>
            </a:prstGeom>
            <a:ln w="12700" cap="flat">
              <a:noFill/>
              <a:miter lim="400000"/>
            </a:ln>
            <a:effectLst/>
          </p:spPr>
        </p:pic>
        <p:sp>
          <p:nvSpPr>
            <p:cNvPr id="429" name="Rectangle"/>
            <p:cNvSpPr/>
            <p:nvPr/>
          </p:nvSpPr>
          <p:spPr>
            <a:xfrm>
              <a:off x="0" y="4865519"/>
              <a:ext cx="8590626" cy="169719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30" name="Rectangle"/>
            <p:cNvSpPr/>
            <p:nvPr/>
          </p:nvSpPr>
          <p:spPr>
            <a:xfrm>
              <a:off x="331754" y="5220971"/>
              <a:ext cx="7162727" cy="14351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31" name="Embedding"/>
            <p:cNvSpPr txBox="1"/>
            <p:nvPr/>
          </p:nvSpPr>
          <p:spPr>
            <a:xfrm>
              <a:off x="826520" y="4989485"/>
              <a:ext cx="2069593" cy="548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000">
                  <a:solidFill>
                    <a:srgbClr val="000000"/>
                  </a:solidFill>
                </a:defRPr>
              </a:lvl1pPr>
            </a:lstStyle>
            <a:p>
              <a:pPr/>
              <a:r>
                <a:t>Embedding</a:t>
              </a:r>
            </a:p>
          </p:txBody>
        </p:sp>
        <p:sp>
          <p:nvSpPr>
            <p:cNvPr id="432" name="Error…"/>
            <p:cNvSpPr txBox="1"/>
            <p:nvPr/>
          </p:nvSpPr>
          <p:spPr>
            <a:xfrm>
              <a:off x="3591032" y="4760885"/>
              <a:ext cx="1560958" cy="10053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000">
                  <a:solidFill>
                    <a:srgbClr val="000000"/>
                  </a:solidFill>
                </a:defRPr>
              </a:pPr>
              <a:r>
                <a:t>Error </a:t>
              </a:r>
            </a:p>
            <a:p>
              <a:pPr>
                <a:defRPr sz="3000">
                  <a:solidFill>
                    <a:srgbClr val="000000"/>
                  </a:solidFill>
                </a:defRPr>
              </a:pPr>
              <a:r>
                <a:t>distance</a:t>
              </a:r>
            </a:p>
          </p:txBody>
        </p:sp>
        <p:sp>
          <p:nvSpPr>
            <p:cNvPr id="433" name="confidence…"/>
            <p:cNvSpPr txBox="1"/>
            <p:nvPr/>
          </p:nvSpPr>
          <p:spPr>
            <a:xfrm>
              <a:off x="5846910" y="4760885"/>
              <a:ext cx="2104264" cy="10053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000">
                  <a:solidFill>
                    <a:srgbClr val="000000"/>
                  </a:solidFill>
                </a:defRPr>
              </a:pPr>
              <a:r>
                <a:t>confidence </a:t>
              </a:r>
            </a:p>
            <a:p>
              <a:pPr>
                <a:defRPr sz="3000">
                  <a:solidFill>
                    <a:srgbClr val="000000"/>
                  </a:solidFill>
                </a:defRPr>
              </a:pPr>
              <a:r>
                <a:t>score</a:t>
              </a:r>
            </a:p>
          </p:txBody>
        </p:sp>
      </p:grpSp>
      <p:pic>
        <p:nvPicPr>
          <p:cNvPr id="435" name="Screen Shot 2023-02-02 at 3.59.30 PM.png" descr="Screen Shot 2023-02-02 at 3.59.30 PM.png"/>
          <p:cNvPicPr>
            <a:picLocks noChangeAspect="1"/>
          </p:cNvPicPr>
          <p:nvPr/>
        </p:nvPicPr>
        <p:blipFill>
          <a:blip r:embed="rId3">
            <a:extLst/>
          </a:blip>
          <a:stretch>
            <a:fillRect/>
          </a:stretch>
        </p:blipFill>
        <p:spPr>
          <a:xfrm>
            <a:off x="2685474" y="8896568"/>
            <a:ext cx="5763511" cy="4169349"/>
          </a:xfrm>
          <a:prstGeom prst="rect">
            <a:avLst/>
          </a:prstGeom>
          <a:ln w="12700">
            <a:miter lim="400000"/>
          </a:ln>
        </p:spPr>
      </p:pic>
      <p:grpSp>
        <p:nvGrpSpPr>
          <p:cNvPr id="441" name="Group"/>
          <p:cNvGrpSpPr/>
          <p:nvPr/>
        </p:nvGrpSpPr>
        <p:grpSpPr>
          <a:xfrm>
            <a:off x="11254355" y="4013607"/>
            <a:ext cx="7085869" cy="5840187"/>
            <a:chOff x="0" y="0"/>
            <a:chExt cx="7085867" cy="5840187"/>
          </a:xfrm>
        </p:grpSpPr>
        <p:pic>
          <p:nvPicPr>
            <p:cNvPr id="436" name="Screen Shot 2023-04-01 at 12.13.26 AM.png" descr="Screen Shot 2023-04-01 at 12.13.26 AM.png"/>
            <p:cNvPicPr>
              <a:picLocks noChangeAspect="1"/>
            </p:cNvPicPr>
            <p:nvPr/>
          </p:nvPicPr>
          <p:blipFill>
            <a:blip r:embed="rId4">
              <a:extLst/>
            </a:blip>
            <a:stretch>
              <a:fillRect/>
            </a:stretch>
          </p:blipFill>
          <p:spPr>
            <a:xfrm>
              <a:off x="2885116" y="4963331"/>
              <a:ext cx="4200752" cy="876857"/>
            </a:xfrm>
            <a:prstGeom prst="rect">
              <a:avLst/>
            </a:prstGeom>
            <a:ln w="12700" cap="flat">
              <a:noFill/>
              <a:miter lim="400000"/>
            </a:ln>
            <a:effectLst/>
          </p:spPr>
        </p:pic>
        <p:sp>
          <p:nvSpPr>
            <p:cNvPr id="437" name="Rectangle"/>
            <p:cNvSpPr/>
            <p:nvPr/>
          </p:nvSpPr>
          <p:spPr>
            <a:xfrm>
              <a:off x="2814504" y="4118132"/>
              <a:ext cx="779681" cy="5461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38" name="Rectangle"/>
            <p:cNvSpPr/>
            <p:nvPr/>
          </p:nvSpPr>
          <p:spPr>
            <a:xfrm>
              <a:off x="6022087" y="4118132"/>
              <a:ext cx="779681" cy="5461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39" name="Rectangle"/>
            <p:cNvSpPr/>
            <p:nvPr/>
          </p:nvSpPr>
          <p:spPr>
            <a:xfrm>
              <a:off x="718578" y="0"/>
              <a:ext cx="488933" cy="2809420"/>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40" name="Equation"/>
            <p:cNvSpPr txBox="1"/>
            <p:nvPr/>
          </p:nvSpPr>
          <p:spPr>
            <a:xfrm>
              <a:off x="0" y="1967453"/>
              <a:ext cx="1140909" cy="415090"/>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000" i="1">
                        <a:solidFill>
                          <a:srgbClr val="000000"/>
                        </a:solidFill>
                        <a:latin typeface="Cambria Math" panose="02040503050406030204" pitchFamily="18" charset="0"/>
                      </a:rPr>
                      <m:t>P</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Z</m:t>
                    </m:r>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S</m:t>
                        </m:r>
                      </m:e>
                      <m:sub>
                        <m:r>
                          <a:rPr xmlns:a="http://schemas.openxmlformats.org/drawingml/2006/main" sz="3000" i="1">
                            <a:solidFill>
                              <a:srgbClr val="000000"/>
                            </a:solidFill>
                            <a:latin typeface="Cambria Math" panose="02040503050406030204" pitchFamily="18" charset="0"/>
                          </a:rPr>
                          <m:t>j</m:t>
                        </m:r>
                      </m:sub>
                    </m:sSub>
                    <m:r>
                      <a:rPr xmlns:a="http://schemas.openxmlformats.org/drawingml/2006/main" sz="3000" i="1">
                        <a:solidFill>
                          <a:srgbClr val="000000"/>
                        </a:solidFill>
                        <a:latin typeface="Cambria Math" panose="02040503050406030204" pitchFamily="18" charset="0"/>
                      </a:rPr>
                      <m:t>)</m:t>
                    </m:r>
                  </m:oMath>
                </m:oMathPara>
              </a14:m>
              <a:endParaRPr sz="3000"/>
            </a:p>
          </p:txBody>
        </p:sp>
      </p:grpSp>
      <p:pic>
        <p:nvPicPr>
          <p:cNvPr id="442" name="1.png" descr="1.png"/>
          <p:cNvPicPr>
            <a:picLocks noChangeAspect="1"/>
          </p:cNvPicPr>
          <p:nvPr/>
        </p:nvPicPr>
        <p:blipFill>
          <a:blip r:embed="rId5">
            <a:extLst/>
          </a:blip>
          <a:stretch>
            <a:fillRect/>
          </a:stretch>
        </p:blipFill>
        <p:spPr>
          <a:xfrm>
            <a:off x="13025859" y="2371974"/>
            <a:ext cx="7633544" cy="6191653"/>
          </a:xfrm>
          <a:prstGeom prst="rect">
            <a:avLst/>
          </a:prstGeom>
          <a:ln w="12700">
            <a:miter lim="400000"/>
          </a:ln>
        </p:spPr>
      </p:pic>
      <p:sp>
        <p:nvSpPr>
          <p:cNvPr id="443" name="SDM Model: Edisa"/>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SDM Model: Edisa</a:t>
            </a:r>
          </a:p>
        </p:txBody>
      </p:sp>
      <p:pic>
        <p:nvPicPr>
          <p:cNvPr id="444" name="Screen Shot 2023-02-02 at 3.59.38 PM.png" descr="Screen Shot 2023-02-02 at 3.59.38 PM.png"/>
          <p:cNvPicPr>
            <a:picLocks noChangeAspect="1"/>
          </p:cNvPicPr>
          <p:nvPr/>
        </p:nvPicPr>
        <p:blipFill>
          <a:blip r:embed="rId6">
            <a:extLst/>
          </a:blip>
          <a:stretch>
            <a:fillRect/>
          </a:stretch>
        </p:blipFill>
        <p:spPr>
          <a:xfrm>
            <a:off x="10752692" y="10870274"/>
            <a:ext cx="11986676" cy="1086954"/>
          </a:xfrm>
          <a:prstGeom prst="rect">
            <a:avLst/>
          </a:prstGeom>
          <a:ln w="12700">
            <a:miter lim="400000"/>
          </a:ln>
        </p:spPr>
      </p:pic>
      <p:sp>
        <p:nvSpPr>
          <p:cNvPr id="445" name="Figure 8: Edisa model structure"/>
          <p:cNvSpPr txBox="1"/>
          <p:nvPr/>
        </p:nvSpPr>
        <p:spPr>
          <a:xfrm>
            <a:off x="982262" y="8265093"/>
            <a:ext cx="9169935"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000000"/>
                </a:solidFill>
                <a:latin typeface="蘋果儷細宋"/>
                <a:ea typeface="蘋果儷細宋"/>
                <a:cs typeface="蘋果儷細宋"/>
                <a:sym typeface="蘋果儷細宋"/>
              </a:defRPr>
            </a:lvl1pPr>
          </a:lstStyle>
          <a:p>
            <a:pPr/>
            <a:r>
              <a:t>Figure 8: Edisa model structure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Background: Large Language Models…"/>
          <p:cNvSpPr txBox="1"/>
          <p:nvPr>
            <p:ph type="subTitle" idx="1"/>
          </p:nvPr>
        </p:nvSpPr>
        <p:spPr>
          <a:xfrm>
            <a:off x="9709077" y="272584"/>
            <a:ext cx="14577402" cy="13170832"/>
          </a:xfrm>
          <a:prstGeom prst="rect">
            <a:avLst/>
          </a:prstGeom>
        </p:spPr>
        <p:txBody>
          <a:bodyPr lIns="45719" tIns="45719" rIns="45719" bIns="45719"/>
          <a:lstStyle/>
          <a:p>
            <a:pPr marL="248393" indent="-248393" defTabSz="668655">
              <a:buSzPct val="100000"/>
              <a:buChar char="➢"/>
              <a:defRPr sz="4455"/>
            </a:pPr>
            <a:r>
              <a:t> </a:t>
            </a:r>
            <a:r>
              <a:rPr>
                <a:solidFill>
                  <a:schemeClr val="accent1">
                    <a:hueOff val="114395"/>
                    <a:lumOff val="-24975"/>
                  </a:schemeClr>
                </a:solidFill>
              </a:rPr>
              <a:t>Background: Large Language Models</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Interpretability</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Lack of interpretability for model behavior</a:t>
            </a:r>
          </a:p>
          <a:p>
            <a:pPr lvl="1" marL="555498" indent="-185165" defTabSz="740663">
              <a:lnSpc>
                <a:spcPct val="90000"/>
              </a:lnSpc>
              <a:spcBef>
                <a:spcPts val="800"/>
              </a:spcBef>
              <a:buSzPct val="100000"/>
              <a:buChar char="➢"/>
              <a:defRPr b="0" sz="3321">
                <a:latin typeface="Calibri"/>
                <a:ea typeface="Calibri"/>
                <a:cs typeface="Calibri"/>
                <a:sym typeface="Calibri"/>
              </a:defRPr>
            </a:pPr>
            <a:r>
              <a:t> An automatic error detection tool with linguistic explanation benchmark</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Fairness</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LLM-based recommender system </a:t>
            </a:r>
          </a:p>
          <a:p>
            <a:pPr lvl="1" marL="555498" indent="-185165" defTabSz="740663">
              <a:lnSpc>
                <a:spcPct val="90000"/>
              </a:lnSpc>
              <a:spcBef>
                <a:spcPts val="800"/>
              </a:spcBef>
              <a:buSzPct val="100000"/>
              <a:buChar char="➢"/>
              <a:defRPr b="0" sz="3321">
                <a:latin typeface="Calibri"/>
                <a:ea typeface="Calibri"/>
                <a:cs typeface="Calibri"/>
                <a:sym typeface="Calibri"/>
              </a:defRPr>
            </a:pPr>
            <a:r>
              <a:t> An efficient user-controllable fairness framework</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Safety</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LLM-based agent </a:t>
            </a:r>
          </a:p>
          <a:p>
            <a:pPr lvl="1" marL="555498" indent="-185165" defTabSz="740663">
              <a:lnSpc>
                <a:spcPct val="90000"/>
              </a:lnSpc>
              <a:spcBef>
                <a:spcPts val="800"/>
              </a:spcBef>
              <a:buSzPct val="100000"/>
              <a:buChar char="➢"/>
              <a:defRPr b="0" sz="3321">
                <a:latin typeface="Calibri"/>
                <a:ea typeface="Calibri"/>
                <a:cs typeface="Calibri"/>
                <a:sym typeface="Calibri"/>
              </a:defRPr>
            </a:pPr>
            <a:r>
              <a:t> A three-stage safety strategy</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Data Contamination in Evaluation</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Dynamic Benchmaking </a:t>
            </a:r>
          </a:p>
          <a:p>
            <a:pPr lvl="1" marL="555498" indent="-185165" defTabSz="740663">
              <a:lnSpc>
                <a:spcPct val="90000"/>
              </a:lnSpc>
              <a:spcBef>
                <a:spcPts val="800"/>
              </a:spcBef>
              <a:buSzPct val="100000"/>
              <a:buChar char="➢"/>
              <a:defRPr b="0" sz="3321">
                <a:latin typeface="Calibri"/>
                <a:ea typeface="Calibri"/>
                <a:cs typeface="Calibri"/>
                <a:sym typeface="Calibri"/>
              </a:defRPr>
            </a:pPr>
            <a:r>
              <a:t> Difficult to be hacked </a:t>
            </a:r>
          </a:p>
          <a:p>
            <a:pPr marL="248393" indent="-248393" defTabSz="668655">
              <a:buSzPct val="100000"/>
              <a:buChar char="➢"/>
              <a:defRPr sz="4455"/>
            </a:pPr>
          </a:p>
          <a:p>
            <a:pPr marL="248393" indent="-248393" defTabSz="668655">
              <a:buSzPct val="100000"/>
              <a:buChar char="➢"/>
              <a:defRPr sz="4455"/>
            </a:pPr>
            <a:r>
              <a:t> </a:t>
            </a:r>
            <a:r>
              <a:rPr>
                <a:solidFill>
                  <a:schemeClr val="accent1">
                    <a:hueOff val="114395"/>
                    <a:lumOff val="-24975"/>
                  </a:schemeClr>
                </a:solidFill>
              </a:rPr>
              <a:t>Conclusion</a:t>
            </a:r>
            <a:endParaRPr>
              <a:solidFill>
                <a:schemeClr val="accent1">
                  <a:hueOff val="114395"/>
                  <a:lumOff val="-24975"/>
                </a:schemeClr>
              </a:solidFill>
            </a:endParaRPr>
          </a:p>
          <a:p>
            <a:pPr marL="248393" indent="-248393" defTabSz="668655">
              <a:buSzPct val="100000"/>
              <a:buChar char="➢"/>
              <a:defRPr sz="4455"/>
            </a:pPr>
            <a:endParaRPr>
              <a:solidFill>
                <a:schemeClr val="accent1">
                  <a:hueOff val="114395"/>
                  <a:lumOff val="-24975"/>
                </a:schemeClr>
              </a:solidFill>
            </a:endParaRPr>
          </a:p>
          <a:p>
            <a:pPr marL="248393" indent="-248393" defTabSz="668655">
              <a:buSzPct val="100000"/>
              <a:buChar char="➢"/>
              <a:defRPr sz="4455"/>
            </a:pPr>
            <a:r>
              <a:t> </a:t>
            </a:r>
            <a:r>
              <a:rPr>
                <a:solidFill>
                  <a:schemeClr val="accent1">
                    <a:hueOff val="114395"/>
                    <a:lumOff val="-24975"/>
                  </a:schemeClr>
                </a:solidFill>
              </a:rPr>
              <a:t>Q&amp;A</a:t>
            </a:r>
          </a:p>
        </p:txBody>
      </p:sp>
      <p:sp>
        <p:nvSpPr>
          <p:cNvPr id="199" name="Agenda"/>
          <p:cNvSpPr txBox="1"/>
          <p:nvPr/>
        </p:nvSpPr>
        <p:spPr>
          <a:xfrm>
            <a:off x="2683183" y="1201695"/>
            <a:ext cx="3922777" cy="13783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b="1" spc="-170" sz="8500">
                <a:solidFill>
                  <a:schemeClr val="accent1">
                    <a:hueOff val="114395"/>
                    <a:lumOff val="-24975"/>
                  </a:schemeClr>
                </a:solidFill>
              </a:defRPr>
            </a:lvl1pPr>
          </a:lstStyle>
          <a:p>
            <a:pPr/>
            <a:r>
              <a:t>Agenda</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54" name="Group"/>
          <p:cNvGrpSpPr/>
          <p:nvPr/>
        </p:nvGrpSpPr>
        <p:grpSpPr>
          <a:xfrm>
            <a:off x="1011251" y="2392518"/>
            <a:ext cx="8590627" cy="6656072"/>
            <a:chOff x="0" y="0"/>
            <a:chExt cx="8590625" cy="6656071"/>
          </a:xfrm>
        </p:grpSpPr>
        <p:pic>
          <p:nvPicPr>
            <p:cNvPr id="448" name="Screen Shot 2023-02-02 at 3.59.07 PM.png" descr="Screen Shot 2023-02-02 at 3.59.07 PM.png"/>
            <p:cNvPicPr>
              <a:picLocks noChangeAspect="1"/>
            </p:cNvPicPr>
            <p:nvPr/>
          </p:nvPicPr>
          <p:blipFill>
            <a:blip r:embed="rId2">
              <a:extLst/>
            </a:blip>
            <a:srcRect l="0" t="0" r="0" b="0"/>
            <a:stretch>
              <a:fillRect/>
            </a:stretch>
          </p:blipFill>
          <p:spPr>
            <a:xfrm>
              <a:off x="540080" y="0"/>
              <a:ext cx="7662870" cy="6392143"/>
            </a:xfrm>
            <a:prstGeom prst="rect">
              <a:avLst/>
            </a:prstGeom>
            <a:ln w="12700" cap="flat">
              <a:noFill/>
              <a:miter lim="400000"/>
            </a:ln>
            <a:effectLst/>
          </p:spPr>
        </p:pic>
        <p:sp>
          <p:nvSpPr>
            <p:cNvPr id="449" name="Rectangle"/>
            <p:cNvSpPr/>
            <p:nvPr/>
          </p:nvSpPr>
          <p:spPr>
            <a:xfrm>
              <a:off x="0" y="4865519"/>
              <a:ext cx="8590626" cy="169719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50" name="Rectangle"/>
            <p:cNvSpPr/>
            <p:nvPr/>
          </p:nvSpPr>
          <p:spPr>
            <a:xfrm>
              <a:off x="331754" y="5220971"/>
              <a:ext cx="7162727" cy="14351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51" name="Embedding"/>
            <p:cNvSpPr txBox="1"/>
            <p:nvPr/>
          </p:nvSpPr>
          <p:spPr>
            <a:xfrm>
              <a:off x="826520" y="4989485"/>
              <a:ext cx="2069593" cy="548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000">
                  <a:solidFill>
                    <a:srgbClr val="000000"/>
                  </a:solidFill>
                </a:defRPr>
              </a:lvl1pPr>
            </a:lstStyle>
            <a:p>
              <a:pPr/>
              <a:r>
                <a:t>Embedding</a:t>
              </a:r>
            </a:p>
          </p:txBody>
        </p:sp>
        <p:sp>
          <p:nvSpPr>
            <p:cNvPr id="452" name="Error…"/>
            <p:cNvSpPr txBox="1"/>
            <p:nvPr/>
          </p:nvSpPr>
          <p:spPr>
            <a:xfrm>
              <a:off x="3591032" y="4760885"/>
              <a:ext cx="1560958" cy="10053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000">
                  <a:solidFill>
                    <a:srgbClr val="000000"/>
                  </a:solidFill>
                </a:defRPr>
              </a:pPr>
              <a:r>
                <a:t>Error </a:t>
              </a:r>
            </a:p>
            <a:p>
              <a:pPr>
                <a:defRPr sz="3000">
                  <a:solidFill>
                    <a:srgbClr val="000000"/>
                  </a:solidFill>
                </a:defRPr>
              </a:pPr>
              <a:r>
                <a:t>distance</a:t>
              </a:r>
            </a:p>
          </p:txBody>
        </p:sp>
        <p:sp>
          <p:nvSpPr>
            <p:cNvPr id="453" name="confidence…"/>
            <p:cNvSpPr txBox="1"/>
            <p:nvPr/>
          </p:nvSpPr>
          <p:spPr>
            <a:xfrm>
              <a:off x="5846910" y="4760885"/>
              <a:ext cx="2104264" cy="10053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000">
                  <a:solidFill>
                    <a:srgbClr val="000000"/>
                  </a:solidFill>
                </a:defRPr>
              </a:pPr>
              <a:r>
                <a:t>confidence </a:t>
              </a:r>
            </a:p>
            <a:p>
              <a:pPr>
                <a:defRPr sz="3000">
                  <a:solidFill>
                    <a:srgbClr val="000000"/>
                  </a:solidFill>
                </a:defRPr>
              </a:pPr>
              <a:r>
                <a:t>score</a:t>
              </a:r>
            </a:p>
          </p:txBody>
        </p:sp>
      </p:grpSp>
      <p:pic>
        <p:nvPicPr>
          <p:cNvPr id="455" name="Screen Shot 2023-02-02 at 3.59.30 PM.png" descr="Screen Shot 2023-02-02 at 3.59.30 PM.png"/>
          <p:cNvPicPr>
            <a:picLocks noChangeAspect="1"/>
          </p:cNvPicPr>
          <p:nvPr/>
        </p:nvPicPr>
        <p:blipFill>
          <a:blip r:embed="rId3">
            <a:extLst/>
          </a:blip>
          <a:stretch>
            <a:fillRect/>
          </a:stretch>
        </p:blipFill>
        <p:spPr>
          <a:xfrm>
            <a:off x="2685474" y="8896568"/>
            <a:ext cx="5763511" cy="4169349"/>
          </a:xfrm>
          <a:prstGeom prst="rect">
            <a:avLst/>
          </a:prstGeom>
          <a:ln w="12700">
            <a:miter lim="400000"/>
          </a:ln>
        </p:spPr>
      </p:pic>
      <p:pic>
        <p:nvPicPr>
          <p:cNvPr id="456" name="Screen Shot 2023-04-01 at 12.13.34 AM.png" descr="Screen Shot 2023-04-01 at 12.13.34 AM.png"/>
          <p:cNvPicPr>
            <a:picLocks noChangeAspect="1"/>
          </p:cNvPicPr>
          <p:nvPr/>
        </p:nvPicPr>
        <p:blipFill>
          <a:blip r:embed="rId4">
            <a:extLst/>
          </a:blip>
          <a:stretch>
            <a:fillRect/>
          </a:stretch>
        </p:blipFill>
        <p:spPr>
          <a:xfrm>
            <a:off x="14135100" y="8978900"/>
            <a:ext cx="4301837" cy="876300"/>
          </a:xfrm>
          <a:prstGeom prst="rect">
            <a:avLst/>
          </a:prstGeom>
          <a:ln w="12700">
            <a:miter lim="400000"/>
          </a:ln>
        </p:spPr>
      </p:pic>
      <p:pic>
        <p:nvPicPr>
          <p:cNvPr id="457" name="3.png" descr="3.png"/>
          <p:cNvPicPr>
            <a:picLocks noChangeAspect="1"/>
          </p:cNvPicPr>
          <p:nvPr/>
        </p:nvPicPr>
        <p:blipFill>
          <a:blip r:embed="rId5">
            <a:extLst/>
          </a:blip>
          <a:stretch>
            <a:fillRect/>
          </a:stretch>
        </p:blipFill>
        <p:spPr>
          <a:xfrm>
            <a:off x="13030200" y="2374900"/>
            <a:ext cx="7681541" cy="6230583"/>
          </a:xfrm>
          <a:prstGeom prst="rect">
            <a:avLst/>
          </a:prstGeom>
          <a:ln w="12700">
            <a:miter lim="400000"/>
          </a:ln>
        </p:spPr>
      </p:pic>
      <p:sp>
        <p:nvSpPr>
          <p:cNvPr id="458" name="Equation"/>
          <p:cNvSpPr txBox="1"/>
          <p:nvPr/>
        </p:nvSpPr>
        <p:spPr>
          <a:xfrm>
            <a:off x="11254355" y="5981060"/>
            <a:ext cx="1161865" cy="41508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000" i="1">
                      <a:solidFill>
                        <a:srgbClr val="000000"/>
                      </a:solidFill>
                      <a:latin typeface="Cambria Math" panose="02040503050406030204" pitchFamily="18" charset="0"/>
                    </a:rPr>
                    <m:t>P</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E</m:t>
                  </m:r>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S</m:t>
                      </m:r>
                    </m:e>
                    <m:sub>
                      <m:r>
                        <a:rPr xmlns:a="http://schemas.openxmlformats.org/drawingml/2006/main" sz="3000" i="1">
                          <a:solidFill>
                            <a:srgbClr val="000000"/>
                          </a:solidFill>
                          <a:latin typeface="Cambria Math" panose="02040503050406030204" pitchFamily="18" charset="0"/>
                        </a:rPr>
                        <m:t>j</m:t>
                      </m:r>
                    </m:sub>
                  </m:sSub>
                  <m:r>
                    <a:rPr xmlns:a="http://schemas.openxmlformats.org/drawingml/2006/main" sz="3000" i="1">
                      <a:solidFill>
                        <a:srgbClr val="000000"/>
                      </a:solidFill>
                      <a:latin typeface="Cambria Math" panose="02040503050406030204" pitchFamily="18" charset="0"/>
                    </a:rPr>
                    <m:t>)</m:t>
                  </m:r>
                </m:oMath>
              </m:oMathPara>
            </a14:m>
            <a:endParaRPr sz="3000"/>
          </a:p>
        </p:txBody>
      </p:sp>
      <p:sp>
        <p:nvSpPr>
          <p:cNvPr id="459" name="SDM Model: Edisa"/>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SDM Model: Edisa</a:t>
            </a:r>
          </a:p>
        </p:txBody>
      </p:sp>
      <p:pic>
        <p:nvPicPr>
          <p:cNvPr id="460" name="Screen Shot 2023-02-02 at 3.59.38 PM.png" descr="Screen Shot 2023-02-02 at 3.59.38 PM.png"/>
          <p:cNvPicPr>
            <a:picLocks noChangeAspect="1"/>
          </p:cNvPicPr>
          <p:nvPr/>
        </p:nvPicPr>
        <p:blipFill>
          <a:blip r:embed="rId6">
            <a:extLst/>
          </a:blip>
          <a:stretch>
            <a:fillRect/>
          </a:stretch>
        </p:blipFill>
        <p:spPr>
          <a:xfrm>
            <a:off x="10752692" y="10870274"/>
            <a:ext cx="11986676" cy="1086954"/>
          </a:xfrm>
          <a:prstGeom prst="rect">
            <a:avLst/>
          </a:prstGeom>
          <a:ln w="12700">
            <a:miter lim="400000"/>
          </a:ln>
        </p:spPr>
      </p:pic>
      <p:sp>
        <p:nvSpPr>
          <p:cNvPr id="461" name="Figure 8: Edisa model structure"/>
          <p:cNvSpPr txBox="1"/>
          <p:nvPr/>
        </p:nvSpPr>
        <p:spPr>
          <a:xfrm>
            <a:off x="982262" y="8265093"/>
            <a:ext cx="9169935"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000000"/>
                </a:solidFill>
                <a:latin typeface="蘋果儷細宋"/>
                <a:ea typeface="蘋果儷細宋"/>
                <a:cs typeface="蘋果儷細宋"/>
                <a:sym typeface="蘋果儷細宋"/>
              </a:defRPr>
            </a:lvl1pPr>
          </a:lstStyle>
          <a:p>
            <a:pPr/>
            <a:r>
              <a:t>Figure 8: Edisa model structure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4" name="Screen Shot 2023-02-02 at 3.59.30 PM.png" descr="Screen Shot 2023-02-02 at 3.59.30 PM.png"/>
          <p:cNvPicPr>
            <a:picLocks noChangeAspect="1"/>
          </p:cNvPicPr>
          <p:nvPr/>
        </p:nvPicPr>
        <p:blipFill>
          <a:blip r:embed="rId2">
            <a:extLst/>
          </a:blip>
          <a:stretch>
            <a:fillRect/>
          </a:stretch>
        </p:blipFill>
        <p:spPr>
          <a:xfrm>
            <a:off x="2685474" y="8896568"/>
            <a:ext cx="5763511" cy="4169349"/>
          </a:xfrm>
          <a:prstGeom prst="rect">
            <a:avLst/>
          </a:prstGeom>
          <a:ln w="12700">
            <a:miter lim="400000"/>
          </a:ln>
        </p:spPr>
      </p:pic>
      <p:pic>
        <p:nvPicPr>
          <p:cNvPr id="465" name="Screen Shot 2023-04-01 at 12.14.23 AM.png" descr="Screen Shot 2023-04-01 at 12.14.23 AM.png"/>
          <p:cNvPicPr>
            <a:picLocks noChangeAspect="1"/>
          </p:cNvPicPr>
          <p:nvPr/>
        </p:nvPicPr>
        <p:blipFill>
          <a:blip r:embed="rId3">
            <a:extLst/>
          </a:blip>
          <a:stretch>
            <a:fillRect/>
          </a:stretch>
        </p:blipFill>
        <p:spPr>
          <a:xfrm>
            <a:off x="14135100" y="8978900"/>
            <a:ext cx="4305300" cy="902063"/>
          </a:xfrm>
          <a:prstGeom prst="rect">
            <a:avLst/>
          </a:prstGeom>
          <a:ln w="12700">
            <a:miter lim="400000"/>
          </a:ln>
        </p:spPr>
      </p:pic>
      <p:pic>
        <p:nvPicPr>
          <p:cNvPr id="466" name="2.png" descr="2.png"/>
          <p:cNvPicPr>
            <a:picLocks noChangeAspect="1"/>
          </p:cNvPicPr>
          <p:nvPr/>
        </p:nvPicPr>
        <p:blipFill>
          <a:blip r:embed="rId4">
            <a:extLst/>
          </a:blip>
          <a:stretch>
            <a:fillRect/>
          </a:stretch>
        </p:blipFill>
        <p:spPr>
          <a:xfrm>
            <a:off x="13030200" y="2374900"/>
            <a:ext cx="7758286" cy="6292831"/>
          </a:xfrm>
          <a:prstGeom prst="rect">
            <a:avLst/>
          </a:prstGeom>
          <a:ln w="12700">
            <a:miter lim="400000"/>
          </a:ln>
        </p:spPr>
      </p:pic>
      <p:sp>
        <p:nvSpPr>
          <p:cNvPr id="467" name="Equation"/>
          <p:cNvSpPr txBox="1"/>
          <p:nvPr/>
        </p:nvSpPr>
        <p:spPr>
          <a:xfrm>
            <a:off x="11254355" y="5981060"/>
            <a:ext cx="1161865" cy="41508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000" i="1">
                      <a:solidFill>
                        <a:srgbClr val="000000"/>
                      </a:solidFill>
                      <a:latin typeface="Cambria Math" panose="02040503050406030204" pitchFamily="18" charset="0"/>
                    </a:rPr>
                    <m:t>P</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E</m:t>
                  </m:r>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S</m:t>
                      </m:r>
                    </m:e>
                    <m:sub>
                      <m:r>
                        <a:rPr xmlns:a="http://schemas.openxmlformats.org/drawingml/2006/main" sz="3000" i="1">
                          <a:solidFill>
                            <a:srgbClr val="000000"/>
                          </a:solidFill>
                          <a:latin typeface="Cambria Math" panose="02040503050406030204" pitchFamily="18" charset="0"/>
                        </a:rPr>
                        <m:t>j</m:t>
                      </m:r>
                    </m:sub>
                  </m:sSub>
                  <m:r>
                    <a:rPr xmlns:a="http://schemas.openxmlformats.org/drawingml/2006/main" sz="3000" i="1">
                      <a:solidFill>
                        <a:srgbClr val="000000"/>
                      </a:solidFill>
                      <a:latin typeface="Cambria Math" panose="02040503050406030204" pitchFamily="18" charset="0"/>
                    </a:rPr>
                    <m:t>)</m:t>
                  </m:r>
                </m:oMath>
              </m:oMathPara>
            </a14:m>
            <a:endParaRPr sz="3000"/>
          </a:p>
        </p:txBody>
      </p:sp>
      <p:pic>
        <p:nvPicPr>
          <p:cNvPr id="468" name="Screen Shot 2023-04-01 at 6.15.34 PM.png" descr="Screen Shot 2023-04-01 at 6.15.34 PM.png"/>
          <p:cNvPicPr>
            <a:picLocks noChangeAspect="1"/>
          </p:cNvPicPr>
          <p:nvPr/>
        </p:nvPicPr>
        <p:blipFill>
          <a:blip r:embed="rId5">
            <a:extLst/>
          </a:blip>
          <a:stretch>
            <a:fillRect/>
          </a:stretch>
        </p:blipFill>
        <p:spPr>
          <a:xfrm>
            <a:off x="11619387" y="5966354"/>
            <a:ext cx="246271" cy="354014"/>
          </a:xfrm>
          <a:prstGeom prst="rect">
            <a:avLst/>
          </a:prstGeom>
          <a:ln w="12700">
            <a:miter lim="400000"/>
          </a:ln>
        </p:spPr>
      </p:pic>
      <p:sp>
        <p:nvSpPr>
          <p:cNvPr id="469" name="SDM Model: Edisa"/>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SDM Model: Edisa</a:t>
            </a:r>
          </a:p>
        </p:txBody>
      </p:sp>
      <p:pic>
        <p:nvPicPr>
          <p:cNvPr id="470" name="Screen Shot 2023-02-02 at 3.59.38 PM.png" descr="Screen Shot 2023-02-02 at 3.59.38 PM.png"/>
          <p:cNvPicPr>
            <a:picLocks noChangeAspect="1"/>
          </p:cNvPicPr>
          <p:nvPr/>
        </p:nvPicPr>
        <p:blipFill>
          <a:blip r:embed="rId6">
            <a:extLst/>
          </a:blip>
          <a:stretch>
            <a:fillRect/>
          </a:stretch>
        </p:blipFill>
        <p:spPr>
          <a:xfrm>
            <a:off x="10752692" y="10870274"/>
            <a:ext cx="11986676" cy="1086954"/>
          </a:xfrm>
          <a:prstGeom prst="rect">
            <a:avLst/>
          </a:prstGeom>
          <a:ln w="12700">
            <a:miter lim="400000"/>
          </a:ln>
        </p:spPr>
      </p:pic>
      <p:grpSp>
        <p:nvGrpSpPr>
          <p:cNvPr id="477" name="Group"/>
          <p:cNvGrpSpPr/>
          <p:nvPr/>
        </p:nvGrpSpPr>
        <p:grpSpPr>
          <a:xfrm>
            <a:off x="1011251" y="2392518"/>
            <a:ext cx="8590627" cy="6656072"/>
            <a:chOff x="0" y="0"/>
            <a:chExt cx="8590625" cy="6656071"/>
          </a:xfrm>
        </p:grpSpPr>
        <p:pic>
          <p:nvPicPr>
            <p:cNvPr id="471" name="Screen Shot 2023-02-02 at 3.59.07 PM.png" descr="Screen Shot 2023-02-02 at 3.59.07 PM.png"/>
            <p:cNvPicPr>
              <a:picLocks noChangeAspect="1"/>
            </p:cNvPicPr>
            <p:nvPr/>
          </p:nvPicPr>
          <p:blipFill>
            <a:blip r:embed="rId7">
              <a:extLst/>
            </a:blip>
            <a:srcRect l="0" t="0" r="0" b="0"/>
            <a:stretch>
              <a:fillRect/>
            </a:stretch>
          </p:blipFill>
          <p:spPr>
            <a:xfrm>
              <a:off x="540080" y="0"/>
              <a:ext cx="7662870" cy="6392143"/>
            </a:xfrm>
            <a:prstGeom prst="rect">
              <a:avLst/>
            </a:prstGeom>
            <a:ln w="12700" cap="flat">
              <a:noFill/>
              <a:miter lim="400000"/>
            </a:ln>
            <a:effectLst/>
          </p:spPr>
        </p:pic>
        <p:sp>
          <p:nvSpPr>
            <p:cNvPr id="472" name="Rectangle"/>
            <p:cNvSpPr/>
            <p:nvPr/>
          </p:nvSpPr>
          <p:spPr>
            <a:xfrm>
              <a:off x="0" y="4865519"/>
              <a:ext cx="8590626" cy="169719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73" name="Rectangle"/>
            <p:cNvSpPr/>
            <p:nvPr/>
          </p:nvSpPr>
          <p:spPr>
            <a:xfrm>
              <a:off x="331754" y="5220971"/>
              <a:ext cx="7162727" cy="14351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74" name="Embedding"/>
            <p:cNvSpPr txBox="1"/>
            <p:nvPr/>
          </p:nvSpPr>
          <p:spPr>
            <a:xfrm>
              <a:off x="826520" y="4989485"/>
              <a:ext cx="2069593" cy="548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000">
                  <a:solidFill>
                    <a:srgbClr val="000000"/>
                  </a:solidFill>
                </a:defRPr>
              </a:lvl1pPr>
            </a:lstStyle>
            <a:p>
              <a:pPr/>
              <a:r>
                <a:t>Embedding</a:t>
              </a:r>
            </a:p>
          </p:txBody>
        </p:sp>
        <p:sp>
          <p:nvSpPr>
            <p:cNvPr id="475" name="Error…"/>
            <p:cNvSpPr txBox="1"/>
            <p:nvPr/>
          </p:nvSpPr>
          <p:spPr>
            <a:xfrm>
              <a:off x="3591032" y="4760885"/>
              <a:ext cx="1560958" cy="10053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000">
                  <a:solidFill>
                    <a:srgbClr val="000000"/>
                  </a:solidFill>
                </a:defRPr>
              </a:pPr>
              <a:r>
                <a:t>Error </a:t>
              </a:r>
            </a:p>
            <a:p>
              <a:pPr>
                <a:defRPr sz="3000">
                  <a:solidFill>
                    <a:srgbClr val="000000"/>
                  </a:solidFill>
                </a:defRPr>
              </a:pPr>
              <a:r>
                <a:t>distance</a:t>
              </a:r>
            </a:p>
          </p:txBody>
        </p:sp>
        <p:sp>
          <p:nvSpPr>
            <p:cNvPr id="476" name="confidence…"/>
            <p:cNvSpPr txBox="1"/>
            <p:nvPr/>
          </p:nvSpPr>
          <p:spPr>
            <a:xfrm>
              <a:off x="5846910" y="4760885"/>
              <a:ext cx="2104264" cy="10053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000">
                  <a:solidFill>
                    <a:srgbClr val="000000"/>
                  </a:solidFill>
                </a:defRPr>
              </a:pPr>
              <a:r>
                <a:t>confidence </a:t>
              </a:r>
            </a:p>
            <a:p>
              <a:pPr>
                <a:defRPr sz="3000">
                  <a:solidFill>
                    <a:srgbClr val="000000"/>
                  </a:solidFill>
                </a:defRPr>
              </a:pPr>
              <a:r>
                <a:t>score</a:t>
              </a:r>
            </a:p>
          </p:txBody>
        </p:sp>
      </p:grpSp>
      <p:sp>
        <p:nvSpPr>
          <p:cNvPr id="478" name="Figure 8: Edisa model structure"/>
          <p:cNvSpPr txBox="1"/>
          <p:nvPr/>
        </p:nvSpPr>
        <p:spPr>
          <a:xfrm>
            <a:off x="982262" y="8265093"/>
            <a:ext cx="9169935"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000000"/>
                </a:solidFill>
                <a:latin typeface="蘋果儷細宋"/>
                <a:ea typeface="蘋果儷細宋"/>
                <a:cs typeface="蘋果儷細宋"/>
                <a:sym typeface="蘋果儷細宋"/>
              </a:defRPr>
            </a:lvl1pPr>
          </a:lstStyle>
          <a:p>
            <a:pPr/>
            <a:r>
              <a:t>Figure 8: Edisa model structure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Discover: training and testing"/>
          <p:cNvSpPr txBox="1"/>
          <p:nvPr>
            <p:ph type="title" idx="4294967295"/>
          </p:nvPr>
        </p:nvSpPr>
        <p:spPr>
          <a:xfrm>
            <a:off x="1206500" y="10795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Discover: training and testing</a:t>
            </a:r>
          </a:p>
        </p:txBody>
      </p:sp>
      <p:sp>
        <p:nvSpPr>
          <p:cNvPr id="481" name="Training:…"/>
          <p:cNvSpPr txBox="1"/>
          <p:nvPr/>
        </p:nvSpPr>
        <p:spPr>
          <a:xfrm>
            <a:off x="10413799" y="3170853"/>
            <a:ext cx="5851894" cy="19539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100">
                <a:solidFill>
                  <a:srgbClr val="000000"/>
                </a:solidFill>
              </a:defRPr>
            </a:pPr>
            <a:r>
              <a:t>Training: </a:t>
            </a:r>
          </a:p>
          <a:p>
            <a:pPr algn="l">
              <a:defRPr sz="4100">
                <a:solidFill>
                  <a:srgbClr val="000000"/>
                </a:solidFill>
              </a:defRPr>
            </a:pPr>
          </a:p>
          <a:p>
            <a:pPr algn="l">
              <a:defRPr sz="4100">
                <a:solidFill>
                  <a:srgbClr val="000000"/>
                </a:solidFill>
              </a:defRPr>
            </a:pPr>
            <a:r>
              <a:t>Maximize data likelihood</a:t>
            </a:r>
          </a:p>
        </p:txBody>
      </p:sp>
      <p:grpSp>
        <p:nvGrpSpPr>
          <p:cNvPr id="484" name="Group"/>
          <p:cNvGrpSpPr/>
          <p:nvPr/>
        </p:nvGrpSpPr>
        <p:grpSpPr>
          <a:xfrm>
            <a:off x="10086595" y="8146620"/>
            <a:ext cx="10687075" cy="3650178"/>
            <a:chOff x="0" y="0"/>
            <a:chExt cx="10687074" cy="3650176"/>
          </a:xfrm>
        </p:grpSpPr>
        <p:sp>
          <p:nvSpPr>
            <p:cNvPr id="482" name="Testing:"/>
            <p:cNvSpPr txBox="1"/>
            <p:nvPr/>
          </p:nvSpPr>
          <p:spPr>
            <a:xfrm>
              <a:off x="327203" y="0"/>
              <a:ext cx="2052867" cy="7093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100">
                  <a:solidFill>
                    <a:srgbClr val="000000"/>
                  </a:solidFill>
                </a:defRPr>
              </a:lvl1pPr>
            </a:lstStyle>
            <a:p>
              <a:pPr/>
              <a:r>
                <a:t>Testing: </a:t>
              </a:r>
            </a:p>
          </p:txBody>
        </p:sp>
        <p:pic>
          <p:nvPicPr>
            <p:cNvPr id="483" name="Screen Shot 2023-02-02 at 4.07.09 PM.png" descr="Screen Shot 2023-02-02 at 4.07.09 PM.png"/>
            <p:cNvPicPr>
              <a:picLocks noChangeAspect="1"/>
            </p:cNvPicPr>
            <p:nvPr/>
          </p:nvPicPr>
          <p:blipFill>
            <a:blip r:embed="rId2">
              <a:extLst/>
            </a:blip>
            <a:stretch>
              <a:fillRect/>
            </a:stretch>
          </p:blipFill>
          <p:spPr>
            <a:xfrm>
              <a:off x="0" y="1518523"/>
              <a:ext cx="10687075" cy="2131654"/>
            </a:xfrm>
            <a:prstGeom prst="rect">
              <a:avLst/>
            </a:prstGeom>
            <a:ln w="12700" cap="flat">
              <a:noFill/>
              <a:miter lim="400000"/>
            </a:ln>
            <a:effectLst/>
          </p:spPr>
        </p:pic>
      </p:grpSp>
      <p:sp>
        <p:nvSpPr>
          <p:cNvPr id="485" name="Square"/>
          <p:cNvSpPr/>
          <p:nvPr/>
        </p:nvSpPr>
        <p:spPr>
          <a:xfrm>
            <a:off x="19732394" y="10867571"/>
            <a:ext cx="1270001" cy="127000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7" name="Screen Shot 2023-04-03 at 1.02.18 AM.png" descr="Screen Shot 2023-04-03 at 1.02.18 AM.png"/>
          <p:cNvPicPr>
            <a:picLocks noChangeAspect="1"/>
          </p:cNvPicPr>
          <p:nvPr/>
        </p:nvPicPr>
        <p:blipFill>
          <a:blip r:embed="rId3">
            <a:extLst/>
          </a:blip>
          <a:stretch>
            <a:fillRect/>
          </a:stretch>
        </p:blipFill>
        <p:spPr>
          <a:xfrm>
            <a:off x="16348718" y="4023357"/>
            <a:ext cx="8037353" cy="1491783"/>
          </a:xfrm>
          <a:prstGeom prst="rect">
            <a:avLst/>
          </a:prstGeom>
          <a:ln w="12700">
            <a:miter lim="400000"/>
          </a:ln>
        </p:spPr>
      </p:pic>
      <p:grpSp>
        <p:nvGrpSpPr>
          <p:cNvPr id="494" name="Group"/>
          <p:cNvGrpSpPr/>
          <p:nvPr/>
        </p:nvGrpSpPr>
        <p:grpSpPr>
          <a:xfrm>
            <a:off x="1011251" y="2392518"/>
            <a:ext cx="8590627" cy="6656072"/>
            <a:chOff x="0" y="0"/>
            <a:chExt cx="8590625" cy="6656071"/>
          </a:xfrm>
        </p:grpSpPr>
        <p:pic>
          <p:nvPicPr>
            <p:cNvPr id="488" name="Screen Shot 2023-02-02 at 3.59.07 PM.png" descr="Screen Shot 2023-02-02 at 3.59.07 PM.png"/>
            <p:cNvPicPr>
              <a:picLocks noChangeAspect="1"/>
            </p:cNvPicPr>
            <p:nvPr/>
          </p:nvPicPr>
          <p:blipFill>
            <a:blip r:embed="rId4">
              <a:extLst/>
            </a:blip>
            <a:srcRect l="0" t="0" r="0" b="0"/>
            <a:stretch>
              <a:fillRect/>
            </a:stretch>
          </p:blipFill>
          <p:spPr>
            <a:xfrm>
              <a:off x="540080" y="0"/>
              <a:ext cx="7662870" cy="6392143"/>
            </a:xfrm>
            <a:prstGeom prst="rect">
              <a:avLst/>
            </a:prstGeom>
            <a:ln w="12700" cap="flat">
              <a:noFill/>
              <a:miter lim="400000"/>
            </a:ln>
            <a:effectLst/>
          </p:spPr>
        </p:pic>
        <p:sp>
          <p:nvSpPr>
            <p:cNvPr id="489" name="Rectangle"/>
            <p:cNvSpPr/>
            <p:nvPr/>
          </p:nvSpPr>
          <p:spPr>
            <a:xfrm>
              <a:off x="0" y="4865519"/>
              <a:ext cx="8590626" cy="169719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90" name="Rectangle"/>
            <p:cNvSpPr/>
            <p:nvPr/>
          </p:nvSpPr>
          <p:spPr>
            <a:xfrm>
              <a:off x="331754" y="5220971"/>
              <a:ext cx="7162727" cy="14351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91" name="Embedding"/>
            <p:cNvSpPr txBox="1"/>
            <p:nvPr/>
          </p:nvSpPr>
          <p:spPr>
            <a:xfrm>
              <a:off x="826520" y="4989485"/>
              <a:ext cx="2069593" cy="548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000">
                  <a:solidFill>
                    <a:srgbClr val="000000"/>
                  </a:solidFill>
                </a:defRPr>
              </a:lvl1pPr>
            </a:lstStyle>
            <a:p>
              <a:pPr/>
              <a:r>
                <a:t>Embedding</a:t>
              </a:r>
            </a:p>
          </p:txBody>
        </p:sp>
        <p:sp>
          <p:nvSpPr>
            <p:cNvPr id="492" name="Error…"/>
            <p:cNvSpPr txBox="1"/>
            <p:nvPr/>
          </p:nvSpPr>
          <p:spPr>
            <a:xfrm>
              <a:off x="3591032" y="4760885"/>
              <a:ext cx="1560958" cy="10053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000">
                  <a:solidFill>
                    <a:srgbClr val="000000"/>
                  </a:solidFill>
                </a:defRPr>
              </a:pPr>
              <a:r>
                <a:t>Error </a:t>
              </a:r>
            </a:p>
            <a:p>
              <a:pPr>
                <a:defRPr sz="3000">
                  <a:solidFill>
                    <a:srgbClr val="000000"/>
                  </a:solidFill>
                </a:defRPr>
              </a:pPr>
              <a:r>
                <a:t>distance</a:t>
              </a:r>
            </a:p>
          </p:txBody>
        </p:sp>
        <p:sp>
          <p:nvSpPr>
            <p:cNvPr id="493" name="confidence…"/>
            <p:cNvSpPr txBox="1"/>
            <p:nvPr/>
          </p:nvSpPr>
          <p:spPr>
            <a:xfrm>
              <a:off x="5846910" y="4760885"/>
              <a:ext cx="2104264" cy="10053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000">
                  <a:solidFill>
                    <a:srgbClr val="000000"/>
                  </a:solidFill>
                </a:defRPr>
              </a:pPr>
              <a:r>
                <a:t>confidence </a:t>
              </a:r>
            </a:p>
            <a:p>
              <a:pPr>
                <a:defRPr sz="3000">
                  <a:solidFill>
                    <a:srgbClr val="000000"/>
                  </a:solidFill>
                </a:defRPr>
              </a:pPr>
              <a:r>
                <a:t>score</a:t>
              </a:r>
            </a:p>
          </p:txBody>
        </p:sp>
      </p:grpSp>
      <p:sp>
        <p:nvSpPr>
          <p:cNvPr id="495" name="Figure 8: Edisa model structure"/>
          <p:cNvSpPr txBox="1"/>
          <p:nvPr/>
        </p:nvSpPr>
        <p:spPr>
          <a:xfrm>
            <a:off x="982262" y="8265093"/>
            <a:ext cx="9169935"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000000"/>
                </a:solidFill>
                <a:latin typeface="蘋果儷細宋"/>
                <a:ea typeface="蘋果儷細宋"/>
                <a:cs typeface="蘋果儷細宋"/>
                <a:sym typeface="蘋果儷細宋"/>
              </a:defRPr>
            </a:lvl1pPr>
          </a:lstStyle>
          <a:p>
            <a:pPr/>
            <a:r>
              <a:t>Figure 8: Edisa model structure</a:t>
            </a:r>
          </a:p>
        </p:txBody>
      </p:sp>
      <p:pic>
        <p:nvPicPr>
          <p:cNvPr id="496" name="Screen Shot 2023-02-02 at 3.59.30 PM.png" descr="Screen Shot 2023-02-02 at 3.59.30 PM.png"/>
          <p:cNvPicPr>
            <a:picLocks noChangeAspect="1"/>
          </p:cNvPicPr>
          <p:nvPr/>
        </p:nvPicPr>
        <p:blipFill>
          <a:blip r:embed="rId5">
            <a:extLst/>
          </a:blip>
          <a:stretch>
            <a:fillRect/>
          </a:stretch>
        </p:blipFill>
        <p:spPr>
          <a:xfrm>
            <a:off x="2685474" y="8896568"/>
            <a:ext cx="5763511" cy="4169349"/>
          </a:xfrm>
          <a:prstGeom prst="rect">
            <a:avLst/>
          </a:prstGeom>
          <a:ln w="12700">
            <a:miter lim="400000"/>
          </a:ln>
        </p:spPr>
      </p:pic>
      <p:sp>
        <p:nvSpPr>
          <p:cNvPr id="497" name="Rectangle"/>
          <p:cNvSpPr/>
          <p:nvPr/>
        </p:nvSpPr>
        <p:spPr>
          <a:xfrm>
            <a:off x="2860276" y="8095046"/>
            <a:ext cx="5413906" cy="848096"/>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84"/>
                                        </p:tgtEl>
                                        <p:attrNameLst>
                                          <p:attrName>style.visibility</p:attrName>
                                        </p:attrNameLst>
                                      </p:cBhvr>
                                      <p:to>
                                        <p:strVal val="visible"/>
                                      </p:to>
                                    </p:set>
                                    <p:anim calcmode="lin" valueType="num">
                                      <p:cBhvr>
                                        <p:cTn id="7" dur="300" fill="hold"/>
                                        <p:tgtEl>
                                          <p:spTgt spid="484"/>
                                        </p:tgtEl>
                                        <p:attrNameLst>
                                          <p:attrName>ppt_w</p:attrName>
                                        </p:attrNameLst>
                                      </p:cBhvr>
                                      <p:tavLst>
                                        <p:tav tm="0">
                                          <p:val>
                                            <p:fltVal val="0"/>
                                          </p:val>
                                        </p:tav>
                                        <p:tav tm="100000">
                                          <p:val>
                                            <p:strVal val="#ppt_w"/>
                                          </p:val>
                                        </p:tav>
                                      </p:tavLst>
                                    </p:anim>
                                    <p:anim calcmode="lin" valueType="num">
                                      <p:cBhvr>
                                        <p:cTn id="8" dur="300" fill="hold"/>
                                        <p:tgtEl>
                                          <p:spTgt spid="48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4"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0" name="Examples on discover error-prone datapoints"/>
          <p:cNvSpPr txBox="1"/>
          <p:nvPr>
            <p:ph type="title" idx="4294967295"/>
          </p:nvPr>
        </p:nvSpPr>
        <p:spPr>
          <a:xfrm>
            <a:off x="1206500" y="10795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Examples on discover error-prone datapoints</a:t>
            </a:r>
          </a:p>
        </p:txBody>
      </p:sp>
      <p:grpSp>
        <p:nvGrpSpPr>
          <p:cNvPr id="503" name="Group"/>
          <p:cNvGrpSpPr/>
          <p:nvPr/>
        </p:nvGrpSpPr>
        <p:grpSpPr>
          <a:xfrm>
            <a:off x="1358888" y="1901378"/>
            <a:ext cx="10795001" cy="10835998"/>
            <a:chOff x="0" y="0"/>
            <a:chExt cx="10795000" cy="10835997"/>
          </a:xfrm>
        </p:grpSpPr>
        <p:graphicFrame>
          <p:nvGraphicFramePr>
            <p:cNvPr id="501" name="Table 1-1"/>
            <p:cNvGraphicFramePr/>
            <p:nvPr/>
          </p:nvGraphicFramePr>
          <p:xfrm>
            <a:off x="0" y="675997"/>
            <a:ext cx="10795000" cy="1016000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9633518"/>
                  <a:gridCol w="1112126"/>
                </a:tblGrid>
                <a:tr h="798713">
                  <a:tc>
                    <a:txBody>
                      <a:bodyPr/>
                      <a:lstStyle/>
                      <a:p>
                        <a:pPr defTabSz="914400">
                          <a:tabLst>
                            <a:tab pos="1663700" algn="l"/>
                          </a:tabLst>
                          <a:defRPr b="0" sz="1800"/>
                        </a:pPr>
                        <a:r>
                          <a:rPr b="1" sz="3200"/>
                          <a:t>Sentence</a:t>
                        </a:r>
                      </a:p>
                    </a:txBody>
                    <a:tcPr marL="50800" marR="50800" marT="50800" marB="50800" anchor="ctr" anchorCtr="0" horzOverflow="overflow"/>
                  </a:tc>
                  <a:tc>
                    <a:txBody>
                      <a:bodyPr/>
                      <a:lstStyle/>
                      <a:p>
                        <a:pPr defTabSz="914400">
                          <a:tabLst>
                            <a:tab pos="1663700" algn="l"/>
                          </a:tabLst>
                          <a:defRPr b="0" sz="1800"/>
                        </a:pPr>
                        <a:r>
                          <a:rPr b="1" sz="3200"/>
                          <a:t>Pred</a:t>
                        </a:r>
                      </a:p>
                    </a:txBody>
                    <a:tcPr marL="50800" marR="50800" marT="50800" marB="50800" anchor="ctr" anchorCtr="0" horzOverflow="overflow"/>
                  </a:tc>
                </a:tr>
                <a:tr h="514170">
                  <a:tc>
                    <a:txBody>
                      <a:bodyPr/>
                      <a:lstStyle/>
                      <a:p>
                        <a:pPr algn="l" defTabSz="914400">
                          <a:defRPr sz="1800"/>
                        </a:pPr>
                        <a:r>
                          <a:rPr sz="3200"/>
                          <a:t>French is spoken in France.</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English is speak in the British.</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They can sing.</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Usually, any lion is majestic.</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14170">
                  <a:tc>
                    <a:txBody>
                      <a:bodyPr/>
                      <a:lstStyle/>
                      <a:p>
                        <a:pPr algn="l" defTabSz="914400">
                          <a:defRPr sz="1800"/>
                        </a:pPr>
                        <a:r>
                          <a:rPr sz="3200"/>
                          <a:t>Many evidence was provided.</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96550">
                  <a:tc>
                    <a:txBody>
                      <a:bodyPr/>
                      <a:lstStyle/>
                      <a:p>
                        <a:pPr algn="l" defTabSz="914400">
                          <a:defRPr sz="1800"/>
                        </a:pPr>
                        <a:r>
                          <a:rPr sz="3200"/>
                          <a:t>Chinese is speak by the largest population in world.</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1000876">
                  <a:tc>
                    <a:txBody>
                      <a:bodyPr/>
                      <a:lstStyle/>
                      <a:p>
                        <a:pPr algn="l" defTabSz="914400">
                          <a:defRPr sz="1800"/>
                        </a:pPr>
                        <a:r>
                          <a:rPr sz="3200"/>
                          <a:t>I wrote Blair a letter, but I tore it up before I sent it.</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Who does John visit Sally because he likes?</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14170">
                  <a:tc>
                    <a:txBody>
                      <a:bodyPr/>
                      <a:lstStyle/>
                      <a:p>
                        <a:pPr algn="l" defTabSz="914400">
                          <a:defRPr sz="1800"/>
                        </a:pPr>
                        <a:r>
                          <a:rPr sz="3200"/>
                          <a:t>It is a most delicious food in the city.</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On this job Mary relies on for a living.</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Mary beautifully plays the violin.</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The men will all leave.</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14170">
                  <a:tc>
                    <a:txBody>
                      <a:bodyPr/>
                      <a:lstStyle/>
                      <a:p>
                        <a:pPr algn="l" defTabSz="914400">
                          <a:defRPr sz="1800"/>
                        </a:pPr>
                        <a:r>
                          <a:rPr sz="3200"/>
                          <a:t>It is Mary who Sandy relies.</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On the job Mary relies on for a living.</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The tube was escaped by gas.</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14170">
                  <a:tc>
                    <a:txBody>
                      <a:bodyPr/>
                      <a:lstStyle/>
                      <a:p>
                        <a:pPr algn="l" defTabSz="914400">
                          <a:defRPr sz="1800"/>
                        </a:pPr>
                        <a:r>
                          <a:rPr sz="3200"/>
                          <a:t>There are many languages that Mary can speak.</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a:t>
                        </a:r>
                      </a:p>
                    </a:txBody>
                    <a:tcPr marL="50800" marR="50800" marT="50800" marB="50800" anchor="ctr" anchorCtr="0" horzOverflow="overflow"/>
                  </a:tc>
                  <a:tc>
                    <a:txBody>
                      <a:bodyPr/>
                      <a:lstStyle/>
                      <a:p>
                        <a:pPr defTabSz="914400">
                          <a:defRPr sz="1800"/>
                        </a:pPr>
                        <a:r>
                          <a:rPr sz="3200"/>
                          <a:t>…</a:t>
                        </a:r>
                      </a:p>
                    </a:txBody>
                    <a:tcPr marL="50800" marR="50800" marT="50800" marB="50800" anchor="ctr" anchorCtr="0" horzOverflow="overflow"/>
                  </a:tc>
                </a:tr>
              </a:tbl>
            </a:graphicData>
          </a:graphic>
        </p:graphicFrame>
        <p:sp>
          <p:nvSpPr>
            <p:cNvPr id="502" name="Unlabeled dataset"/>
            <p:cNvSpPr txBox="1"/>
            <p:nvPr/>
          </p:nvSpPr>
          <p:spPr>
            <a:xfrm>
              <a:off x="2456587" y="0"/>
              <a:ext cx="5883269" cy="7809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000">
                  <a:solidFill>
                    <a:srgbClr val="000000"/>
                  </a:solidFill>
                </a:defRPr>
              </a:lvl1pPr>
            </a:lstStyle>
            <a:p>
              <a:pPr/>
              <a:r>
                <a:t>Unlabeled dataset</a:t>
              </a:r>
            </a:p>
          </p:txBody>
        </p:sp>
      </p:gr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08" name="Group"/>
          <p:cNvGrpSpPr/>
          <p:nvPr/>
        </p:nvGrpSpPr>
        <p:grpSpPr>
          <a:xfrm>
            <a:off x="1358899" y="1905000"/>
            <a:ext cx="10795001" cy="10835997"/>
            <a:chOff x="0" y="0"/>
            <a:chExt cx="10795000" cy="10835997"/>
          </a:xfrm>
        </p:grpSpPr>
        <p:graphicFrame>
          <p:nvGraphicFramePr>
            <p:cNvPr id="506" name="Table 1-1"/>
            <p:cNvGraphicFramePr/>
            <p:nvPr/>
          </p:nvGraphicFramePr>
          <p:xfrm>
            <a:off x="0" y="675997"/>
            <a:ext cx="10795000" cy="1016000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9633518"/>
                  <a:gridCol w="1112126"/>
                </a:tblGrid>
                <a:tr h="798713">
                  <a:tc>
                    <a:txBody>
                      <a:bodyPr/>
                      <a:lstStyle/>
                      <a:p>
                        <a:pPr defTabSz="914400">
                          <a:tabLst>
                            <a:tab pos="1663700" algn="l"/>
                          </a:tabLst>
                          <a:defRPr b="0" sz="1800"/>
                        </a:pPr>
                        <a:r>
                          <a:rPr b="1" sz="3200"/>
                          <a:t>Sentence</a:t>
                        </a:r>
                      </a:p>
                    </a:txBody>
                    <a:tcPr marL="50800" marR="50800" marT="50800" marB="50800" anchor="ctr" anchorCtr="0" horzOverflow="overflow"/>
                  </a:tc>
                  <a:tc>
                    <a:txBody>
                      <a:bodyPr/>
                      <a:lstStyle/>
                      <a:p>
                        <a:pPr defTabSz="914400">
                          <a:tabLst>
                            <a:tab pos="1663700" algn="l"/>
                          </a:tabLst>
                          <a:defRPr b="0" sz="1800"/>
                        </a:pPr>
                        <a:r>
                          <a:rPr b="1" sz="3200"/>
                          <a:t>Pred</a:t>
                        </a:r>
                      </a:p>
                    </a:txBody>
                    <a:tcPr marL="50800" marR="50800" marT="50800" marB="50800" anchor="ctr" anchorCtr="0" horzOverflow="overflow"/>
                  </a:tc>
                </a:tr>
                <a:tr h="514170">
                  <a:tc>
                    <a:txBody>
                      <a:bodyPr/>
                      <a:lstStyle/>
                      <a:p>
                        <a:pPr algn="l" defTabSz="914400">
                          <a:defRPr sz="1800"/>
                        </a:pPr>
                        <a:r>
                          <a:rPr sz="3200"/>
                          <a:t>French is spoken in France.</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English is speak in the British.</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They can sing.</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Usually, any lion is majestic.</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14170">
                  <a:tc>
                    <a:txBody>
                      <a:bodyPr/>
                      <a:lstStyle/>
                      <a:p>
                        <a:pPr algn="l" defTabSz="914400">
                          <a:defRPr sz="1800"/>
                        </a:pPr>
                        <a:r>
                          <a:rPr sz="3200"/>
                          <a:t>Many evidence was provided.</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96550">
                  <a:tc>
                    <a:txBody>
                      <a:bodyPr/>
                      <a:lstStyle/>
                      <a:p>
                        <a:pPr algn="l" defTabSz="914400">
                          <a:defRPr sz="1800"/>
                        </a:pPr>
                        <a:r>
                          <a:rPr sz="3200"/>
                          <a:t>Chinese is speak by the largest population in world.</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1000876">
                  <a:tc>
                    <a:txBody>
                      <a:bodyPr/>
                      <a:lstStyle/>
                      <a:p>
                        <a:pPr algn="l" defTabSz="914400">
                          <a:defRPr sz="1800"/>
                        </a:pPr>
                        <a:r>
                          <a:rPr sz="3200"/>
                          <a:t>I wrote Blair a letter, but I tore it up before I sent it.</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Who does John visit Sally because he likes?</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14170">
                  <a:tc>
                    <a:txBody>
                      <a:bodyPr/>
                      <a:lstStyle/>
                      <a:p>
                        <a:pPr algn="l" defTabSz="914400">
                          <a:defRPr sz="1800"/>
                        </a:pPr>
                        <a:r>
                          <a:rPr sz="3200"/>
                          <a:t>It is a most delicious food in the city.</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solidFill>
                              <a:schemeClr val="accent5">
                                <a:hueOff val="-82419"/>
                                <a:satOff val="-9513"/>
                                <a:lumOff val="-16343"/>
                              </a:schemeClr>
                            </a:solidFill>
                          </a:rPr>
                          <a:t>On this job Mary relies on for a living.</a:t>
                        </a:r>
                      </a:p>
                    </a:txBody>
                    <a:tcPr marL="50800" marR="50800" marT="50800" marB="50800" anchor="ctr" anchorCtr="0" horzOverflow="overflow"/>
                  </a:tc>
                  <a:tc>
                    <a:txBody>
                      <a:bodyPr/>
                      <a:lstStyle/>
                      <a:p>
                        <a:pPr defTabSz="914400">
                          <a:defRPr sz="1800"/>
                        </a:pPr>
                        <a:r>
                          <a:rPr sz="3200">
                            <a:solidFill>
                              <a:schemeClr val="accent5">
                                <a:hueOff val="-82419"/>
                                <a:satOff val="-9513"/>
                                <a:lumOff val="-16343"/>
                              </a:schemeClr>
                            </a:solidFill>
                          </a:rPr>
                          <a:t>T</a:t>
                        </a:r>
                      </a:p>
                    </a:txBody>
                    <a:tcPr marL="50800" marR="50800" marT="50800" marB="50800" anchor="ctr" anchorCtr="0" horzOverflow="overflow"/>
                  </a:tc>
                </a:tr>
                <a:tr h="514170">
                  <a:tc>
                    <a:txBody>
                      <a:bodyPr/>
                      <a:lstStyle/>
                      <a:p>
                        <a:pPr algn="l" defTabSz="914400">
                          <a:defRPr sz="1800"/>
                        </a:pPr>
                        <a:r>
                          <a:rPr sz="3200"/>
                          <a:t>Mary beautifully plays the violin.</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The men will all leave.</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14170">
                  <a:tc>
                    <a:txBody>
                      <a:bodyPr/>
                      <a:lstStyle/>
                      <a:p>
                        <a:pPr algn="l" defTabSz="914400">
                          <a:defRPr sz="1800"/>
                        </a:pPr>
                        <a:r>
                          <a:rPr sz="3200">
                            <a:solidFill>
                              <a:schemeClr val="accent5">
                                <a:hueOff val="-82419"/>
                                <a:satOff val="-9513"/>
                                <a:lumOff val="-16343"/>
                              </a:schemeClr>
                            </a:solidFill>
                          </a:rPr>
                          <a:t>It is Mary who Sandy relies.</a:t>
                        </a:r>
                      </a:p>
                    </a:txBody>
                    <a:tcPr marL="50800" marR="50800" marT="50800" marB="50800" anchor="ctr" anchorCtr="0" horzOverflow="overflow"/>
                  </a:tc>
                  <a:tc>
                    <a:txBody>
                      <a:bodyPr/>
                      <a:lstStyle/>
                      <a:p>
                        <a:pPr defTabSz="914400">
                          <a:defRPr sz="1800"/>
                        </a:pPr>
                        <a:r>
                          <a:rPr sz="3200">
                            <a:solidFill>
                              <a:schemeClr val="accent5">
                                <a:hueOff val="-82419"/>
                                <a:satOff val="-9513"/>
                                <a:lumOff val="-16343"/>
                              </a:schemeClr>
                            </a:solidFill>
                          </a:rPr>
                          <a:t>T</a:t>
                        </a:r>
                      </a:p>
                    </a:txBody>
                    <a:tcPr marL="50800" marR="50800" marT="50800" marB="50800" anchor="ctr" anchorCtr="0" horzOverflow="overflow"/>
                  </a:tc>
                </a:tr>
                <a:tr h="514170">
                  <a:tc>
                    <a:txBody>
                      <a:bodyPr/>
                      <a:lstStyle/>
                      <a:p>
                        <a:pPr algn="l" defTabSz="914400">
                          <a:defRPr sz="1800"/>
                        </a:pPr>
                        <a:r>
                          <a:rPr sz="3200"/>
                          <a:t>On the job Mary relies on for a living.</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The tube was escaped by gas.</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14170">
                  <a:tc>
                    <a:txBody>
                      <a:bodyPr/>
                      <a:lstStyle/>
                      <a:p>
                        <a:pPr algn="l" defTabSz="914400">
                          <a:defRPr sz="1800"/>
                        </a:pPr>
                        <a:r>
                          <a:rPr sz="3200"/>
                          <a:t>There are many languages that Mary can speak.</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a:t>
                        </a:r>
                      </a:p>
                    </a:txBody>
                    <a:tcPr marL="50800" marR="50800" marT="50800" marB="50800" anchor="ctr" anchorCtr="0" horzOverflow="overflow"/>
                  </a:tc>
                  <a:tc>
                    <a:txBody>
                      <a:bodyPr/>
                      <a:lstStyle/>
                      <a:p>
                        <a:pPr defTabSz="914400">
                          <a:defRPr sz="1800"/>
                        </a:pPr>
                        <a:r>
                          <a:rPr sz="3200"/>
                          <a:t>…</a:t>
                        </a:r>
                      </a:p>
                    </a:txBody>
                    <a:tcPr marL="50800" marR="50800" marT="50800" marB="50800" anchor="ctr" anchorCtr="0" horzOverflow="overflow"/>
                  </a:tc>
                </a:tr>
              </a:tbl>
            </a:graphicData>
          </a:graphic>
        </p:graphicFrame>
        <p:sp>
          <p:nvSpPr>
            <p:cNvPr id="507" name="Unlabeled dataset"/>
            <p:cNvSpPr txBox="1"/>
            <p:nvPr/>
          </p:nvSpPr>
          <p:spPr>
            <a:xfrm>
              <a:off x="2456587" y="0"/>
              <a:ext cx="5883269" cy="7809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000">
                  <a:solidFill>
                    <a:srgbClr val="000000"/>
                  </a:solidFill>
                </a:defRPr>
              </a:lvl1pPr>
            </a:lstStyle>
            <a:p>
              <a:pPr/>
              <a:r>
                <a:t>Unlabeled dataset</a:t>
              </a:r>
            </a:p>
          </p:txBody>
        </p:sp>
      </p:grpSp>
      <p:sp>
        <p:nvSpPr>
          <p:cNvPr id="509" name="Examples on discover error-prone datapoints"/>
          <p:cNvSpPr txBox="1"/>
          <p:nvPr>
            <p:ph type="title" idx="4294967295"/>
          </p:nvPr>
        </p:nvSpPr>
        <p:spPr>
          <a:xfrm>
            <a:off x="1206500" y="10795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Examples on discover error-prone datapoints</a:t>
            </a:r>
          </a:p>
        </p:txBody>
      </p:sp>
      <p:grpSp>
        <p:nvGrpSpPr>
          <p:cNvPr id="513" name="Group"/>
          <p:cNvGrpSpPr/>
          <p:nvPr/>
        </p:nvGrpSpPr>
        <p:grpSpPr>
          <a:xfrm>
            <a:off x="12590206" y="3317754"/>
            <a:ext cx="10045241" cy="2578101"/>
            <a:chOff x="0" y="0"/>
            <a:chExt cx="10045240" cy="2578100"/>
          </a:xfrm>
        </p:grpSpPr>
        <p:pic>
          <p:nvPicPr>
            <p:cNvPr id="510" name="Screen Shot 2023-03-31 at 10.59.54 PM.png" descr="Screen Shot 2023-03-31 at 10.59.54 PM.png"/>
            <p:cNvPicPr>
              <a:picLocks noChangeAspect="1"/>
            </p:cNvPicPr>
            <p:nvPr/>
          </p:nvPicPr>
          <p:blipFill>
            <a:blip r:embed="rId2">
              <a:extLst/>
            </a:blip>
            <a:stretch>
              <a:fillRect/>
            </a:stretch>
          </p:blipFill>
          <p:spPr>
            <a:xfrm>
              <a:off x="0" y="1054356"/>
              <a:ext cx="630904" cy="374600"/>
            </a:xfrm>
            <a:prstGeom prst="rect">
              <a:avLst/>
            </a:prstGeom>
            <a:ln w="12700" cap="flat">
              <a:noFill/>
              <a:miter lim="400000"/>
            </a:ln>
            <a:effectLst/>
          </p:spPr>
        </p:pic>
        <p:graphicFrame>
          <p:nvGraphicFramePr>
            <p:cNvPr id="511" name="Group"/>
            <p:cNvGraphicFramePr/>
            <p:nvPr/>
          </p:nvGraphicFramePr>
          <p:xfrm>
            <a:off x="875840" y="0"/>
            <a:ext cx="9169401" cy="2578100"/>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6760310"/>
                  <a:gridCol w="1181100"/>
                  <a:gridCol w="1181100"/>
                </a:tblGrid>
                <a:tr h="505983">
                  <a:tc>
                    <a:txBody>
                      <a:bodyPr/>
                      <a:lstStyle/>
                      <a:p>
                        <a:pPr defTabSz="914400">
                          <a:tabLst>
                            <a:tab pos="1663700" algn="l"/>
                          </a:tabLst>
                          <a:defRPr b="0" sz="1800"/>
                        </a:pPr>
                        <a:r>
                          <a:rPr b="1" sz="3200"/>
                          <a:t>Sentence</a:t>
                        </a:r>
                      </a:p>
                    </a:txBody>
                    <a:tcPr marL="50800" marR="50800" marT="50800" marB="50800" anchor="ctr" anchorCtr="0" horzOverflow="overflow"/>
                  </a:tc>
                  <a:tc>
                    <a:txBody>
                      <a:bodyPr/>
                      <a:lstStyle/>
                      <a:p>
                        <a:pPr defTabSz="914400">
                          <a:tabLst>
                            <a:tab pos="1663700" algn="l"/>
                          </a:tabLst>
                          <a:defRPr b="0" sz="1800"/>
                        </a:pPr>
                        <a:r>
                          <a:rPr b="1" sz="3200"/>
                          <a:t>Pred</a:t>
                        </a:r>
                      </a:p>
                    </a:txBody>
                    <a:tcPr marL="50800" marR="50800" marT="50800" marB="50800" anchor="ctr" anchorCtr="0" horzOverflow="overflow"/>
                  </a:tc>
                  <a:tc>
                    <a:txBody>
                      <a:bodyPr/>
                      <a:lstStyle/>
                      <a:p>
                        <a:pPr defTabSz="914400">
                          <a:tabLst>
                            <a:tab pos="1663700" algn="l"/>
                          </a:tabLst>
                          <a:defRPr b="0" sz="1800"/>
                        </a:pPr>
                        <a:r>
                          <a:rPr b="1" sz="3200"/>
                          <a:t>Label</a:t>
                        </a:r>
                      </a:p>
                    </a:txBody>
                    <a:tcPr marL="50800" marR="50800" marT="50800" marB="50800" anchor="ctr" anchorCtr="0" horzOverflow="overflow"/>
                  </a:tc>
                </a:tr>
                <a:tr h="505983">
                  <a:tc>
                    <a:txBody>
                      <a:bodyPr/>
                      <a:lstStyle/>
                      <a:p>
                        <a:pPr algn="l" defTabSz="914400">
                          <a:defRPr sz="1800"/>
                        </a:pPr>
                        <a:r>
                          <a:rPr sz="3200"/>
                          <a:t>It is Kim on whom that Sandy relies.</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05983">
                  <a:tc>
                    <a:txBody>
                      <a:bodyPr/>
                      <a:lstStyle/>
                      <a:p>
                        <a:pPr algn="l" defTabSz="914400">
                          <a:defRPr sz="1800"/>
                        </a:pPr>
                        <a:r>
                          <a:rPr sz="3200"/>
                          <a:t>It is Kim on whom Sandy relies on.</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05983">
                  <a:tc>
                    <a:txBody>
                      <a:bodyPr/>
                      <a:lstStyle/>
                      <a:p>
                        <a:pPr algn="l" defTabSz="914400">
                          <a:defRPr sz="1800"/>
                        </a:pPr>
                        <a:r>
                          <a:rPr sz="3200"/>
                          <a:t>It is Kim whom Sandy relies.</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05983">
                  <a:tc>
                    <a:txBody>
                      <a:bodyPr/>
                      <a:lstStyle/>
                      <a:p>
                        <a:pPr algn="l" defTabSz="914400">
                          <a:defRPr sz="1800"/>
                        </a:pPr>
                        <a:r>
                          <a:rPr sz="3200"/>
                          <a:t>It is on Kim on whom Sandy relies.</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bl>
            </a:graphicData>
          </a:graphic>
        </p:graphicFrame>
        <p:sp>
          <p:nvSpPr>
            <p:cNvPr id="512" name="Equation"/>
            <p:cNvSpPr txBox="1"/>
            <p:nvPr/>
          </p:nvSpPr>
          <p:spPr>
            <a:xfrm>
              <a:off x="52094" y="435812"/>
              <a:ext cx="526714" cy="66381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700" i="1">
                            <a:solidFill>
                              <a:srgbClr val="000000"/>
                            </a:solidFill>
                            <a:latin typeface="Cambria Math" panose="02040503050406030204" pitchFamily="18" charset="0"/>
                          </a:rPr>
                          <m:t>S</m:t>
                        </m:r>
                      </m:e>
                      <m:sub>
                        <m:r>
                          <a:rPr xmlns:a="http://schemas.openxmlformats.org/drawingml/2006/main" sz="5700" i="1">
                            <a:solidFill>
                              <a:srgbClr val="000000"/>
                            </a:solidFill>
                            <a:latin typeface="Cambria Math" panose="02040503050406030204" pitchFamily="18" charset="0"/>
                          </a:rPr>
                          <m:t>1</m:t>
                        </m:r>
                      </m:sub>
                    </m:sSub>
                  </m:oMath>
                </m:oMathPara>
              </a14:m>
              <a:endParaRPr sz="5700"/>
            </a:p>
          </p:txBody>
        </p:sp>
      </p:gr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18" name="Group"/>
          <p:cNvGrpSpPr/>
          <p:nvPr/>
        </p:nvGrpSpPr>
        <p:grpSpPr>
          <a:xfrm>
            <a:off x="1358899" y="1905000"/>
            <a:ext cx="10795001" cy="10835997"/>
            <a:chOff x="0" y="0"/>
            <a:chExt cx="10795000" cy="10835997"/>
          </a:xfrm>
        </p:grpSpPr>
        <p:graphicFrame>
          <p:nvGraphicFramePr>
            <p:cNvPr id="516" name="Table 1-1"/>
            <p:cNvGraphicFramePr/>
            <p:nvPr/>
          </p:nvGraphicFramePr>
          <p:xfrm>
            <a:off x="0" y="675997"/>
            <a:ext cx="10795000" cy="1016000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9633518"/>
                  <a:gridCol w="1112126"/>
                </a:tblGrid>
                <a:tr h="798713">
                  <a:tc>
                    <a:txBody>
                      <a:bodyPr/>
                      <a:lstStyle/>
                      <a:p>
                        <a:pPr defTabSz="914400">
                          <a:tabLst>
                            <a:tab pos="1663700" algn="l"/>
                          </a:tabLst>
                          <a:defRPr b="0" sz="1800"/>
                        </a:pPr>
                        <a:r>
                          <a:rPr b="1" sz="3200"/>
                          <a:t>Sentence</a:t>
                        </a:r>
                      </a:p>
                    </a:txBody>
                    <a:tcPr marL="50800" marR="50800" marT="50800" marB="50800" anchor="ctr" anchorCtr="0" horzOverflow="overflow"/>
                  </a:tc>
                  <a:tc>
                    <a:txBody>
                      <a:bodyPr/>
                      <a:lstStyle/>
                      <a:p>
                        <a:pPr defTabSz="914400">
                          <a:tabLst>
                            <a:tab pos="1663700" algn="l"/>
                          </a:tabLst>
                          <a:defRPr b="0" sz="1800"/>
                        </a:pPr>
                        <a:r>
                          <a:rPr b="1" sz="3200"/>
                          <a:t>Pred</a:t>
                        </a:r>
                      </a:p>
                    </a:txBody>
                    <a:tcPr marL="50800" marR="50800" marT="50800" marB="50800" anchor="ctr" anchorCtr="0" horzOverflow="overflow"/>
                  </a:tc>
                </a:tr>
                <a:tr h="514170">
                  <a:tc>
                    <a:txBody>
                      <a:bodyPr/>
                      <a:lstStyle/>
                      <a:p>
                        <a:pPr algn="l" defTabSz="914400">
                          <a:defRPr sz="1800"/>
                        </a:pPr>
                        <a:r>
                          <a:rPr sz="3200"/>
                          <a:t>French is spoken in France.</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English is speak in the British.</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They can sing.</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Usually, any lion is majestic.</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14170">
                  <a:tc>
                    <a:txBody>
                      <a:bodyPr/>
                      <a:lstStyle/>
                      <a:p>
                        <a:pPr algn="l" defTabSz="914400">
                          <a:defRPr sz="1800"/>
                        </a:pPr>
                        <a:r>
                          <a:rPr sz="3200"/>
                          <a:t>Many evidence was provided.</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96550">
                  <a:tc>
                    <a:txBody>
                      <a:bodyPr/>
                      <a:lstStyle/>
                      <a:p>
                        <a:pPr algn="l" defTabSz="914400">
                          <a:defRPr sz="1800"/>
                        </a:pPr>
                        <a:r>
                          <a:rPr sz="3200"/>
                          <a:t>Chinese is speak by the largest population in world.</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1000876">
                  <a:tc>
                    <a:txBody>
                      <a:bodyPr/>
                      <a:lstStyle/>
                      <a:p>
                        <a:pPr algn="l" defTabSz="914400">
                          <a:defRPr sz="1800"/>
                        </a:pPr>
                        <a:r>
                          <a:rPr sz="3200"/>
                          <a:t>I wrote Blair a letter, but I tore it up before I sent it.</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Who does John visit Sally because he likes?</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14170">
                  <a:tc>
                    <a:txBody>
                      <a:bodyPr/>
                      <a:lstStyle/>
                      <a:p>
                        <a:pPr algn="l" defTabSz="914400">
                          <a:defRPr sz="1800"/>
                        </a:pPr>
                        <a:r>
                          <a:rPr sz="3200">
                            <a:solidFill>
                              <a:schemeClr val="accent5">
                                <a:hueOff val="-82419"/>
                                <a:satOff val="-9513"/>
                                <a:lumOff val="-16343"/>
                              </a:schemeClr>
                            </a:solidFill>
                          </a:rPr>
                          <a:t>It is a most delicious food in the city.</a:t>
                        </a:r>
                      </a:p>
                    </a:txBody>
                    <a:tcPr marL="50800" marR="50800" marT="50800" marB="50800" anchor="ctr" anchorCtr="0" horzOverflow="overflow"/>
                  </a:tc>
                  <a:tc>
                    <a:txBody>
                      <a:bodyPr/>
                      <a:lstStyle/>
                      <a:p>
                        <a:pPr defTabSz="914400">
                          <a:defRPr sz="1800"/>
                        </a:pPr>
                        <a:r>
                          <a:rPr sz="3200">
                            <a:solidFill>
                              <a:schemeClr val="accent5">
                                <a:hueOff val="-82419"/>
                                <a:satOff val="-9513"/>
                                <a:lumOff val="-16343"/>
                              </a:schemeClr>
                            </a:solidFill>
                          </a:rPr>
                          <a:t>T</a:t>
                        </a:r>
                      </a:p>
                    </a:txBody>
                    <a:tcPr marL="50800" marR="50800" marT="50800" marB="50800" anchor="ctr" anchorCtr="0" horzOverflow="overflow"/>
                  </a:tc>
                </a:tr>
                <a:tr h="514170">
                  <a:tc>
                    <a:txBody>
                      <a:bodyPr/>
                      <a:lstStyle/>
                      <a:p>
                        <a:pPr algn="l" defTabSz="914400">
                          <a:defRPr sz="1800"/>
                        </a:pPr>
                        <a:r>
                          <a:rPr sz="3200">
                            <a:solidFill>
                              <a:schemeClr val="accent5">
                                <a:hueOff val="-82419"/>
                                <a:satOff val="-9513"/>
                                <a:lumOff val="-16343"/>
                              </a:schemeClr>
                            </a:solidFill>
                          </a:rPr>
                          <a:t>On this job Mary relies on for a living.</a:t>
                        </a:r>
                      </a:p>
                    </a:txBody>
                    <a:tcPr marL="50800" marR="50800" marT="50800" marB="50800" anchor="ctr" anchorCtr="0" horzOverflow="overflow"/>
                  </a:tc>
                  <a:tc>
                    <a:txBody>
                      <a:bodyPr/>
                      <a:lstStyle/>
                      <a:p>
                        <a:pPr defTabSz="914400">
                          <a:defRPr sz="1800"/>
                        </a:pPr>
                        <a:r>
                          <a:rPr sz="3200">
                            <a:solidFill>
                              <a:schemeClr val="accent5">
                                <a:hueOff val="-82419"/>
                                <a:satOff val="-9513"/>
                                <a:lumOff val="-16343"/>
                              </a:schemeClr>
                            </a:solidFill>
                          </a:rPr>
                          <a:t>T</a:t>
                        </a:r>
                      </a:p>
                    </a:txBody>
                    <a:tcPr marL="50800" marR="50800" marT="50800" marB="50800" anchor="ctr" anchorCtr="0" horzOverflow="overflow"/>
                  </a:tc>
                </a:tr>
                <a:tr h="514170">
                  <a:tc>
                    <a:txBody>
                      <a:bodyPr/>
                      <a:lstStyle/>
                      <a:p>
                        <a:pPr algn="l" defTabSz="914400">
                          <a:defRPr sz="1800"/>
                        </a:pPr>
                        <a:r>
                          <a:rPr sz="3200"/>
                          <a:t>Mary beautifully plays the violin.</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The men will all leave.</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14170">
                  <a:tc>
                    <a:txBody>
                      <a:bodyPr/>
                      <a:lstStyle/>
                      <a:p>
                        <a:pPr algn="l" defTabSz="914400">
                          <a:defRPr sz="1800"/>
                        </a:pPr>
                        <a:r>
                          <a:rPr sz="3200">
                            <a:solidFill>
                              <a:schemeClr val="accent5">
                                <a:hueOff val="-82419"/>
                                <a:satOff val="-9513"/>
                                <a:lumOff val="-16343"/>
                              </a:schemeClr>
                            </a:solidFill>
                          </a:rPr>
                          <a:t>It is Mary who Sandy relies.</a:t>
                        </a:r>
                      </a:p>
                    </a:txBody>
                    <a:tcPr marL="50800" marR="50800" marT="50800" marB="50800" anchor="ctr" anchorCtr="0" horzOverflow="overflow"/>
                  </a:tc>
                  <a:tc>
                    <a:txBody>
                      <a:bodyPr/>
                      <a:lstStyle/>
                      <a:p>
                        <a:pPr defTabSz="914400">
                          <a:defRPr sz="1800"/>
                        </a:pPr>
                        <a:r>
                          <a:rPr sz="3200">
                            <a:solidFill>
                              <a:schemeClr val="accent5">
                                <a:hueOff val="-82419"/>
                                <a:satOff val="-9513"/>
                                <a:lumOff val="-16343"/>
                              </a:schemeClr>
                            </a:solidFill>
                          </a:rPr>
                          <a:t>T</a:t>
                        </a:r>
                      </a:p>
                    </a:txBody>
                    <a:tcPr marL="50800" marR="50800" marT="50800" marB="50800" anchor="ctr" anchorCtr="0" horzOverflow="overflow"/>
                  </a:tc>
                </a:tr>
                <a:tr h="514170">
                  <a:tc>
                    <a:txBody>
                      <a:bodyPr/>
                      <a:lstStyle/>
                      <a:p>
                        <a:pPr algn="l" defTabSz="914400">
                          <a:defRPr sz="1800"/>
                        </a:pPr>
                        <a:r>
                          <a:rPr sz="3200"/>
                          <a:t>On the job Mary relies on for a living.</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The tube was escaped by gas.</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14170">
                  <a:tc>
                    <a:txBody>
                      <a:bodyPr/>
                      <a:lstStyle/>
                      <a:p>
                        <a:pPr algn="l" defTabSz="914400">
                          <a:defRPr sz="1800"/>
                        </a:pPr>
                        <a:r>
                          <a:rPr sz="3200"/>
                          <a:t>There are many languages that Mary can speak.</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a:t>
                        </a:r>
                      </a:p>
                    </a:txBody>
                    <a:tcPr marL="50800" marR="50800" marT="50800" marB="50800" anchor="ctr" anchorCtr="0" horzOverflow="overflow"/>
                  </a:tc>
                  <a:tc>
                    <a:txBody>
                      <a:bodyPr/>
                      <a:lstStyle/>
                      <a:p>
                        <a:pPr defTabSz="914400">
                          <a:defRPr sz="1800"/>
                        </a:pPr>
                        <a:r>
                          <a:rPr sz="3200"/>
                          <a:t>…</a:t>
                        </a:r>
                      </a:p>
                    </a:txBody>
                    <a:tcPr marL="50800" marR="50800" marT="50800" marB="50800" anchor="ctr" anchorCtr="0" horzOverflow="overflow"/>
                  </a:tc>
                </a:tr>
              </a:tbl>
            </a:graphicData>
          </a:graphic>
        </p:graphicFrame>
        <p:sp>
          <p:nvSpPr>
            <p:cNvPr id="517" name="Unlabeled dataset"/>
            <p:cNvSpPr txBox="1"/>
            <p:nvPr/>
          </p:nvSpPr>
          <p:spPr>
            <a:xfrm>
              <a:off x="2456587" y="0"/>
              <a:ext cx="5883269" cy="7809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000">
                  <a:solidFill>
                    <a:srgbClr val="000000"/>
                  </a:solidFill>
                </a:defRPr>
              </a:lvl1pPr>
            </a:lstStyle>
            <a:p>
              <a:pPr/>
              <a:r>
                <a:t>Unlabeled dataset</a:t>
              </a:r>
            </a:p>
          </p:txBody>
        </p:sp>
      </p:grpSp>
      <p:sp>
        <p:nvSpPr>
          <p:cNvPr id="519" name="Examples on discover error-prone datapoints"/>
          <p:cNvSpPr txBox="1"/>
          <p:nvPr>
            <p:ph type="title" idx="4294967295"/>
          </p:nvPr>
        </p:nvSpPr>
        <p:spPr>
          <a:xfrm>
            <a:off x="1206500" y="10795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Examples on discover error-prone datapoints</a:t>
            </a:r>
          </a:p>
        </p:txBody>
      </p:sp>
      <p:grpSp>
        <p:nvGrpSpPr>
          <p:cNvPr id="523" name="Group"/>
          <p:cNvGrpSpPr/>
          <p:nvPr/>
        </p:nvGrpSpPr>
        <p:grpSpPr>
          <a:xfrm>
            <a:off x="12590206" y="3317754"/>
            <a:ext cx="10045241" cy="2578101"/>
            <a:chOff x="0" y="0"/>
            <a:chExt cx="10045240" cy="2578100"/>
          </a:xfrm>
        </p:grpSpPr>
        <p:pic>
          <p:nvPicPr>
            <p:cNvPr id="520" name="Screen Shot 2023-03-31 at 10.59.54 PM.png" descr="Screen Shot 2023-03-31 at 10.59.54 PM.png"/>
            <p:cNvPicPr>
              <a:picLocks noChangeAspect="1"/>
            </p:cNvPicPr>
            <p:nvPr/>
          </p:nvPicPr>
          <p:blipFill>
            <a:blip r:embed="rId2">
              <a:extLst/>
            </a:blip>
            <a:stretch>
              <a:fillRect/>
            </a:stretch>
          </p:blipFill>
          <p:spPr>
            <a:xfrm>
              <a:off x="0" y="1054356"/>
              <a:ext cx="630904" cy="374600"/>
            </a:xfrm>
            <a:prstGeom prst="rect">
              <a:avLst/>
            </a:prstGeom>
            <a:ln w="12700" cap="flat">
              <a:noFill/>
              <a:miter lim="400000"/>
            </a:ln>
            <a:effectLst/>
          </p:spPr>
        </p:pic>
        <p:graphicFrame>
          <p:nvGraphicFramePr>
            <p:cNvPr id="521" name="Group"/>
            <p:cNvGraphicFramePr/>
            <p:nvPr/>
          </p:nvGraphicFramePr>
          <p:xfrm>
            <a:off x="875840" y="0"/>
            <a:ext cx="9169401" cy="2578100"/>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6760310"/>
                  <a:gridCol w="1181100"/>
                  <a:gridCol w="1181100"/>
                </a:tblGrid>
                <a:tr h="505983">
                  <a:tc>
                    <a:txBody>
                      <a:bodyPr/>
                      <a:lstStyle/>
                      <a:p>
                        <a:pPr defTabSz="914400">
                          <a:tabLst>
                            <a:tab pos="1663700" algn="l"/>
                          </a:tabLst>
                          <a:defRPr b="0" sz="1800"/>
                        </a:pPr>
                        <a:r>
                          <a:rPr b="1" sz="3200"/>
                          <a:t>Sentence</a:t>
                        </a:r>
                      </a:p>
                    </a:txBody>
                    <a:tcPr marL="50800" marR="50800" marT="50800" marB="50800" anchor="ctr" anchorCtr="0" horzOverflow="overflow"/>
                  </a:tc>
                  <a:tc>
                    <a:txBody>
                      <a:bodyPr/>
                      <a:lstStyle/>
                      <a:p>
                        <a:pPr defTabSz="914400">
                          <a:tabLst>
                            <a:tab pos="1663700" algn="l"/>
                          </a:tabLst>
                          <a:defRPr b="0" sz="1800"/>
                        </a:pPr>
                        <a:r>
                          <a:rPr b="1" sz="3200"/>
                          <a:t>Pred</a:t>
                        </a:r>
                      </a:p>
                    </a:txBody>
                    <a:tcPr marL="50800" marR="50800" marT="50800" marB="50800" anchor="ctr" anchorCtr="0" horzOverflow="overflow"/>
                  </a:tc>
                  <a:tc>
                    <a:txBody>
                      <a:bodyPr/>
                      <a:lstStyle/>
                      <a:p>
                        <a:pPr defTabSz="914400">
                          <a:tabLst>
                            <a:tab pos="1663700" algn="l"/>
                          </a:tabLst>
                          <a:defRPr b="0" sz="1800"/>
                        </a:pPr>
                        <a:r>
                          <a:rPr b="1" sz="3200"/>
                          <a:t>Label</a:t>
                        </a:r>
                      </a:p>
                    </a:txBody>
                    <a:tcPr marL="50800" marR="50800" marT="50800" marB="50800" anchor="ctr" anchorCtr="0" horzOverflow="overflow"/>
                  </a:tc>
                </a:tr>
                <a:tr h="505983">
                  <a:tc>
                    <a:txBody>
                      <a:bodyPr/>
                      <a:lstStyle/>
                      <a:p>
                        <a:pPr algn="l" defTabSz="914400">
                          <a:defRPr sz="1800"/>
                        </a:pPr>
                        <a:r>
                          <a:rPr sz="3200"/>
                          <a:t>It is Kim on whom that Sandy relies.</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05983">
                  <a:tc>
                    <a:txBody>
                      <a:bodyPr/>
                      <a:lstStyle/>
                      <a:p>
                        <a:pPr algn="l" defTabSz="914400">
                          <a:defRPr sz="1800"/>
                        </a:pPr>
                        <a:r>
                          <a:rPr sz="3200"/>
                          <a:t>It is Kim on whom Sandy relies on.</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05983">
                  <a:tc>
                    <a:txBody>
                      <a:bodyPr/>
                      <a:lstStyle/>
                      <a:p>
                        <a:pPr algn="l" defTabSz="914400">
                          <a:defRPr sz="1800"/>
                        </a:pPr>
                        <a:r>
                          <a:rPr sz="3200"/>
                          <a:t>It is Kim whom Sandy relies.</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05983">
                  <a:tc>
                    <a:txBody>
                      <a:bodyPr/>
                      <a:lstStyle/>
                      <a:p>
                        <a:pPr algn="l" defTabSz="914400">
                          <a:defRPr sz="1800"/>
                        </a:pPr>
                        <a:r>
                          <a:rPr sz="3200"/>
                          <a:t>It is on Kim on whom Sandy relies.</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bl>
            </a:graphicData>
          </a:graphic>
        </p:graphicFrame>
        <p:sp>
          <p:nvSpPr>
            <p:cNvPr id="522" name="Equation"/>
            <p:cNvSpPr txBox="1"/>
            <p:nvPr/>
          </p:nvSpPr>
          <p:spPr>
            <a:xfrm>
              <a:off x="52094" y="435812"/>
              <a:ext cx="526714" cy="66381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700" i="1">
                            <a:solidFill>
                              <a:srgbClr val="000000"/>
                            </a:solidFill>
                            <a:latin typeface="Cambria Math" panose="02040503050406030204" pitchFamily="18" charset="0"/>
                          </a:rPr>
                          <m:t>S</m:t>
                        </m:r>
                      </m:e>
                      <m:sub>
                        <m:r>
                          <a:rPr xmlns:a="http://schemas.openxmlformats.org/drawingml/2006/main" sz="5700" i="1">
                            <a:solidFill>
                              <a:srgbClr val="000000"/>
                            </a:solidFill>
                            <a:latin typeface="Cambria Math" panose="02040503050406030204" pitchFamily="18" charset="0"/>
                          </a:rPr>
                          <m:t>1</m:t>
                        </m:r>
                      </m:sub>
                    </m:sSub>
                  </m:oMath>
                </m:oMathPara>
              </a14:m>
              <a:endParaRPr sz="5700"/>
            </a:p>
          </p:txBody>
        </p:sp>
      </p:grpSp>
      <p:grpSp>
        <p:nvGrpSpPr>
          <p:cNvPr id="527" name="Group"/>
          <p:cNvGrpSpPr/>
          <p:nvPr/>
        </p:nvGrpSpPr>
        <p:grpSpPr>
          <a:xfrm>
            <a:off x="12518731" y="6534150"/>
            <a:ext cx="11952818" cy="2527300"/>
            <a:chOff x="0" y="0"/>
            <a:chExt cx="11952816" cy="2527300"/>
          </a:xfrm>
        </p:grpSpPr>
        <p:graphicFrame>
          <p:nvGraphicFramePr>
            <p:cNvPr id="524" name="Group"/>
            <p:cNvGraphicFramePr/>
            <p:nvPr/>
          </p:nvGraphicFramePr>
          <p:xfrm>
            <a:off x="954616" y="0"/>
            <a:ext cx="10998201" cy="2527300"/>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8585129"/>
                  <a:gridCol w="1181100"/>
                  <a:gridCol w="1181100"/>
                </a:tblGrid>
                <a:tr h="494113">
                  <a:tc>
                    <a:txBody>
                      <a:bodyPr/>
                      <a:lstStyle/>
                      <a:p>
                        <a:pPr defTabSz="914400">
                          <a:tabLst>
                            <a:tab pos="1663700" algn="l"/>
                          </a:tabLst>
                          <a:defRPr b="0" sz="1800"/>
                        </a:pPr>
                        <a:r>
                          <a:rPr b="1" sz="3200"/>
                          <a:t>Sentence</a:t>
                        </a:r>
                      </a:p>
                    </a:txBody>
                    <a:tcPr marL="50800" marR="50800" marT="50800" marB="50800" anchor="ctr" anchorCtr="0" horzOverflow="overflow"/>
                  </a:tc>
                  <a:tc>
                    <a:txBody>
                      <a:bodyPr/>
                      <a:lstStyle/>
                      <a:p>
                        <a:pPr defTabSz="914400">
                          <a:tabLst>
                            <a:tab pos="1663700" algn="l"/>
                          </a:tabLst>
                          <a:defRPr b="0" sz="1800"/>
                        </a:pPr>
                        <a:r>
                          <a:rPr b="1" sz="3200"/>
                          <a:t>Pred</a:t>
                        </a:r>
                      </a:p>
                    </a:txBody>
                    <a:tcPr marL="50800" marR="50800" marT="50800" marB="50800" anchor="ctr" anchorCtr="0" horzOverflow="overflow"/>
                  </a:tc>
                  <a:tc>
                    <a:txBody>
                      <a:bodyPr/>
                      <a:lstStyle/>
                      <a:p>
                        <a:pPr defTabSz="914400">
                          <a:tabLst>
                            <a:tab pos="1663700" algn="l"/>
                          </a:tabLst>
                          <a:defRPr b="0" sz="1800"/>
                        </a:pPr>
                        <a:r>
                          <a:rPr b="1" sz="3200"/>
                          <a:t>Label</a:t>
                        </a:r>
                      </a:p>
                    </a:txBody>
                    <a:tcPr marL="50800" marR="50800" marT="50800" marB="50800" anchor="ctr" anchorCtr="0" horzOverflow="overflow"/>
                  </a:tc>
                </a:tr>
                <a:tr h="494113">
                  <a:tc>
                    <a:txBody>
                      <a:bodyPr/>
                      <a:lstStyle/>
                      <a:p>
                        <a:pPr algn="l" defTabSz="914400">
                          <a:defRPr sz="1800"/>
                        </a:pPr>
                        <a:r>
                          <a:rPr sz="3200"/>
                          <a:t>That's the most kind answer that I ever heard.</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494113">
                  <a:tc>
                    <a:txBody>
                      <a:bodyPr/>
                      <a:lstStyle/>
                      <a:p>
                        <a:pPr algn="l" defTabSz="914400">
                          <a:defRPr sz="1800"/>
                        </a:pPr>
                        <a:r>
                          <a:rPr sz="3200"/>
                          <a:t>That's a most kind answer that I ever heard.</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494113">
                  <a:tc>
                    <a:txBody>
                      <a:bodyPr/>
                      <a:lstStyle/>
                      <a:p>
                        <a:pPr algn="l" defTabSz="914400">
                          <a:defRPr sz="1800"/>
                        </a:pPr>
                        <a:r>
                          <a:rPr sz="3200"/>
                          <a:t>That's a kindest answer that I ever heard.</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494113">
                  <a:tc>
                    <a:txBody>
                      <a:bodyPr/>
                      <a:lstStyle/>
                      <a:p>
                        <a:pPr algn="l" defTabSz="914400">
                          <a:defRPr sz="1800"/>
                        </a:pPr>
                        <a:r>
                          <a:rPr sz="3200"/>
                          <a:t>That's the kindest answer that I ever heard.</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bl>
            </a:graphicData>
          </a:graphic>
        </p:graphicFrame>
        <p:sp>
          <p:nvSpPr>
            <p:cNvPr id="525" name="Equation"/>
            <p:cNvSpPr txBox="1"/>
            <p:nvPr/>
          </p:nvSpPr>
          <p:spPr>
            <a:xfrm>
              <a:off x="31536" y="732957"/>
              <a:ext cx="567832" cy="66381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700" i="1">
                            <a:solidFill>
                              <a:srgbClr val="000000"/>
                            </a:solidFill>
                            <a:latin typeface="Cambria Math" panose="02040503050406030204" pitchFamily="18" charset="0"/>
                          </a:rPr>
                          <m:t>S</m:t>
                        </m:r>
                      </m:e>
                      <m:sub>
                        <m:r>
                          <a:rPr xmlns:a="http://schemas.openxmlformats.org/drawingml/2006/main" sz="5700" i="1">
                            <a:solidFill>
                              <a:srgbClr val="000000"/>
                            </a:solidFill>
                            <a:latin typeface="Cambria Math" panose="02040503050406030204" pitchFamily="18" charset="0"/>
                          </a:rPr>
                          <m:t>2</m:t>
                        </m:r>
                      </m:sub>
                    </m:sSub>
                  </m:oMath>
                </m:oMathPara>
              </a14:m>
              <a:endParaRPr sz="5700"/>
            </a:p>
          </p:txBody>
        </p:sp>
        <p:pic>
          <p:nvPicPr>
            <p:cNvPr id="526" name="Screen Shot 2023-03-31 at 10.59.54 PM.png" descr="Screen Shot 2023-03-31 at 10.59.54 PM.png"/>
            <p:cNvPicPr>
              <a:picLocks noChangeAspect="1"/>
            </p:cNvPicPr>
            <p:nvPr/>
          </p:nvPicPr>
          <p:blipFill>
            <a:blip r:embed="rId2">
              <a:extLst/>
            </a:blip>
            <a:stretch>
              <a:fillRect/>
            </a:stretch>
          </p:blipFill>
          <p:spPr>
            <a:xfrm>
              <a:off x="0" y="1422591"/>
              <a:ext cx="630904" cy="37460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0" name="Examples on discover error-prone datapoints"/>
          <p:cNvSpPr txBox="1"/>
          <p:nvPr>
            <p:ph type="title" idx="4294967295"/>
          </p:nvPr>
        </p:nvSpPr>
        <p:spPr>
          <a:xfrm>
            <a:off x="1206500" y="10795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Examples on discover error-prone datapoints</a:t>
            </a:r>
          </a:p>
        </p:txBody>
      </p:sp>
      <p:grpSp>
        <p:nvGrpSpPr>
          <p:cNvPr id="533" name="Group"/>
          <p:cNvGrpSpPr/>
          <p:nvPr/>
        </p:nvGrpSpPr>
        <p:grpSpPr>
          <a:xfrm>
            <a:off x="1358899" y="1905000"/>
            <a:ext cx="10795001" cy="10835997"/>
            <a:chOff x="0" y="0"/>
            <a:chExt cx="10795000" cy="10835997"/>
          </a:xfrm>
        </p:grpSpPr>
        <p:graphicFrame>
          <p:nvGraphicFramePr>
            <p:cNvPr id="531" name="Table 1-1"/>
            <p:cNvGraphicFramePr/>
            <p:nvPr/>
          </p:nvGraphicFramePr>
          <p:xfrm>
            <a:off x="0" y="675997"/>
            <a:ext cx="10795000" cy="1016000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9633518"/>
                  <a:gridCol w="1112126"/>
                </a:tblGrid>
                <a:tr h="798713">
                  <a:tc>
                    <a:txBody>
                      <a:bodyPr/>
                      <a:lstStyle/>
                      <a:p>
                        <a:pPr defTabSz="914400">
                          <a:tabLst>
                            <a:tab pos="1663700" algn="l"/>
                          </a:tabLst>
                          <a:defRPr b="0" sz="1800"/>
                        </a:pPr>
                        <a:r>
                          <a:rPr b="1" sz="3200"/>
                          <a:t>Sentence</a:t>
                        </a:r>
                      </a:p>
                    </a:txBody>
                    <a:tcPr marL="50800" marR="50800" marT="50800" marB="50800" anchor="ctr" anchorCtr="0" horzOverflow="overflow"/>
                  </a:tc>
                  <a:tc>
                    <a:txBody>
                      <a:bodyPr/>
                      <a:lstStyle/>
                      <a:p>
                        <a:pPr defTabSz="914400">
                          <a:tabLst>
                            <a:tab pos="1663700" algn="l"/>
                          </a:tabLst>
                          <a:defRPr b="0" sz="1800"/>
                        </a:pPr>
                        <a:r>
                          <a:rPr b="1" sz="3200"/>
                          <a:t>Pred</a:t>
                        </a:r>
                      </a:p>
                    </a:txBody>
                    <a:tcPr marL="50800" marR="50800" marT="50800" marB="50800" anchor="ctr" anchorCtr="0" horzOverflow="overflow"/>
                  </a:tc>
                </a:tr>
                <a:tr h="514170">
                  <a:tc>
                    <a:txBody>
                      <a:bodyPr/>
                      <a:lstStyle/>
                      <a:p>
                        <a:pPr algn="l" defTabSz="914400">
                          <a:defRPr sz="1800"/>
                        </a:pPr>
                        <a:r>
                          <a:rPr sz="3200"/>
                          <a:t>French is spoken in France.</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solidFill>
                              <a:schemeClr val="accent5">
                                <a:hueOff val="-82419"/>
                                <a:satOff val="-9513"/>
                                <a:lumOff val="-16343"/>
                              </a:schemeClr>
                            </a:solidFill>
                          </a:rPr>
                          <a:t>English is speak in the British.</a:t>
                        </a:r>
                      </a:p>
                    </a:txBody>
                    <a:tcPr marL="50800" marR="50800" marT="50800" marB="50800" anchor="ctr" anchorCtr="0" horzOverflow="overflow"/>
                  </a:tc>
                  <a:tc>
                    <a:txBody>
                      <a:bodyPr/>
                      <a:lstStyle/>
                      <a:p>
                        <a:pPr defTabSz="914400">
                          <a:defRPr sz="1800"/>
                        </a:pPr>
                        <a:r>
                          <a:rPr sz="3200">
                            <a:solidFill>
                              <a:schemeClr val="accent5">
                                <a:hueOff val="-82419"/>
                                <a:satOff val="-9513"/>
                                <a:lumOff val="-16343"/>
                              </a:schemeClr>
                            </a:solidFill>
                          </a:rPr>
                          <a:t>T</a:t>
                        </a:r>
                      </a:p>
                    </a:txBody>
                    <a:tcPr marL="50800" marR="50800" marT="50800" marB="50800" anchor="ctr" anchorCtr="0" horzOverflow="overflow"/>
                  </a:tc>
                </a:tr>
                <a:tr h="514170">
                  <a:tc>
                    <a:txBody>
                      <a:bodyPr/>
                      <a:lstStyle/>
                      <a:p>
                        <a:pPr algn="l" defTabSz="914400">
                          <a:defRPr sz="1800"/>
                        </a:pPr>
                        <a:r>
                          <a:rPr sz="3200"/>
                          <a:t>They can sing.</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Usually, any lion is majestic.</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14170">
                  <a:tc>
                    <a:txBody>
                      <a:bodyPr/>
                      <a:lstStyle/>
                      <a:p>
                        <a:pPr algn="l" defTabSz="914400">
                          <a:defRPr sz="1800"/>
                        </a:pPr>
                        <a:r>
                          <a:rPr sz="3200"/>
                          <a:t>Many evidence was provided.</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96550">
                  <a:tc>
                    <a:txBody>
                      <a:bodyPr/>
                      <a:lstStyle/>
                      <a:p>
                        <a:pPr algn="l" defTabSz="914400">
                          <a:defRPr sz="1800"/>
                        </a:pPr>
                        <a:r>
                          <a:rPr sz="3200">
                            <a:solidFill>
                              <a:schemeClr val="accent5">
                                <a:hueOff val="-82419"/>
                                <a:satOff val="-9513"/>
                                <a:lumOff val="-16343"/>
                              </a:schemeClr>
                            </a:solidFill>
                          </a:rPr>
                          <a:t>Chinese is speak by the largest population in world.</a:t>
                        </a:r>
                      </a:p>
                    </a:txBody>
                    <a:tcPr marL="50800" marR="50800" marT="50800" marB="50800" anchor="ctr" anchorCtr="0" horzOverflow="overflow"/>
                  </a:tc>
                  <a:tc>
                    <a:txBody>
                      <a:bodyPr/>
                      <a:lstStyle/>
                      <a:p>
                        <a:pPr defTabSz="914400">
                          <a:defRPr sz="1800"/>
                        </a:pPr>
                        <a:r>
                          <a:rPr sz="3200">
                            <a:solidFill>
                              <a:schemeClr val="accent5">
                                <a:hueOff val="-82419"/>
                                <a:satOff val="-9513"/>
                                <a:lumOff val="-16343"/>
                              </a:schemeClr>
                            </a:solidFill>
                          </a:rPr>
                          <a:t>T</a:t>
                        </a:r>
                      </a:p>
                    </a:txBody>
                    <a:tcPr marL="50800" marR="50800" marT="50800" marB="50800" anchor="ctr" anchorCtr="0" horzOverflow="overflow"/>
                  </a:tc>
                </a:tr>
                <a:tr h="1000876">
                  <a:tc>
                    <a:txBody>
                      <a:bodyPr/>
                      <a:lstStyle/>
                      <a:p>
                        <a:pPr algn="l" defTabSz="914400">
                          <a:defRPr sz="1800"/>
                        </a:pPr>
                        <a:r>
                          <a:rPr sz="3200"/>
                          <a:t>I wrote Blair a letter, but I tore it up before I sent it.</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Who does John visit Sally because he likes?</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14170">
                  <a:tc>
                    <a:txBody>
                      <a:bodyPr/>
                      <a:lstStyle/>
                      <a:p>
                        <a:pPr algn="l" defTabSz="914400">
                          <a:defRPr sz="1800"/>
                        </a:pPr>
                        <a:r>
                          <a:rPr sz="3200">
                            <a:solidFill>
                              <a:schemeClr val="accent5">
                                <a:hueOff val="-82419"/>
                                <a:satOff val="-9513"/>
                                <a:lumOff val="-16343"/>
                              </a:schemeClr>
                            </a:solidFill>
                          </a:rPr>
                          <a:t>It is a most delicious food in the city.</a:t>
                        </a:r>
                      </a:p>
                    </a:txBody>
                    <a:tcPr marL="50800" marR="50800" marT="50800" marB="50800" anchor="ctr" anchorCtr="0" horzOverflow="overflow"/>
                  </a:tc>
                  <a:tc>
                    <a:txBody>
                      <a:bodyPr/>
                      <a:lstStyle/>
                      <a:p>
                        <a:pPr defTabSz="914400">
                          <a:defRPr sz="1800"/>
                        </a:pPr>
                        <a:r>
                          <a:rPr sz="3200">
                            <a:solidFill>
                              <a:schemeClr val="accent5">
                                <a:hueOff val="-82419"/>
                                <a:satOff val="-9513"/>
                                <a:lumOff val="-16343"/>
                              </a:schemeClr>
                            </a:solidFill>
                          </a:rPr>
                          <a:t>T</a:t>
                        </a:r>
                      </a:p>
                    </a:txBody>
                    <a:tcPr marL="50800" marR="50800" marT="50800" marB="50800" anchor="ctr" anchorCtr="0" horzOverflow="overflow"/>
                  </a:tc>
                </a:tr>
                <a:tr h="514170">
                  <a:tc>
                    <a:txBody>
                      <a:bodyPr/>
                      <a:lstStyle/>
                      <a:p>
                        <a:pPr algn="l" defTabSz="914400">
                          <a:defRPr sz="1800"/>
                        </a:pPr>
                        <a:r>
                          <a:rPr sz="3200">
                            <a:solidFill>
                              <a:schemeClr val="accent5">
                                <a:hueOff val="-82419"/>
                                <a:satOff val="-9513"/>
                                <a:lumOff val="-16343"/>
                              </a:schemeClr>
                            </a:solidFill>
                          </a:rPr>
                          <a:t>On this job Mary relies on for a living.</a:t>
                        </a:r>
                      </a:p>
                    </a:txBody>
                    <a:tcPr marL="50800" marR="50800" marT="50800" marB="50800" anchor="ctr" anchorCtr="0" horzOverflow="overflow"/>
                  </a:tc>
                  <a:tc>
                    <a:txBody>
                      <a:bodyPr/>
                      <a:lstStyle/>
                      <a:p>
                        <a:pPr defTabSz="914400">
                          <a:defRPr sz="1800"/>
                        </a:pPr>
                        <a:r>
                          <a:rPr sz="3200">
                            <a:solidFill>
                              <a:schemeClr val="accent5">
                                <a:hueOff val="-82419"/>
                                <a:satOff val="-9513"/>
                                <a:lumOff val="-16343"/>
                              </a:schemeClr>
                            </a:solidFill>
                          </a:rPr>
                          <a:t>T</a:t>
                        </a:r>
                      </a:p>
                    </a:txBody>
                    <a:tcPr marL="50800" marR="50800" marT="50800" marB="50800" anchor="ctr" anchorCtr="0" horzOverflow="overflow"/>
                  </a:tc>
                </a:tr>
                <a:tr h="514170">
                  <a:tc>
                    <a:txBody>
                      <a:bodyPr/>
                      <a:lstStyle/>
                      <a:p>
                        <a:pPr algn="l" defTabSz="914400">
                          <a:defRPr sz="1800"/>
                        </a:pPr>
                        <a:r>
                          <a:rPr sz="3200"/>
                          <a:t>Mary beautifully plays the violin.</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The men will all leave.</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14170">
                  <a:tc>
                    <a:txBody>
                      <a:bodyPr/>
                      <a:lstStyle/>
                      <a:p>
                        <a:pPr algn="l" defTabSz="914400">
                          <a:defRPr sz="1800"/>
                        </a:pPr>
                        <a:r>
                          <a:rPr sz="3200">
                            <a:solidFill>
                              <a:schemeClr val="accent5">
                                <a:hueOff val="-82419"/>
                                <a:satOff val="-9513"/>
                                <a:lumOff val="-16343"/>
                              </a:schemeClr>
                            </a:solidFill>
                          </a:rPr>
                          <a:t>It is Mary who Sandy relies.</a:t>
                        </a:r>
                      </a:p>
                    </a:txBody>
                    <a:tcPr marL="50800" marR="50800" marT="50800" marB="50800" anchor="ctr" anchorCtr="0" horzOverflow="overflow"/>
                  </a:tc>
                  <a:tc>
                    <a:txBody>
                      <a:bodyPr/>
                      <a:lstStyle/>
                      <a:p>
                        <a:pPr defTabSz="914400">
                          <a:defRPr sz="1800"/>
                        </a:pPr>
                        <a:r>
                          <a:rPr sz="3200">
                            <a:solidFill>
                              <a:schemeClr val="accent5">
                                <a:hueOff val="-82419"/>
                                <a:satOff val="-9513"/>
                                <a:lumOff val="-16343"/>
                              </a:schemeClr>
                            </a:solidFill>
                          </a:rPr>
                          <a:t>T</a:t>
                        </a:r>
                      </a:p>
                    </a:txBody>
                    <a:tcPr marL="50800" marR="50800" marT="50800" marB="50800" anchor="ctr" anchorCtr="0" horzOverflow="overflow"/>
                  </a:tc>
                </a:tr>
                <a:tr h="514170">
                  <a:tc>
                    <a:txBody>
                      <a:bodyPr/>
                      <a:lstStyle/>
                      <a:p>
                        <a:pPr algn="l" defTabSz="914400">
                          <a:defRPr sz="1800"/>
                        </a:pPr>
                        <a:r>
                          <a:rPr sz="3200"/>
                          <a:t>On the job Mary relies on for a living.</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The tube was escaped by gas.</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14170">
                  <a:tc>
                    <a:txBody>
                      <a:bodyPr/>
                      <a:lstStyle/>
                      <a:p>
                        <a:pPr algn="l" defTabSz="914400">
                          <a:defRPr sz="1800"/>
                        </a:pPr>
                        <a:r>
                          <a:rPr sz="3200"/>
                          <a:t>There are many languages that Mary can speak.</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14170">
                  <a:tc>
                    <a:txBody>
                      <a:bodyPr/>
                      <a:lstStyle/>
                      <a:p>
                        <a:pPr algn="l" defTabSz="914400">
                          <a:defRPr sz="1800"/>
                        </a:pPr>
                        <a:r>
                          <a:rPr sz="3200"/>
                          <a:t>…</a:t>
                        </a:r>
                      </a:p>
                    </a:txBody>
                    <a:tcPr marL="50800" marR="50800" marT="50800" marB="50800" anchor="ctr" anchorCtr="0" horzOverflow="overflow"/>
                  </a:tc>
                  <a:tc>
                    <a:txBody>
                      <a:bodyPr/>
                      <a:lstStyle/>
                      <a:p>
                        <a:pPr defTabSz="914400">
                          <a:defRPr sz="1800"/>
                        </a:pPr>
                        <a:r>
                          <a:rPr sz="3200"/>
                          <a:t>…</a:t>
                        </a:r>
                      </a:p>
                    </a:txBody>
                    <a:tcPr marL="50800" marR="50800" marT="50800" marB="50800" anchor="ctr" anchorCtr="0" horzOverflow="overflow"/>
                  </a:tc>
                </a:tr>
              </a:tbl>
            </a:graphicData>
          </a:graphic>
        </p:graphicFrame>
        <p:sp>
          <p:nvSpPr>
            <p:cNvPr id="532" name="Unlabeled dataset"/>
            <p:cNvSpPr txBox="1"/>
            <p:nvPr/>
          </p:nvSpPr>
          <p:spPr>
            <a:xfrm>
              <a:off x="2456587" y="0"/>
              <a:ext cx="5883269" cy="7809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000">
                  <a:solidFill>
                    <a:srgbClr val="000000"/>
                  </a:solidFill>
                </a:defRPr>
              </a:lvl1pPr>
            </a:lstStyle>
            <a:p>
              <a:pPr/>
              <a:r>
                <a:t>Unlabeled dataset</a:t>
              </a:r>
            </a:p>
          </p:txBody>
        </p:sp>
      </p:grpSp>
      <p:graphicFrame>
        <p:nvGraphicFramePr>
          <p:cNvPr id="534" name="Group"/>
          <p:cNvGraphicFramePr/>
          <p:nvPr/>
        </p:nvGraphicFramePr>
        <p:xfrm>
          <a:off x="13435443" y="9819636"/>
          <a:ext cx="9207501" cy="232410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6797451"/>
                <a:gridCol w="1181100"/>
                <a:gridCol w="1181100"/>
              </a:tblGrid>
              <a:tr h="567113">
                <a:tc>
                  <a:txBody>
                    <a:bodyPr/>
                    <a:lstStyle/>
                    <a:p>
                      <a:pPr defTabSz="914400">
                        <a:tabLst>
                          <a:tab pos="1663700" algn="l"/>
                        </a:tabLst>
                        <a:defRPr b="0"/>
                      </a:pPr>
                      <a:r>
                        <a:rPr b="1" sz="3200"/>
                        <a:t>Sentence</a:t>
                      </a:r>
                    </a:p>
                  </a:txBody>
                  <a:tcPr marL="50800" marR="50800" marT="50800" marB="50800" anchor="ctr" anchorCtr="0" horzOverflow="overflow"/>
                </a:tc>
                <a:tc>
                  <a:txBody>
                    <a:bodyPr/>
                    <a:lstStyle/>
                    <a:p>
                      <a:pPr defTabSz="914400">
                        <a:tabLst>
                          <a:tab pos="1663700" algn="l"/>
                        </a:tabLst>
                        <a:defRPr b="0"/>
                      </a:pPr>
                      <a:r>
                        <a:rPr b="1" sz="3200"/>
                        <a:t>Pred</a:t>
                      </a:r>
                    </a:p>
                  </a:txBody>
                  <a:tcPr marL="50800" marR="50800" marT="50800" marB="50800" anchor="ctr" anchorCtr="0" horzOverflow="overflow"/>
                </a:tc>
                <a:tc>
                  <a:txBody>
                    <a:bodyPr/>
                    <a:lstStyle/>
                    <a:p>
                      <a:pPr defTabSz="914400">
                        <a:tabLst>
                          <a:tab pos="1663700" algn="l"/>
                        </a:tabLst>
                        <a:defRPr b="0"/>
                      </a:pPr>
                      <a:r>
                        <a:rPr b="1" sz="3200"/>
                        <a:t>Label</a:t>
                      </a:r>
                    </a:p>
                  </a:txBody>
                  <a:tcPr marL="50800" marR="50800" marT="50800" marB="50800" anchor="ctr" anchorCtr="0" horzOverflow="overflow"/>
                </a:tc>
              </a:tr>
              <a:tr h="567113">
                <a:tc>
                  <a:txBody>
                    <a:bodyPr/>
                    <a:lstStyle/>
                    <a:p>
                      <a:pPr algn="l" defTabSz="914400"/>
                      <a:r>
                        <a:rPr sz="3200"/>
                        <a:t>Tagalog is speak in the Philippines.</a:t>
                      </a:r>
                    </a:p>
                  </a:txBody>
                  <a:tcPr marL="50800" marR="50800" marT="50800" marB="50800" anchor="ctr" anchorCtr="0" horzOverflow="overflow"/>
                </a:tc>
                <a:tc>
                  <a:txBody>
                    <a:bodyPr/>
                    <a:lstStyle/>
                    <a:p>
                      <a:pPr defTabSz="914400"/>
                      <a:r>
                        <a:rPr sz="3200"/>
                        <a:t>T</a:t>
                      </a:r>
                    </a:p>
                  </a:txBody>
                  <a:tcPr marL="50800" marR="50800" marT="50800" marB="50800" anchor="ctr" anchorCtr="0" horzOverflow="overflow"/>
                </a:tc>
                <a:tc>
                  <a:txBody>
                    <a:bodyPr/>
                    <a:lstStyle/>
                    <a:p>
                      <a:pPr defTabSz="914400"/>
                      <a:r>
                        <a:rPr sz="3200"/>
                        <a:t>F</a:t>
                      </a:r>
                    </a:p>
                  </a:txBody>
                  <a:tcPr marL="50800" marR="50800" marT="50800" marB="50800" anchor="ctr" anchorCtr="0" horzOverflow="overflow"/>
                </a:tc>
              </a:tr>
              <a:tr h="567113">
                <a:tc>
                  <a:txBody>
                    <a:bodyPr/>
                    <a:lstStyle/>
                    <a:p>
                      <a:pPr algn="l" defTabSz="914400"/>
                      <a:r>
                        <a:rPr sz="3200"/>
                        <a:t>Tagalog is speaks in the Philippines.</a:t>
                      </a:r>
                    </a:p>
                  </a:txBody>
                  <a:tcPr marL="50800" marR="50800" marT="50800" marB="50800" anchor="ctr" anchorCtr="0" horzOverflow="overflow"/>
                </a:tc>
                <a:tc>
                  <a:txBody>
                    <a:bodyPr/>
                    <a:lstStyle/>
                    <a:p>
                      <a:pPr defTabSz="914400"/>
                      <a:r>
                        <a:rPr sz="3200"/>
                        <a:t>T</a:t>
                      </a:r>
                    </a:p>
                  </a:txBody>
                  <a:tcPr marL="50800" marR="50800" marT="50800" marB="50800" anchor="ctr" anchorCtr="0" horzOverflow="overflow"/>
                </a:tc>
                <a:tc>
                  <a:txBody>
                    <a:bodyPr/>
                    <a:lstStyle/>
                    <a:p>
                      <a:pPr defTabSz="914400"/>
                      <a:r>
                        <a:rPr sz="3200"/>
                        <a:t>F</a:t>
                      </a:r>
                    </a:p>
                  </a:txBody>
                  <a:tcPr marL="50800" marR="50800" marT="50800" marB="50800" anchor="ctr" anchorCtr="0" horzOverflow="overflow"/>
                </a:tc>
              </a:tr>
              <a:tr h="567113">
                <a:tc>
                  <a:txBody>
                    <a:bodyPr/>
                    <a:lstStyle/>
                    <a:p>
                      <a:pPr algn="l" defTabSz="914400"/>
                      <a:r>
                        <a:rPr sz="3200"/>
                        <a:t>Tagalog is spoke in the Philippines.</a:t>
                      </a:r>
                    </a:p>
                  </a:txBody>
                  <a:tcPr marL="50800" marR="50800" marT="50800" marB="50800" anchor="ctr" anchorCtr="0" horzOverflow="overflow"/>
                </a:tc>
                <a:tc>
                  <a:txBody>
                    <a:bodyPr/>
                    <a:lstStyle/>
                    <a:p>
                      <a:pPr defTabSz="914400"/>
                      <a:r>
                        <a:rPr sz="3200"/>
                        <a:t>T</a:t>
                      </a:r>
                    </a:p>
                  </a:txBody>
                  <a:tcPr marL="50800" marR="50800" marT="50800" marB="50800" anchor="ctr" anchorCtr="0" horzOverflow="overflow"/>
                </a:tc>
                <a:tc>
                  <a:txBody>
                    <a:bodyPr/>
                    <a:lstStyle/>
                    <a:p>
                      <a:pPr defTabSz="914400"/>
                      <a:r>
                        <a:rPr sz="3200"/>
                        <a:t>F</a:t>
                      </a:r>
                    </a:p>
                  </a:txBody>
                  <a:tcPr marL="50800" marR="50800" marT="50800" marB="50800" anchor="ctr" anchorCtr="0" horzOverflow="overflow"/>
                </a:tc>
              </a:tr>
            </a:tbl>
          </a:graphicData>
        </a:graphic>
      </p:graphicFrame>
      <p:grpSp>
        <p:nvGrpSpPr>
          <p:cNvPr id="538" name="Group"/>
          <p:cNvGrpSpPr/>
          <p:nvPr/>
        </p:nvGrpSpPr>
        <p:grpSpPr>
          <a:xfrm>
            <a:off x="12590206" y="3317754"/>
            <a:ext cx="10045241" cy="2578101"/>
            <a:chOff x="0" y="0"/>
            <a:chExt cx="10045240" cy="2578100"/>
          </a:xfrm>
        </p:grpSpPr>
        <p:pic>
          <p:nvPicPr>
            <p:cNvPr id="535" name="Screen Shot 2023-03-31 at 10.59.54 PM.png" descr="Screen Shot 2023-03-31 at 10.59.54 PM.png"/>
            <p:cNvPicPr>
              <a:picLocks noChangeAspect="1"/>
            </p:cNvPicPr>
            <p:nvPr/>
          </p:nvPicPr>
          <p:blipFill>
            <a:blip r:embed="rId2">
              <a:extLst/>
            </a:blip>
            <a:stretch>
              <a:fillRect/>
            </a:stretch>
          </p:blipFill>
          <p:spPr>
            <a:xfrm>
              <a:off x="0" y="1054356"/>
              <a:ext cx="630904" cy="374600"/>
            </a:xfrm>
            <a:prstGeom prst="rect">
              <a:avLst/>
            </a:prstGeom>
            <a:ln w="12700" cap="flat">
              <a:noFill/>
              <a:miter lim="400000"/>
            </a:ln>
            <a:effectLst/>
          </p:spPr>
        </p:pic>
        <p:graphicFrame>
          <p:nvGraphicFramePr>
            <p:cNvPr id="536" name="Group"/>
            <p:cNvGraphicFramePr/>
            <p:nvPr/>
          </p:nvGraphicFramePr>
          <p:xfrm>
            <a:off x="875840" y="0"/>
            <a:ext cx="9169401" cy="2578100"/>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6760310"/>
                  <a:gridCol w="1181100"/>
                  <a:gridCol w="1181100"/>
                </a:tblGrid>
                <a:tr h="505983">
                  <a:tc>
                    <a:txBody>
                      <a:bodyPr/>
                      <a:lstStyle/>
                      <a:p>
                        <a:pPr defTabSz="914400">
                          <a:tabLst>
                            <a:tab pos="1663700" algn="l"/>
                          </a:tabLst>
                          <a:defRPr b="0" sz="1800"/>
                        </a:pPr>
                        <a:r>
                          <a:rPr b="1" sz="3200"/>
                          <a:t>Sentence</a:t>
                        </a:r>
                      </a:p>
                    </a:txBody>
                    <a:tcPr marL="50800" marR="50800" marT="50800" marB="50800" anchor="ctr" anchorCtr="0" horzOverflow="overflow"/>
                  </a:tc>
                  <a:tc>
                    <a:txBody>
                      <a:bodyPr/>
                      <a:lstStyle/>
                      <a:p>
                        <a:pPr defTabSz="914400">
                          <a:tabLst>
                            <a:tab pos="1663700" algn="l"/>
                          </a:tabLst>
                          <a:defRPr b="0" sz="1800"/>
                        </a:pPr>
                        <a:r>
                          <a:rPr b="1" sz="3200"/>
                          <a:t>Pred</a:t>
                        </a:r>
                      </a:p>
                    </a:txBody>
                    <a:tcPr marL="50800" marR="50800" marT="50800" marB="50800" anchor="ctr" anchorCtr="0" horzOverflow="overflow"/>
                  </a:tc>
                  <a:tc>
                    <a:txBody>
                      <a:bodyPr/>
                      <a:lstStyle/>
                      <a:p>
                        <a:pPr defTabSz="914400">
                          <a:tabLst>
                            <a:tab pos="1663700" algn="l"/>
                          </a:tabLst>
                          <a:defRPr b="0" sz="1800"/>
                        </a:pPr>
                        <a:r>
                          <a:rPr b="1" sz="3200"/>
                          <a:t>Label</a:t>
                        </a:r>
                      </a:p>
                    </a:txBody>
                    <a:tcPr marL="50800" marR="50800" marT="50800" marB="50800" anchor="ctr" anchorCtr="0" horzOverflow="overflow"/>
                  </a:tc>
                </a:tr>
                <a:tr h="505983">
                  <a:tc>
                    <a:txBody>
                      <a:bodyPr/>
                      <a:lstStyle/>
                      <a:p>
                        <a:pPr algn="l" defTabSz="914400">
                          <a:defRPr sz="1800"/>
                        </a:pPr>
                        <a:r>
                          <a:rPr sz="3200"/>
                          <a:t>It is Kim on whom that Sandy relies.</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505983">
                  <a:tc>
                    <a:txBody>
                      <a:bodyPr/>
                      <a:lstStyle/>
                      <a:p>
                        <a:pPr algn="l" defTabSz="914400">
                          <a:defRPr sz="1800"/>
                        </a:pPr>
                        <a:r>
                          <a:rPr sz="3200"/>
                          <a:t>It is Kim on whom Sandy relies on.</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05983">
                  <a:tc>
                    <a:txBody>
                      <a:bodyPr/>
                      <a:lstStyle/>
                      <a:p>
                        <a:pPr algn="l" defTabSz="914400">
                          <a:defRPr sz="1800"/>
                        </a:pPr>
                        <a:r>
                          <a:rPr sz="3200"/>
                          <a:t>It is Kim whom Sandy relies.</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505983">
                  <a:tc>
                    <a:txBody>
                      <a:bodyPr/>
                      <a:lstStyle/>
                      <a:p>
                        <a:pPr algn="l" defTabSz="914400">
                          <a:defRPr sz="1800"/>
                        </a:pPr>
                        <a:r>
                          <a:rPr sz="3200"/>
                          <a:t>It is on Kim on whom Sandy relies.</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bl>
            </a:graphicData>
          </a:graphic>
        </p:graphicFrame>
        <p:sp>
          <p:nvSpPr>
            <p:cNvPr id="537" name="Equation"/>
            <p:cNvSpPr txBox="1"/>
            <p:nvPr/>
          </p:nvSpPr>
          <p:spPr>
            <a:xfrm>
              <a:off x="52094" y="435812"/>
              <a:ext cx="526714" cy="66381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700" i="1">
                            <a:solidFill>
                              <a:srgbClr val="000000"/>
                            </a:solidFill>
                            <a:latin typeface="Cambria Math" panose="02040503050406030204" pitchFamily="18" charset="0"/>
                          </a:rPr>
                          <m:t>S</m:t>
                        </m:r>
                      </m:e>
                      <m:sub>
                        <m:r>
                          <a:rPr xmlns:a="http://schemas.openxmlformats.org/drawingml/2006/main" sz="5700" i="1">
                            <a:solidFill>
                              <a:srgbClr val="000000"/>
                            </a:solidFill>
                            <a:latin typeface="Cambria Math" panose="02040503050406030204" pitchFamily="18" charset="0"/>
                          </a:rPr>
                          <m:t>1</m:t>
                        </m:r>
                      </m:sub>
                    </m:sSub>
                  </m:oMath>
                </m:oMathPara>
              </a14:m>
              <a:endParaRPr sz="5700"/>
            </a:p>
          </p:txBody>
        </p:sp>
      </p:grpSp>
      <p:grpSp>
        <p:nvGrpSpPr>
          <p:cNvPr id="542" name="Group"/>
          <p:cNvGrpSpPr/>
          <p:nvPr/>
        </p:nvGrpSpPr>
        <p:grpSpPr>
          <a:xfrm>
            <a:off x="12518731" y="6534150"/>
            <a:ext cx="11952818" cy="2527300"/>
            <a:chOff x="0" y="0"/>
            <a:chExt cx="11952816" cy="2527300"/>
          </a:xfrm>
        </p:grpSpPr>
        <p:graphicFrame>
          <p:nvGraphicFramePr>
            <p:cNvPr id="539" name="Group"/>
            <p:cNvGraphicFramePr/>
            <p:nvPr/>
          </p:nvGraphicFramePr>
          <p:xfrm>
            <a:off x="954616" y="0"/>
            <a:ext cx="10998201" cy="2527300"/>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8585129"/>
                  <a:gridCol w="1181100"/>
                  <a:gridCol w="1181100"/>
                </a:tblGrid>
                <a:tr h="494113">
                  <a:tc>
                    <a:txBody>
                      <a:bodyPr/>
                      <a:lstStyle/>
                      <a:p>
                        <a:pPr defTabSz="914400">
                          <a:tabLst>
                            <a:tab pos="1663700" algn="l"/>
                          </a:tabLst>
                          <a:defRPr b="0" sz="1800"/>
                        </a:pPr>
                        <a:r>
                          <a:rPr b="1" sz="3200"/>
                          <a:t>Sentence</a:t>
                        </a:r>
                      </a:p>
                    </a:txBody>
                    <a:tcPr marL="50800" marR="50800" marT="50800" marB="50800" anchor="ctr" anchorCtr="0" horzOverflow="overflow"/>
                  </a:tc>
                  <a:tc>
                    <a:txBody>
                      <a:bodyPr/>
                      <a:lstStyle/>
                      <a:p>
                        <a:pPr defTabSz="914400">
                          <a:tabLst>
                            <a:tab pos="1663700" algn="l"/>
                          </a:tabLst>
                          <a:defRPr b="0" sz="1800"/>
                        </a:pPr>
                        <a:r>
                          <a:rPr b="1" sz="3200"/>
                          <a:t>Pred</a:t>
                        </a:r>
                      </a:p>
                    </a:txBody>
                    <a:tcPr marL="50800" marR="50800" marT="50800" marB="50800" anchor="ctr" anchorCtr="0" horzOverflow="overflow"/>
                  </a:tc>
                  <a:tc>
                    <a:txBody>
                      <a:bodyPr/>
                      <a:lstStyle/>
                      <a:p>
                        <a:pPr defTabSz="914400">
                          <a:tabLst>
                            <a:tab pos="1663700" algn="l"/>
                          </a:tabLst>
                          <a:defRPr b="0" sz="1800"/>
                        </a:pPr>
                        <a:r>
                          <a:rPr b="1" sz="3200"/>
                          <a:t>Label</a:t>
                        </a:r>
                      </a:p>
                    </a:txBody>
                    <a:tcPr marL="50800" marR="50800" marT="50800" marB="50800" anchor="ctr" anchorCtr="0" horzOverflow="overflow"/>
                  </a:tc>
                </a:tr>
                <a:tr h="494113">
                  <a:tc>
                    <a:txBody>
                      <a:bodyPr/>
                      <a:lstStyle/>
                      <a:p>
                        <a:pPr algn="l" defTabSz="914400">
                          <a:defRPr sz="1800"/>
                        </a:pPr>
                        <a:r>
                          <a:rPr sz="3200"/>
                          <a:t>That's the most kind answer that I ever heard.</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494113">
                  <a:tc>
                    <a:txBody>
                      <a:bodyPr/>
                      <a:lstStyle/>
                      <a:p>
                        <a:pPr algn="l" defTabSz="914400">
                          <a:defRPr sz="1800"/>
                        </a:pPr>
                        <a:r>
                          <a:rPr sz="3200"/>
                          <a:t>That's a most kind answer that I ever heard.</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494113">
                  <a:tc>
                    <a:txBody>
                      <a:bodyPr/>
                      <a:lstStyle/>
                      <a:p>
                        <a:pPr algn="l" defTabSz="914400">
                          <a:defRPr sz="1800"/>
                        </a:pPr>
                        <a:r>
                          <a:rPr sz="3200"/>
                          <a:t>That's a kindest answer that I ever heard.</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494113">
                  <a:tc>
                    <a:txBody>
                      <a:bodyPr/>
                      <a:lstStyle/>
                      <a:p>
                        <a:pPr algn="l" defTabSz="914400">
                          <a:defRPr sz="1800"/>
                        </a:pPr>
                        <a:r>
                          <a:rPr sz="3200"/>
                          <a:t>That's the kindest answer that I ever heard.</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bl>
            </a:graphicData>
          </a:graphic>
        </p:graphicFrame>
        <p:sp>
          <p:nvSpPr>
            <p:cNvPr id="540" name="Equation"/>
            <p:cNvSpPr txBox="1"/>
            <p:nvPr/>
          </p:nvSpPr>
          <p:spPr>
            <a:xfrm>
              <a:off x="31536" y="732957"/>
              <a:ext cx="567832" cy="66381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700" i="1">
                            <a:solidFill>
                              <a:srgbClr val="000000"/>
                            </a:solidFill>
                            <a:latin typeface="Cambria Math" panose="02040503050406030204" pitchFamily="18" charset="0"/>
                          </a:rPr>
                          <m:t>S</m:t>
                        </m:r>
                      </m:e>
                      <m:sub>
                        <m:r>
                          <a:rPr xmlns:a="http://schemas.openxmlformats.org/drawingml/2006/main" sz="5700" i="1">
                            <a:solidFill>
                              <a:srgbClr val="000000"/>
                            </a:solidFill>
                            <a:latin typeface="Cambria Math" panose="02040503050406030204" pitchFamily="18" charset="0"/>
                          </a:rPr>
                          <m:t>2</m:t>
                        </m:r>
                      </m:sub>
                    </m:sSub>
                  </m:oMath>
                </m:oMathPara>
              </a14:m>
              <a:endParaRPr sz="5700"/>
            </a:p>
          </p:txBody>
        </p:sp>
        <p:pic>
          <p:nvPicPr>
            <p:cNvPr id="541" name="Screen Shot 2023-03-31 at 10.59.54 PM.png" descr="Screen Shot 2023-03-31 at 10.59.54 PM.png"/>
            <p:cNvPicPr>
              <a:picLocks noChangeAspect="1"/>
            </p:cNvPicPr>
            <p:nvPr/>
          </p:nvPicPr>
          <p:blipFill>
            <a:blip r:embed="rId2">
              <a:extLst/>
            </a:blip>
            <a:stretch>
              <a:fillRect/>
            </a:stretch>
          </p:blipFill>
          <p:spPr>
            <a:xfrm>
              <a:off x="0" y="1422591"/>
              <a:ext cx="630904" cy="374600"/>
            </a:xfrm>
            <a:prstGeom prst="rect">
              <a:avLst/>
            </a:prstGeom>
            <a:ln w="12700" cap="flat">
              <a:noFill/>
              <a:miter lim="400000"/>
            </a:ln>
            <a:effectLst/>
          </p:spPr>
        </p:pic>
      </p:grpSp>
      <p:sp>
        <p:nvSpPr>
          <p:cNvPr id="543" name="Equation"/>
          <p:cNvSpPr txBox="1"/>
          <p:nvPr/>
        </p:nvSpPr>
        <p:spPr>
          <a:xfrm>
            <a:off x="12510756" y="10119238"/>
            <a:ext cx="545731" cy="67101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700" i="1">
                          <a:solidFill>
                            <a:srgbClr val="000000"/>
                          </a:solidFill>
                          <a:latin typeface="Cambria Math" panose="02040503050406030204" pitchFamily="18" charset="0"/>
                        </a:rPr>
                        <m:t>S</m:t>
                      </m:r>
                    </m:e>
                    <m:sub>
                      <m:r>
                        <a:rPr xmlns:a="http://schemas.openxmlformats.org/drawingml/2006/main" sz="5700" i="1">
                          <a:solidFill>
                            <a:srgbClr val="000000"/>
                          </a:solidFill>
                          <a:latin typeface="Cambria Math" panose="02040503050406030204" pitchFamily="18" charset="0"/>
                        </a:rPr>
                        <m:t>3</m:t>
                      </m:r>
                    </m:sub>
                  </m:sSub>
                </m:oMath>
              </m:oMathPara>
            </a14:m>
            <a:endParaRPr sz="5700"/>
          </a:p>
        </p:txBody>
      </p:sp>
      <p:pic>
        <p:nvPicPr>
          <p:cNvPr id="544" name="Screen Shot 2023-03-31 at 10.59.54 PM.png" descr="Screen Shot 2023-03-31 at 10.59.54 PM.png"/>
          <p:cNvPicPr>
            <a:picLocks noChangeAspect="1"/>
          </p:cNvPicPr>
          <p:nvPr/>
        </p:nvPicPr>
        <p:blipFill>
          <a:blip r:embed="rId2">
            <a:extLst/>
          </a:blip>
          <a:stretch>
            <a:fillRect/>
          </a:stretch>
        </p:blipFill>
        <p:spPr>
          <a:xfrm>
            <a:off x="12468169" y="10794386"/>
            <a:ext cx="630905" cy="374601"/>
          </a:xfrm>
          <a:prstGeom prst="rect">
            <a:avLst/>
          </a:prstGeom>
          <a:ln w="12700">
            <a:miter lim="400000"/>
          </a:ln>
        </p:spPr>
      </p:pic>
      <p:sp>
        <p:nvSpPr>
          <p:cNvPr id="545" name="Underperforming error slice"/>
          <p:cNvSpPr txBox="1"/>
          <p:nvPr/>
        </p:nvSpPr>
        <p:spPr>
          <a:xfrm>
            <a:off x="15404487" y="2131327"/>
            <a:ext cx="5269412" cy="5481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solidFill>
                  <a:srgbClr val="000000"/>
                </a:solidFill>
              </a:defRPr>
            </a:lvl1pPr>
          </a:lstStyle>
          <a:p>
            <a:pPr/>
            <a:r>
              <a:t>Underperforming error slice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45"/>
                                        </p:tgtEl>
                                        <p:attrNameLst>
                                          <p:attrName>style.visibility</p:attrName>
                                        </p:attrNameLst>
                                      </p:cBhvr>
                                      <p:to>
                                        <p:strVal val="visible"/>
                                      </p:to>
                                    </p:set>
                                    <p:anim calcmode="lin" valueType="num">
                                      <p:cBhvr>
                                        <p:cTn id="7" dur="300" fill="hold"/>
                                        <p:tgtEl>
                                          <p:spTgt spid="545"/>
                                        </p:tgtEl>
                                        <p:attrNameLst>
                                          <p:attrName>ppt_w</p:attrName>
                                        </p:attrNameLst>
                                      </p:cBhvr>
                                      <p:tavLst>
                                        <p:tav tm="0">
                                          <p:val>
                                            <p:fltVal val="0"/>
                                          </p:val>
                                        </p:tav>
                                        <p:tav tm="100000">
                                          <p:val>
                                            <p:strVal val="#ppt_w"/>
                                          </p:val>
                                        </p:tav>
                                      </p:tavLst>
                                    </p:anim>
                                    <p:anim calcmode="lin" valueType="num">
                                      <p:cBhvr>
                                        <p:cTn id="8" dur="300" fill="hold"/>
                                        <p:tgtEl>
                                          <p:spTgt spid="5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5"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Discovery Result"/>
          <p:cNvSpPr txBox="1"/>
          <p:nvPr>
            <p:ph type="title" idx="4294967295"/>
          </p:nvPr>
        </p:nvSpPr>
        <p:spPr>
          <a:xfrm>
            <a:off x="1206500" y="10922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Discovery Result</a:t>
            </a:r>
          </a:p>
        </p:txBody>
      </p:sp>
      <p:sp>
        <p:nvSpPr>
          <p:cNvPr id="548" name="Metric: accuracy. Whether predicted error-prone datapoints are indeed predicted wrong."/>
          <p:cNvSpPr txBox="1"/>
          <p:nvPr/>
        </p:nvSpPr>
        <p:spPr>
          <a:xfrm>
            <a:off x="1799776" y="3466545"/>
            <a:ext cx="17708055" cy="6348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solidFill>
                  <a:srgbClr val="000000"/>
                </a:solidFill>
              </a:defRPr>
            </a:pPr>
            <a:r>
              <a:rPr b="1"/>
              <a:t>Metric</a:t>
            </a:r>
            <a:r>
              <a:t>: accuracy. Whether predicted error-prone datapoints are indeed predicted wrong.</a:t>
            </a:r>
          </a:p>
        </p:txBody>
      </p:sp>
      <p:sp>
        <p:nvSpPr>
          <p:cNvPr id="5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0" name="Conclusion: Edisa &gt; confidence &gt; DOMINO &gt; random"/>
          <p:cNvSpPr txBox="1"/>
          <p:nvPr/>
        </p:nvSpPr>
        <p:spPr>
          <a:xfrm>
            <a:off x="6520815" y="12108501"/>
            <a:ext cx="11342371" cy="6348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1600"/>
              </a:spcBef>
              <a:defRPr b="1" sz="3500">
                <a:solidFill>
                  <a:srgbClr val="24292F"/>
                </a:solidFill>
              </a:defRPr>
            </a:lvl1pPr>
          </a:lstStyle>
          <a:p>
            <a:pPr/>
            <a:r>
              <a:t>Conclusion: Edisa &gt; confidence &gt; DOMINO &gt; random</a:t>
            </a:r>
          </a:p>
        </p:txBody>
      </p:sp>
      <p:sp>
        <p:nvSpPr>
          <p:cNvPr id="551" name="Rectangle"/>
          <p:cNvSpPr/>
          <p:nvPr/>
        </p:nvSpPr>
        <p:spPr>
          <a:xfrm>
            <a:off x="6462189" y="10624584"/>
            <a:ext cx="11096858" cy="873265"/>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552" name="Table 8: Accuracy of predicted error-prone datapoints"/>
          <p:cNvSpPr txBox="1"/>
          <p:nvPr/>
        </p:nvSpPr>
        <p:spPr>
          <a:xfrm>
            <a:off x="7889392" y="10807216"/>
            <a:ext cx="8605216"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000000"/>
                </a:solidFill>
                <a:latin typeface="蘋果儷細宋"/>
                <a:ea typeface="蘋果儷細宋"/>
                <a:cs typeface="蘋果儷細宋"/>
                <a:sym typeface="蘋果儷細宋"/>
              </a:defRPr>
            </a:lvl1pPr>
          </a:lstStyle>
          <a:p>
            <a:pPr/>
            <a:r>
              <a:t>Table 8: Accuracy of predicted error-prone datapoints</a:t>
            </a:r>
          </a:p>
        </p:txBody>
      </p:sp>
      <p:pic>
        <p:nvPicPr>
          <p:cNvPr id="553" name="Screen Shot 2024-08-25 at 5.37.37 PM.png" descr="Screen Shot 2024-08-25 at 5.37.37 PM.png"/>
          <p:cNvPicPr>
            <a:picLocks noChangeAspect="1"/>
          </p:cNvPicPr>
          <p:nvPr/>
        </p:nvPicPr>
        <p:blipFill>
          <a:blip r:embed="rId2">
            <a:extLst/>
          </a:blip>
          <a:stretch>
            <a:fillRect/>
          </a:stretch>
        </p:blipFill>
        <p:spPr>
          <a:xfrm>
            <a:off x="964665" y="4250503"/>
            <a:ext cx="22454670" cy="770884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50"/>
                                        </p:tgtEl>
                                        <p:attrNameLst>
                                          <p:attrName>style.visibility</p:attrName>
                                        </p:attrNameLst>
                                      </p:cBhvr>
                                      <p:to>
                                        <p:strVal val="visible"/>
                                      </p:to>
                                    </p:set>
                                    <p:anim calcmode="lin" valueType="num">
                                      <p:cBhvr>
                                        <p:cTn id="7" dur="300" fill="hold"/>
                                        <p:tgtEl>
                                          <p:spTgt spid="550"/>
                                        </p:tgtEl>
                                        <p:attrNameLst>
                                          <p:attrName>ppt_w</p:attrName>
                                        </p:attrNameLst>
                                      </p:cBhvr>
                                      <p:tavLst>
                                        <p:tav tm="0">
                                          <p:val>
                                            <p:fltVal val="0"/>
                                          </p:val>
                                        </p:tav>
                                        <p:tav tm="100000">
                                          <p:val>
                                            <p:strVal val="#ppt_w"/>
                                          </p:val>
                                        </p:tav>
                                      </p:tavLst>
                                    </p:anim>
                                    <p:anim calcmode="lin" valueType="num">
                                      <p:cBhvr>
                                        <p:cTn id="8" dur="300" fill="hold"/>
                                        <p:tgtEl>
                                          <p:spTgt spid="55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0"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555" name="Group"/>
          <p:cNvGraphicFramePr/>
          <p:nvPr/>
        </p:nvGraphicFramePr>
        <p:xfrm>
          <a:off x="2936144" y="3107792"/>
          <a:ext cx="9169401" cy="257810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6760310"/>
                <a:gridCol w="1181100"/>
                <a:gridCol w="1181100"/>
              </a:tblGrid>
              <a:tr h="505983">
                <a:tc>
                  <a:txBody>
                    <a:bodyPr/>
                    <a:lstStyle/>
                    <a:p>
                      <a:pPr defTabSz="914400">
                        <a:tabLst>
                          <a:tab pos="1663700" algn="l"/>
                        </a:tabLst>
                        <a:defRPr b="0"/>
                      </a:pPr>
                      <a:r>
                        <a:rPr b="1" sz="3200"/>
                        <a:t>Sentence</a:t>
                      </a:r>
                    </a:p>
                  </a:txBody>
                  <a:tcPr marL="50800" marR="50800" marT="50800" marB="50800" anchor="ctr" anchorCtr="0" horzOverflow="overflow"/>
                </a:tc>
                <a:tc>
                  <a:txBody>
                    <a:bodyPr/>
                    <a:lstStyle/>
                    <a:p>
                      <a:pPr defTabSz="914400">
                        <a:tabLst>
                          <a:tab pos="1663700" algn="l"/>
                        </a:tabLst>
                        <a:defRPr b="0"/>
                      </a:pPr>
                      <a:r>
                        <a:rPr b="1" sz="3200"/>
                        <a:t>Pred</a:t>
                      </a:r>
                    </a:p>
                  </a:txBody>
                  <a:tcPr marL="50800" marR="50800" marT="50800" marB="50800" anchor="ctr" anchorCtr="0" horzOverflow="overflow"/>
                </a:tc>
                <a:tc>
                  <a:txBody>
                    <a:bodyPr/>
                    <a:lstStyle/>
                    <a:p>
                      <a:pPr defTabSz="914400">
                        <a:tabLst>
                          <a:tab pos="1663700" algn="l"/>
                        </a:tabLst>
                        <a:defRPr b="0"/>
                      </a:pPr>
                      <a:r>
                        <a:rPr b="1" sz="3200"/>
                        <a:t>Label</a:t>
                      </a:r>
                    </a:p>
                  </a:txBody>
                  <a:tcPr marL="50800" marR="50800" marT="50800" marB="50800" anchor="ctr" anchorCtr="0" horzOverflow="overflow"/>
                </a:tc>
              </a:tr>
              <a:tr h="505983">
                <a:tc>
                  <a:txBody>
                    <a:bodyPr/>
                    <a:lstStyle/>
                    <a:p>
                      <a:pPr algn="l" defTabSz="914400"/>
                      <a:r>
                        <a:rPr sz="3200"/>
                        <a:t>It is Kim on whom that Sandy relies.</a:t>
                      </a:r>
                    </a:p>
                  </a:txBody>
                  <a:tcPr marL="50800" marR="50800" marT="50800" marB="50800" anchor="ctr" anchorCtr="0" horzOverflow="overflow"/>
                </a:tc>
                <a:tc>
                  <a:txBody>
                    <a:bodyPr/>
                    <a:lstStyle/>
                    <a:p>
                      <a:pPr defTabSz="914400"/>
                      <a:r>
                        <a:rPr sz="3200"/>
                        <a:t>T</a:t>
                      </a:r>
                    </a:p>
                  </a:txBody>
                  <a:tcPr marL="50800" marR="50800" marT="50800" marB="50800" anchor="ctr" anchorCtr="0" horzOverflow="overflow"/>
                </a:tc>
                <a:tc>
                  <a:txBody>
                    <a:bodyPr/>
                    <a:lstStyle/>
                    <a:p>
                      <a:pPr defTabSz="914400"/>
                      <a:r>
                        <a:rPr sz="3200"/>
                        <a:t>F</a:t>
                      </a:r>
                    </a:p>
                  </a:txBody>
                  <a:tcPr marL="50800" marR="50800" marT="50800" marB="50800" anchor="ctr" anchorCtr="0" horzOverflow="overflow"/>
                </a:tc>
              </a:tr>
              <a:tr h="505983">
                <a:tc>
                  <a:txBody>
                    <a:bodyPr/>
                    <a:lstStyle/>
                    <a:p>
                      <a:pPr algn="l" defTabSz="914400"/>
                      <a:r>
                        <a:rPr sz="3200"/>
                        <a:t>It is Kim on whom Sandy relies on.</a:t>
                      </a:r>
                    </a:p>
                  </a:txBody>
                  <a:tcPr marL="50800" marR="50800" marT="50800" marB="50800" anchor="ctr" anchorCtr="0" horzOverflow="overflow"/>
                </a:tc>
                <a:tc>
                  <a:txBody>
                    <a:bodyPr/>
                    <a:lstStyle/>
                    <a:p>
                      <a:pPr defTabSz="914400"/>
                      <a:r>
                        <a:rPr sz="3200"/>
                        <a:t>T</a:t>
                      </a:r>
                    </a:p>
                  </a:txBody>
                  <a:tcPr marL="50800" marR="50800" marT="50800" marB="50800" anchor="ctr" anchorCtr="0" horzOverflow="overflow"/>
                </a:tc>
                <a:tc>
                  <a:txBody>
                    <a:bodyPr/>
                    <a:lstStyle/>
                    <a:p>
                      <a:pPr defTabSz="914400"/>
                      <a:r>
                        <a:rPr sz="3200"/>
                        <a:t>F</a:t>
                      </a:r>
                    </a:p>
                  </a:txBody>
                  <a:tcPr marL="50800" marR="50800" marT="50800" marB="50800" anchor="ctr" anchorCtr="0" horzOverflow="overflow"/>
                </a:tc>
              </a:tr>
              <a:tr h="505983">
                <a:tc>
                  <a:txBody>
                    <a:bodyPr/>
                    <a:lstStyle/>
                    <a:p>
                      <a:pPr algn="l" defTabSz="914400"/>
                      <a:r>
                        <a:rPr sz="3200"/>
                        <a:t>It is Kim whom Sandy relies.</a:t>
                      </a:r>
                    </a:p>
                  </a:txBody>
                  <a:tcPr marL="50800" marR="50800" marT="50800" marB="50800" anchor="ctr" anchorCtr="0" horzOverflow="overflow"/>
                </a:tc>
                <a:tc>
                  <a:txBody>
                    <a:bodyPr/>
                    <a:lstStyle/>
                    <a:p>
                      <a:pPr defTabSz="914400"/>
                      <a:r>
                        <a:rPr sz="3200"/>
                        <a:t>T</a:t>
                      </a:r>
                    </a:p>
                  </a:txBody>
                  <a:tcPr marL="50800" marR="50800" marT="50800" marB="50800" anchor="ctr" anchorCtr="0" horzOverflow="overflow"/>
                </a:tc>
                <a:tc>
                  <a:txBody>
                    <a:bodyPr/>
                    <a:lstStyle/>
                    <a:p>
                      <a:pPr defTabSz="914400"/>
                      <a:r>
                        <a:rPr sz="3200"/>
                        <a:t>F</a:t>
                      </a:r>
                    </a:p>
                  </a:txBody>
                  <a:tcPr marL="50800" marR="50800" marT="50800" marB="50800" anchor="ctr" anchorCtr="0" horzOverflow="overflow"/>
                </a:tc>
              </a:tr>
              <a:tr h="505983">
                <a:tc>
                  <a:txBody>
                    <a:bodyPr/>
                    <a:lstStyle/>
                    <a:p>
                      <a:pPr algn="l" defTabSz="914400"/>
                      <a:r>
                        <a:rPr sz="3200"/>
                        <a:t>It is on Kim on whom Sandy relies.</a:t>
                      </a:r>
                    </a:p>
                  </a:txBody>
                  <a:tcPr marL="50800" marR="50800" marT="50800" marB="50800" anchor="ctr" anchorCtr="0" horzOverflow="overflow"/>
                </a:tc>
                <a:tc>
                  <a:txBody>
                    <a:bodyPr/>
                    <a:lstStyle/>
                    <a:p>
                      <a:pPr defTabSz="914400"/>
                      <a:r>
                        <a:rPr sz="3200"/>
                        <a:t>T</a:t>
                      </a:r>
                    </a:p>
                  </a:txBody>
                  <a:tcPr marL="50800" marR="50800" marT="50800" marB="50800" anchor="ctr" anchorCtr="0" horzOverflow="overflow"/>
                </a:tc>
                <a:tc>
                  <a:txBody>
                    <a:bodyPr/>
                    <a:lstStyle/>
                    <a:p>
                      <a:pPr defTabSz="914400"/>
                      <a:r>
                        <a:rPr sz="3200"/>
                        <a:t>F</a:t>
                      </a:r>
                    </a:p>
                  </a:txBody>
                  <a:tcPr marL="50800" marR="50800" marT="50800" marB="50800" anchor="ctr" anchorCtr="0" horzOverflow="overflow"/>
                </a:tc>
              </a:tr>
            </a:tbl>
          </a:graphicData>
        </a:graphic>
      </p:graphicFrame>
      <p:graphicFrame>
        <p:nvGraphicFramePr>
          <p:cNvPr id="556" name="Table 1-1-1-1"/>
          <p:cNvGraphicFramePr/>
          <p:nvPr/>
        </p:nvGraphicFramePr>
        <p:xfrm>
          <a:off x="2897756" y="6609045"/>
          <a:ext cx="12739859" cy="2483267"/>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8585129"/>
                <a:gridCol w="1181100"/>
                <a:gridCol w="1181100"/>
              </a:tblGrid>
              <a:tr h="494113">
                <a:tc>
                  <a:txBody>
                    <a:bodyPr/>
                    <a:lstStyle/>
                    <a:p>
                      <a:pPr defTabSz="914400">
                        <a:tabLst>
                          <a:tab pos="1663700" algn="l"/>
                        </a:tabLst>
                        <a:defRPr b="0"/>
                      </a:pPr>
                      <a:r>
                        <a:rPr b="1" sz="3200"/>
                        <a:t>Sentence</a:t>
                      </a:r>
                    </a:p>
                  </a:txBody>
                  <a:tcPr marL="50800" marR="50800" marT="50800" marB="50800" anchor="ctr" anchorCtr="0" horzOverflow="overflow"/>
                </a:tc>
                <a:tc>
                  <a:txBody>
                    <a:bodyPr/>
                    <a:lstStyle/>
                    <a:p>
                      <a:pPr defTabSz="914400">
                        <a:tabLst>
                          <a:tab pos="1663700" algn="l"/>
                        </a:tabLst>
                        <a:defRPr b="0"/>
                      </a:pPr>
                      <a:r>
                        <a:rPr b="1" sz="3200"/>
                        <a:t>Pred</a:t>
                      </a:r>
                    </a:p>
                  </a:txBody>
                  <a:tcPr marL="50800" marR="50800" marT="50800" marB="50800" anchor="ctr" anchorCtr="0" horzOverflow="overflow"/>
                </a:tc>
                <a:tc>
                  <a:txBody>
                    <a:bodyPr/>
                    <a:lstStyle/>
                    <a:p>
                      <a:pPr defTabSz="914400">
                        <a:tabLst>
                          <a:tab pos="1663700" algn="l"/>
                        </a:tabLst>
                        <a:defRPr b="0"/>
                      </a:pPr>
                      <a:r>
                        <a:rPr b="1" sz="3200"/>
                        <a:t>Label</a:t>
                      </a:r>
                    </a:p>
                  </a:txBody>
                  <a:tcPr marL="50800" marR="50800" marT="50800" marB="50800" anchor="ctr" anchorCtr="0" horzOverflow="overflow"/>
                </a:tc>
              </a:tr>
              <a:tr h="494113">
                <a:tc>
                  <a:txBody>
                    <a:bodyPr/>
                    <a:lstStyle/>
                    <a:p>
                      <a:pPr algn="l" defTabSz="914400"/>
                      <a:r>
                        <a:rPr sz="3200"/>
                        <a:t>That's the most kind answer that I ever heard.</a:t>
                      </a:r>
                    </a:p>
                  </a:txBody>
                  <a:tcPr marL="50800" marR="50800" marT="50800" marB="50800" anchor="ctr" anchorCtr="0" horzOverflow="overflow"/>
                </a:tc>
                <a:tc>
                  <a:txBody>
                    <a:bodyPr/>
                    <a:lstStyle/>
                    <a:p>
                      <a:pPr defTabSz="914400"/>
                      <a:r>
                        <a:rPr sz="3200"/>
                        <a:t>T</a:t>
                      </a:r>
                    </a:p>
                  </a:txBody>
                  <a:tcPr marL="50800" marR="50800" marT="50800" marB="50800" anchor="ctr" anchorCtr="0" horzOverflow="overflow"/>
                </a:tc>
                <a:tc>
                  <a:txBody>
                    <a:bodyPr/>
                    <a:lstStyle/>
                    <a:p>
                      <a:pPr defTabSz="914400"/>
                      <a:r>
                        <a:rPr sz="3200"/>
                        <a:t>F</a:t>
                      </a:r>
                    </a:p>
                  </a:txBody>
                  <a:tcPr marL="50800" marR="50800" marT="50800" marB="50800" anchor="ctr" anchorCtr="0" horzOverflow="overflow"/>
                </a:tc>
              </a:tr>
              <a:tr h="494113">
                <a:tc>
                  <a:txBody>
                    <a:bodyPr/>
                    <a:lstStyle/>
                    <a:p>
                      <a:pPr algn="l" defTabSz="914400"/>
                      <a:r>
                        <a:rPr sz="3200"/>
                        <a:t>That's a most kind answer that I ever heard.</a:t>
                      </a:r>
                    </a:p>
                  </a:txBody>
                  <a:tcPr marL="50800" marR="50800" marT="50800" marB="50800" anchor="ctr" anchorCtr="0" horzOverflow="overflow"/>
                </a:tc>
                <a:tc>
                  <a:txBody>
                    <a:bodyPr/>
                    <a:lstStyle/>
                    <a:p>
                      <a:pPr defTabSz="914400"/>
                      <a:r>
                        <a:rPr sz="3200"/>
                        <a:t>T</a:t>
                      </a:r>
                    </a:p>
                  </a:txBody>
                  <a:tcPr marL="50800" marR="50800" marT="50800" marB="50800" anchor="ctr" anchorCtr="0" horzOverflow="overflow"/>
                </a:tc>
                <a:tc>
                  <a:txBody>
                    <a:bodyPr/>
                    <a:lstStyle/>
                    <a:p>
                      <a:pPr defTabSz="914400"/>
                      <a:r>
                        <a:rPr sz="3200"/>
                        <a:t>F</a:t>
                      </a:r>
                    </a:p>
                  </a:txBody>
                  <a:tcPr marL="50800" marR="50800" marT="50800" marB="50800" anchor="ctr" anchorCtr="0" horzOverflow="overflow"/>
                </a:tc>
              </a:tr>
              <a:tr h="494113">
                <a:tc>
                  <a:txBody>
                    <a:bodyPr/>
                    <a:lstStyle/>
                    <a:p>
                      <a:pPr algn="l" defTabSz="914400"/>
                      <a:r>
                        <a:rPr sz="3200"/>
                        <a:t>That's a kindest answer that I ever heard.</a:t>
                      </a:r>
                    </a:p>
                  </a:txBody>
                  <a:tcPr marL="50800" marR="50800" marT="50800" marB="50800" anchor="ctr" anchorCtr="0" horzOverflow="overflow"/>
                </a:tc>
                <a:tc>
                  <a:txBody>
                    <a:bodyPr/>
                    <a:lstStyle/>
                    <a:p>
                      <a:pPr defTabSz="914400"/>
                      <a:r>
                        <a:rPr sz="3200"/>
                        <a:t>T</a:t>
                      </a:r>
                    </a:p>
                  </a:txBody>
                  <a:tcPr marL="50800" marR="50800" marT="50800" marB="50800" anchor="ctr" anchorCtr="0" horzOverflow="overflow"/>
                </a:tc>
                <a:tc>
                  <a:txBody>
                    <a:bodyPr/>
                    <a:lstStyle/>
                    <a:p>
                      <a:pPr defTabSz="914400"/>
                      <a:r>
                        <a:rPr sz="3200"/>
                        <a:t>F</a:t>
                      </a:r>
                    </a:p>
                  </a:txBody>
                  <a:tcPr marL="50800" marR="50800" marT="50800" marB="50800" anchor="ctr" anchorCtr="0" horzOverflow="overflow"/>
                </a:tc>
              </a:tr>
              <a:tr h="494113">
                <a:tc>
                  <a:txBody>
                    <a:bodyPr/>
                    <a:lstStyle/>
                    <a:p>
                      <a:pPr algn="l" defTabSz="914400"/>
                      <a:r>
                        <a:rPr sz="3200"/>
                        <a:t>That's the kindest answer that I ever heard.</a:t>
                      </a:r>
                    </a:p>
                  </a:txBody>
                  <a:tcPr marL="50800" marR="50800" marT="50800" marB="50800" anchor="ctr" anchorCtr="0" horzOverflow="overflow"/>
                </a:tc>
                <a:tc>
                  <a:txBody>
                    <a:bodyPr/>
                    <a:lstStyle/>
                    <a:p>
                      <a:pPr defTabSz="914400"/>
                      <a:r>
                        <a:rPr sz="3200"/>
                        <a:t>T</a:t>
                      </a:r>
                    </a:p>
                  </a:txBody>
                  <a:tcPr marL="50800" marR="50800" marT="50800" marB="50800" anchor="ctr" anchorCtr="0" horzOverflow="overflow"/>
                </a:tc>
                <a:tc>
                  <a:txBody>
                    <a:bodyPr/>
                    <a:lstStyle/>
                    <a:p>
                      <a:pPr defTabSz="914400"/>
                      <a:r>
                        <a:rPr sz="3200"/>
                        <a:t>F</a:t>
                      </a:r>
                    </a:p>
                  </a:txBody>
                  <a:tcPr marL="50800" marR="50800" marT="50800" marB="50800" anchor="ctr" anchorCtr="0" horzOverflow="overflow"/>
                </a:tc>
              </a:tr>
            </a:tbl>
          </a:graphicData>
        </a:graphic>
      </p:graphicFrame>
      <p:graphicFrame>
        <p:nvGraphicFramePr>
          <p:cNvPr id="557" name="Group"/>
          <p:cNvGraphicFramePr/>
          <p:nvPr/>
        </p:nvGraphicFramePr>
        <p:xfrm>
          <a:off x="2917094" y="9724849"/>
          <a:ext cx="9207501" cy="232410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6797451"/>
                <a:gridCol w="1181100"/>
                <a:gridCol w="1181100"/>
              </a:tblGrid>
              <a:tr h="567113">
                <a:tc>
                  <a:txBody>
                    <a:bodyPr/>
                    <a:lstStyle/>
                    <a:p>
                      <a:pPr defTabSz="914400">
                        <a:tabLst>
                          <a:tab pos="1663700" algn="l"/>
                        </a:tabLst>
                        <a:defRPr b="0"/>
                      </a:pPr>
                      <a:r>
                        <a:rPr b="1" sz="3200"/>
                        <a:t>Sentence</a:t>
                      </a:r>
                    </a:p>
                  </a:txBody>
                  <a:tcPr marL="50800" marR="50800" marT="50800" marB="50800" anchor="ctr" anchorCtr="0" horzOverflow="overflow"/>
                </a:tc>
                <a:tc>
                  <a:txBody>
                    <a:bodyPr/>
                    <a:lstStyle/>
                    <a:p>
                      <a:pPr defTabSz="914400">
                        <a:tabLst>
                          <a:tab pos="1663700" algn="l"/>
                        </a:tabLst>
                        <a:defRPr b="0"/>
                      </a:pPr>
                      <a:r>
                        <a:rPr b="1" sz="3200"/>
                        <a:t>Pred</a:t>
                      </a:r>
                    </a:p>
                  </a:txBody>
                  <a:tcPr marL="50800" marR="50800" marT="50800" marB="50800" anchor="ctr" anchorCtr="0" horzOverflow="overflow"/>
                </a:tc>
                <a:tc>
                  <a:txBody>
                    <a:bodyPr/>
                    <a:lstStyle/>
                    <a:p>
                      <a:pPr defTabSz="914400">
                        <a:tabLst>
                          <a:tab pos="1663700" algn="l"/>
                        </a:tabLst>
                        <a:defRPr b="0"/>
                      </a:pPr>
                      <a:r>
                        <a:rPr b="1" sz="3200"/>
                        <a:t>Label</a:t>
                      </a:r>
                    </a:p>
                  </a:txBody>
                  <a:tcPr marL="50800" marR="50800" marT="50800" marB="50800" anchor="ctr" anchorCtr="0" horzOverflow="overflow"/>
                </a:tc>
              </a:tr>
              <a:tr h="567113">
                <a:tc>
                  <a:txBody>
                    <a:bodyPr/>
                    <a:lstStyle/>
                    <a:p>
                      <a:pPr algn="l" defTabSz="914400"/>
                      <a:r>
                        <a:rPr sz="3200"/>
                        <a:t>Tagalog is speak in the Philippines.</a:t>
                      </a:r>
                    </a:p>
                  </a:txBody>
                  <a:tcPr marL="50800" marR="50800" marT="50800" marB="50800" anchor="ctr" anchorCtr="0" horzOverflow="overflow"/>
                </a:tc>
                <a:tc>
                  <a:txBody>
                    <a:bodyPr/>
                    <a:lstStyle/>
                    <a:p>
                      <a:pPr defTabSz="914400"/>
                      <a:r>
                        <a:rPr sz="3200"/>
                        <a:t>T</a:t>
                      </a:r>
                    </a:p>
                  </a:txBody>
                  <a:tcPr marL="50800" marR="50800" marT="50800" marB="50800" anchor="ctr" anchorCtr="0" horzOverflow="overflow"/>
                </a:tc>
                <a:tc>
                  <a:txBody>
                    <a:bodyPr/>
                    <a:lstStyle/>
                    <a:p>
                      <a:pPr defTabSz="914400"/>
                      <a:r>
                        <a:rPr sz="3200"/>
                        <a:t>F</a:t>
                      </a:r>
                    </a:p>
                  </a:txBody>
                  <a:tcPr marL="50800" marR="50800" marT="50800" marB="50800" anchor="ctr" anchorCtr="0" horzOverflow="overflow"/>
                </a:tc>
              </a:tr>
              <a:tr h="567113">
                <a:tc>
                  <a:txBody>
                    <a:bodyPr/>
                    <a:lstStyle/>
                    <a:p>
                      <a:pPr algn="l" defTabSz="914400"/>
                      <a:r>
                        <a:rPr sz="3200"/>
                        <a:t>Tagalog is speaks in the Philippines.</a:t>
                      </a:r>
                    </a:p>
                  </a:txBody>
                  <a:tcPr marL="50800" marR="50800" marT="50800" marB="50800" anchor="ctr" anchorCtr="0" horzOverflow="overflow"/>
                </a:tc>
                <a:tc>
                  <a:txBody>
                    <a:bodyPr/>
                    <a:lstStyle/>
                    <a:p>
                      <a:pPr defTabSz="914400"/>
                      <a:r>
                        <a:rPr sz="3200"/>
                        <a:t>T</a:t>
                      </a:r>
                    </a:p>
                  </a:txBody>
                  <a:tcPr marL="50800" marR="50800" marT="50800" marB="50800" anchor="ctr" anchorCtr="0" horzOverflow="overflow"/>
                </a:tc>
                <a:tc>
                  <a:txBody>
                    <a:bodyPr/>
                    <a:lstStyle/>
                    <a:p>
                      <a:pPr defTabSz="914400"/>
                      <a:r>
                        <a:rPr sz="3200"/>
                        <a:t>F</a:t>
                      </a:r>
                    </a:p>
                  </a:txBody>
                  <a:tcPr marL="50800" marR="50800" marT="50800" marB="50800" anchor="ctr" anchorCtr="0" horzOverflow="overflow"/>
                </a:tc>
              </a:tr>
              <a:tr h="567113">
                <a:tc>
                  <a:txBody>
                    <a:bodyPr/>
                    <a:lstStyle/>
                    <a:p>
                      <a:pPr algn="l" defTabSz="914400"/>
                      <a:r>
                        <a:rPr sz="3200"/>
                        <a:t>Tagalog is spoke in the Philippines.</a:t>
                      </a:r>
                    </a:p>
                  </a:txBody>
                  <a:tcPr marL="50800" marR="50800" marT="50800" marB="50800" anchor="ctr" anchorCtr="0" horzOverflow="overflow"/>
                </a:tc>
                <a:tc>
                  <a:txBody>
                    <a:bodyPr/>
                    <a:lstStyle/>
                    <a:p>
                      <a:pPr defTabSz="914400"/>
                      <a:r>
                        <a:rPr sz="3200"/>
                        <a:t>T</a:t>
                      </a:r>
                    </a:p>
                  </a:txBody>
                  <a:tcPr marL="50800" marR="50800" marT="50800" marB="50800" anchor="ctr" anchorCtr="0" horzOverflow="overflow"/>
                </a:tc>
                <a:tc>
                  <a:txBody>
                    <a:bodyPr/>
                    <a:lstStyle/>
                    <a:p>
                      <a:pPr defTabSz="914400"/>
                      <a:r>
                        <a:rPr sz="3200"/>
                        <a:t>F</a:t>
                      </a:r>
                    </a:p>
                  </a:txBody>
                  <a:tcPr marL="50800" marR="50800" marT="50800" marB="50800" anchor="ctr" anchorCtr="0" horzOverflow="overflow"/>
                </a:tc>
              </a:tr>
            </a:tbl>
          </a:graphicData>
        </a:graphic>
      </p:graphicFrame>
      <p:grpSp>
        <p:nvGrpSpPr>
          <p:cNvPr id="560" name="Group"/>
          <p:cNvGrpSpPr/>
          <p:nvPr/>
        </p:nvGrpSpPr>
        <p:grpSpPr>
          <a:xfrm>
            <a:off x="14358939" y="4098087"/>
            <a:ext cx="7127305" cy="597511"/>
            <a:chOff x="0" y="-24688"/>
            <a:chExt cx="7127304" cy="597509"/>
          </a:xfrm>
        </p:grpSpPr>
        <p:pic>
          <p:nvPicPr>
            <p:cNvPr id="558" name="Screen Shot 2023-03-31 at 10.59.54 PM.png" descr="Screen Shot 2023-03-31 at 10.59.54 PM.png"/>
            <p:cNvPicPr>
              <a:picLocks noChangeAspect="1"/>
            </p:cNvPicPr>
            <p:nvPr/>
          </p:nvPicPr>
          <p:blipFill>
            <a:blip r:embed="rId2">
              <a:extLst/>
            </a:blip>
            <a:stretch>
              <a:fillRect/>
            </a:stretch>
          </p:blipFill>
          <p:spPr>
            <a:xfrm>
              <a:off x="0" y="86766"/>
              <a:ext cx="630904" cy="374600"/>
            </a:xfrm>
            <a:prstGeom prst="rect">
              <a:avLst/>
            </a:prstGeom>
            <a:ln w="12700" cap="flat">
              <a:noFill/>
              <a:miter lim="400000"/>
            </a:ln>
            <a:effectLst/>
          </p:spPr>
        </p:pic>
        <p:sp>
          <p:nvSpPr>
            <p:cNvPr id="559" name="Wrong usage of preposition"/>
            <p:cNvSpPr txBox="1"/>
            <p:nvPr/>
          </p:nvSpPr>
          <p:spPr>
            <a:xfrm>
              <a:off x="1566279" y="-24689"/>
              <a:ext cx="5561026" cy="5975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400">
                  <a:solidFill>
                    <a:srgbClr val="000000"/>
                  </a:solidFill>
                </a:defRPr>
              </a:lvl1pPr>
            </a:lstStyle>
            <a:p>
              <a:pPr/>
              <a:r>
                <a:t>Wrong usage of preposition </a:t>
              </a:r>
            </a:p>
          </p:txBody>
        </p:sp>
      </p:grpSp>
      <p:grpSp>
        <p:nvGrpSpPr>
          <p:cNvPr id="563" name="Group"/>
          <p:cNvGrpSpPr/>
          <p:nvPr/>
        </p:nvGrpSpPr>
        <p:grpSpPr>
          <a:xfrm>
            <a:off x="14358939" y="7554713"/>
            <a:ext cx="7015983" cy="585166"/>
            <a:chOff x="0" y="-18516"/>
            <a:chExt cx="7015982" cy="585165"/>
          </a:xfrm>
        </p:grpSpPr>
        <p:pic>
          <p:nvPicPr>
            <p:cNvPr id="561" name="Screen Shot 2023-03-31 at 10.59.54 PM.png" descr="Screen Shot 2023-03-31 at 10.59.54 PM.png"/>
            <p:cNvPicPr>
              <a:picLocks noChangeAspect="1"/>
            </p:cNvPicPr>
            <p:nvPr/>
          </p:nvPicPr>
          <p:blipFill>
            <a:blip r:embed="rId2">
              <a:extLst/>
            </a:blip>
            <a:stretch>
              <a:fillRect/>
            </a:stretch>
          </p:blipFill>
          <p:spPr>
            <a:xfrm>
              <a:off x="0" y="13574"/>
              <a:ext cx="630904" cy="374600"/>
            </a:xfrm>
            <a:prstGeom prst="rect">
              <a:avLst/>
            </a:prstGeom>
            <a:ln w="12700" cap="flat">
              <a:noFill/>
              <a:miter lim="400000"/>
            </a:ln>
            <a:effectLst/>
          </p:spPr>
        </p:pic>
        <p:sp>
          <p:nvSpPr>
            <p:cNvPr id="562" name="Wrong usage of superlative"/>
            <p:cNvSpPr txBox="1"/>
            <p:nvPr/>
          </p:nvSpPr>
          <p:spPr>
            <a:xfrm>
              <a:off x="1677601" y="-18517"/>
              <a:ext cx="5338382" cy="585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300">
                  <a:solidFill>
                    <a:srgbClr val="000000"/>
                  </a:solidFill>
                </a:defRPr>
              </a:lvl1pPr>
            </a:lstStyle>
            <a:p>
              <a:pPr/>
              <a:r>
                <a:t>Wrong usage of superlative </a:t>
              </a:r>
            </a:p>
          </p:txBody>
        </p:sp>
      </p:grpSp>
      <p:grpSp>
        <p:nvGrpSpPr>
          <p:cNvPr id="566" name="Group"/>
          <p:cNvGrpSpPr/>
          <p:nvPr/>
        </p:nvGrpSpPr>
        <p:grpSpPr>
          <a:xfrm>
            <a:off x="14358939" y="10594317"/>
            <a:ext cx="7264300" cy="585166"/>
            <a:chOff x="0" y="-18516"/>
            <a:chExt cx="7264299" cy="585165"/>
          </a:xfrm>
        </p:grpSpPr>
        <p:pic>
          <p:nvPicPr>
            <p:cNvPr id="564" name="Screen Shot 2023-03-31 at 10.59.54 PM.png" descr="Screen Shot 2023-03-31 at 10.59.54 PM.png"/>
            <p:cNvPicPr>
              <a:picLocks noChangeAspect="1"/>
            </p:cNvPicPr>
            <p:nvPr/>
          </p:nvPicPr>
          <p:blipFill>
            <a:blip r:embed="rId2">
              <a:extLst/>
            </a:blip>
            <a:stretch>
              <a:fillRect/>
            </a:stretch>
          </p:blipFill>
          <p:spPr>
            <a:xfrm>
              <a:off x="0" y="86765"/>
              <a:ext cx="630904" cy="374601"/>
            </a:xfrm>
            <a:prstGeom prst="rect">
              <a:avLst/>
            </a:prstGeom>
            <a:ln w="12700" cap="flat">
              <a:noFill/>
              <a:miter lim="400000"/>
            </a:ln>
            <a:effectLst/>
          </p:spPr>
        </p:pic>
        <p:sp>
          <p:nvSpPr>
            <p:cNvPr id="565" name="Wrong usage of passive voice"/>
            <p:cNvSpPr txBox="1"/>
            <p:nvPr/>
          </p:nvSpPr>
          <p:spPr>
            <a:xfrm>
              <a:off x="1429284" y="-18517"/>
              <a:ext cx="5835016" cy="585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300">
                  <a:solidFill>
                    <a:srgbClr val="000000"/>
                  </a:solidFill>
                </a:defRPr>
              </a:lvl1pPr>
            </a:lstStyle>
            <a:p>
              <a:pPr/>
              <a:r>
                <a:t>Wrong usage of passive voice </a:t>
              </a:r>
            </a:p>
          </p:txBody>
        </p:sp>
      </p:grpSp>
      <p:sp>
        <p:nvSpPr>
          <p:cNvPr id="567" name="Explain: Feature Detection"/>
          <p:cNvSpPr txBox="1"/>
          <p:nvPr>
            <p:ph type="title" idx="4294967295"/>
          </p:nvPr>
        </p:nvSpPr>
        <p:spPr>
          <a:xfrm>
            <a:off x="1206500" y="10795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Explain: Feature Detection</a:t>
            </a:r>
          </a:p>
        </p:txBody>
      </p:sp>
      <p:sp>
        <p:nvSpPr>
          <p:cNvPr id="568" name="Q: How do we find the feature significantly correlating with the error slice?"/>
          <p:cNvSpPr txBox="1"/>
          <p:nvPr/>
        </p:nvSpPr>
        <p:spPr>
          <a:xfrm>
            <a:off x="4046474" y="12476101"/>
            <a:ext cx="16291053" cy="6595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800">
                <a:solidFill>
                  <a:srgbClr val="000000"/>
                </a:solidFill>
              </a:defRPr>
            </a:lvl1pPr>
          </a:lstStyle>
          <a:p>
            <a:pPr/>
            <a:r>
              <a:t>Q: How do we find the feature significantly correlating with the error slice?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60"/>
                                        </p:tgtEl>
                                        <p:attrNameLst>
                                          <p:attrName>style.visibility</p:attrName>
                                        </p:attrNameLst>
                                      </p:cBhvr>
                                      <p:to>
                                        <p:strVal val="visible"/>
                                      </p:to>
                                    </p:set>
                                    <p:anim calcmode="lin" valueType="num">
                                      <p:cBhvr>
                                        <p:cTn id="7" dur="300" fill="hold"/>
                                        <p:tgtEl>
                                          <p:spTgt spid="560"/>
                                        </p:tgtEl>
                                        <p:attrNameLst>
                                          <p:attrName>ppt_w</p:attrName>
                                        </p:attrNameLst>
                                      </p:cBhvr>
                                      <p:tavLst>
                                        <p:tav tm="0">
                                          <p:val>
                                            <p:fltVal val="0"/>
                                          </p:val>
                                        </p:tav>
                                        <p:tav tm="100000">
                                          <p:val>
                                            <p:strVal val="#ppt_w"/>
                                          </p:val>
                                        </p:tav>
                                      </p:tavLst>
                                    </p:anim>
                                    <p:anim calcmode="lin" valueType="num">
                                      <p:cBhvr>
                                        <p:cTn id="8" dur="300" fill="hold"/>
                                        <p:tgtEl>
                                          <p:spTgt spid="56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563"/>
                                        </p:tgtEl>
                                        <p:attrNameLst>
                                          <p:attrName>style.visibility</p:attrName>
                                        </p:attrNameLst>
                                      </p:cBhvr>
                                      <p:to>
                                        <p:strVal val="visible"/>
                                      </p:to>
                                    </p:set>
                                    <p:anim calcmode="lin" valueType="num">
                                      <p:cBhvr>
                                        <p:cTn id="13" dur="300" fill="hold"/>
                                        <p:tgtEl>
                                          <p:spTgt spid="563"/>
                                        </p:tgtEl>
                                        <p:attrNameLst>
                                          <p:attrName>ppt_w</p:attrName>
                                        </p:attrNameLst>
                                      </p:cBhvr>
                                      <p:tavLst>
                                        <p:tav tm="0">
                                          <p:val>
                                            <p:fltVal val="0"/>
                                          </p:val>
                                        </p:tav>
                                        <p:tav tm="100000">
                                          <p:val>
                                            <p:strVal val="#ppt_w"/>
                                          </p:val>
                                        </p:tav>
                                      </p:tavLst>
                                    </p:anim>
                                    <p:anim calcmode="lin" valueType="num">
                                      <p:cBhvr>
                                        <p:cTn id="14" dur="300" fill="hold"/>
                                        <p:tgtEl>
                                          <p:spTgt spid="56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566"/>
                                        </p:tgtEl>
                                        <p:attrNameLst>
                                          <p:attrName>style.visibility</p:attrName>
                                        </p:attrNameLst>
                                      </p:cBhvr>
                                      <p:to>
                                        <p:strVal val="visible"/>
                                      </p:to>
                                    </p:set>
                                    <p:anim calcmode="lin" valueType="num">
                                      <p:cBhvr>
                                        <p:cTn id="19" dur="300" fill="hold"/>
                                        <p:tgtEl>
                                          <p:spTgt spid="566"/>
                                        </p:tgtEl>
                                        <p:attrNameLst>
                                          <p:attrName>ppt_w</p:attrName>
                                        </p:attrNameLst>
                                      </p:cBhvr>
                                      <p:tavLst>
                                        <p:tav tm="0">
                                          <p:val>
                                            <p:fltVal val="0"/>
                                          </p:val>
                                        </p:tav>
                                        <p:tav tm="100000">
                                          <p:val>
                                            <p:strVal val="#ppt_w"/>
                                          </p:val>
                                        </p:tav>
                                      </p:tavLst>
                                    </p:anim>
                                    <p:anim calcmode="lin" valueType="num">
                                      <p:cBhvr>
                                        <p:cTn id="20" dur="300" fill="hold"/>
                                        <p:tgtEl>
                                          <p:spTgt spid="566"/>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568"/>
                                        </p:tgtEl>
                                        <p:attrNameLst>
                                          <p:attrName>style.visibility</p:attrName>
                                        </p:attrNameLst>
                                      </p:cBhvr>
                                      <p:to>
                                        <p:strVal val="visible"/>
                                      </p:to>
                                    </p:set>
                                    <p:anim calcmode="lin" valueType="num">
                                      <p:cBhvr>
                                        <p:cTn id="25" dur="300" fill="hold"/>
                                        <p:tgtEl>
                                          <p:spTgt spid="568"/>
                                        </p:tgtEl>
                                        <p:attrNameLst>
                                          <p:attrName>ppt_w</p:attrName>
                                        </p:attrNameLst>
                                      </p:cBhvr>
                                      <p:tavLst>
                                        <p:tav tm="0">
                                          <p:val>
                                            <p:fltVal val="0"/>
                                          </p:val>
                                        </p:tav>
                                        <p:tav tm="100000">
                                          <p:val>
                                            <p:strVal val="#ppt_w"/>
                                          </p:val>
                                        </p:tav>
                                      </p:tavLst>
                                    </p:anim>
                                    <p:anim calcmode="lin" valueType="num">
                                      <p:cBhvr>
                                        <p:cTn id="26" dur="300" fill="hold"/>
                                        <p:tgtEl>
                                          <p:spTgt spid="5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6" grpId="3"/>
      <p:bldP build="whole" bldLvl="1" animBg="1" rev="0" advAuto="0" spid="560" grpId="1"/>
      <p:bldP build="whole" bldLvl="1" animBg="1" rev="0" advAuto="0" spid="568" grpId="4"/>
      <p:bldP build="whole" bldLvl="1" animBg="1" rev="0" advAuto="0" spid="563" grpId="2"/>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1" name="Explain: Feature Bank"/>
          <p:cNvSpPr txBox="1"/>
          <p:nvPr>
            <p:ph type="title" idx="4294967295"/>
          </p:nvPr>
        </p:nvSpPr>
        <p:spPr>
          <a:xfrm>
            <a:off x="1206500" y="10795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Explain: Feature Bank</a:t>
            </a:r>
          </a:p>
        </p:txBody>
      </p:sp>
      <p:sp>
        <p:nvSpPr>
          <p:cNvPr id="572" name="Feature Bank"/>
          <p:cNvSpPr/>
          <p:nvPr/>
        </p:nvSpPr>
        <p:spPr>
          <a:xfrm>
            <a:off x="1177804" y="4013311"/>
            <a:ext cx="2652376" cy="5224125"/>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Feature Bank</a:t>
            </a:r>
          </a:p>
        </p:txBody>
      </p:sp>
      <p:sp>
        <p:nvSpPr>
          <p:cNvPr id="573" name="Passive voice"/>
          <p:cNvSpPr txBox="1"/>
          <p:nvPr/>
        </p:nvSpPr>
        <p:spPr>
          <a:xfrm>
            <a:off x="5140050" y="4278180"/>
            <a:ext cx="2915387"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solidFill>
                  <a:srgbClr val="000000"/>
                </a:solidFill>
              </a:defRPr>
            </a:lvl1pPr>
          </a:lstStyle>
          <a:p>
            <a:pPr/>
            <a:r>
              <a:t>Passive voice</a:t>
            </a:r>
          </a:p>
        </p:txBody>
      </p:sp>
      <p:sp>
        <p:nvSpPr>
          <p:cNvPr id="574" name="Negation"/>
          <p:cNvSpPr txBox="1"/>
          <p:nvPr/>
        </p:nvSpPr>
        <p:spPr>
          <a:xfrm>
            <a:off x="5555913" y="5629499"/>
            <a:ext cx="1908747"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solidFill>
                  <a:srgbClr val="000000"/>
                </a:solidFill>
              </a:defRPr>
            </a:lvl1pPr>
          </a:lstStyle>
          <a:p>
            <a:pPr/>
            <a:r>
              <a:t>Negation</a:t>
            </a:r>
          </a:p>
        </p:txBody>
      </p:sp>
      <p:sp>
        <p:nvSpPr>
          <p:cNvPr id="575" name="Echo question"/>
          <p:cNvSpPr txBox="1"/>
          <p:nvPr/>
        </p:nvSpPr>
        <p:spPr>
          <a:xfrm>
            <a:off x="5104047" y="8332138"/>
            <a:ext cx="2963101"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solidFill>
                  <a:srgbClr val="000000"/>
                </a:solidFill>
              </a:defRPr>
            </a:lvl1pPr>
          </a:lstStyle>
          <a:p>
            <a:pPr/>
            <a:r>
              <a:t>Echo question</a:t>
            </a:r>
          </a:p>
        </p:txBody>
      </p:sp>
      <p:sp>
        <p:nvSpPr>
          <p:cNvPr id="576" name="Reflexive"/>
          <p:cNvSpPr txBox="1"/>
          <p:nvPr/>
        </p:nvSpPr>
        <p:spPr>
          <a:xfrm>
            <a:off x="5499715" y="6980818"/>
            <a:ext cx="2039875" cy="6098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solidFill>
                  <a:srgbClr val="000000"/>
                </a:solidFill>
              </a:defRPr>
            </a:lvl1pPr>
          </a:lstStyle>
          <a:p>
            <a:pPr/>
            <a:r>
              <a:t>Reflexive </a:t>
            </a:r>
          </a:p>
        </p:txBody>
      </p:sp>
      <p:sp>
        <p:nvSpPr>
          <p:cNvPr id="577" name="…"/>
          <p:cNvSpPr txBox="1"/>
          <p:nvPr/>
        </p:nvSpPr>
        <p:spPr>
          <a:xfrm>
            <a:off x="6102711" y="9683457"/>
            <a:ext cx="558801"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pPr/>
            <a:r>
              <a:t>…</a:t>
            </a:r>
          </a:p>
        </p:txBody>
      </p:sp>
      <p:sp>
        <p:nvSpPr>
          <p:cNvPr id="578" name="37 features"/>
          <p:cNvSpPr txBox="1"/>
          <p:nvPr/>
        </p:nvSpPr>
        <p:spPr>
          <a:xfrm>
            <a:off x="5312416" y="11761187"/>
            <a:ext cx="2139392"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000000"/>
                </a:solidFill>
              </a:defRPr>
            </a:lvl1pPr>
          </a:lstStyle>
          <a:p>
            <a:pPr/>
            <a:r>
              <a:t>37 features</a:t>
            </a:r>
          </a:p>
        </p:txBody>
      </p:sp>
      <p:grpSp>
        <p:nvGrpSpPr>
          <p:cNvPr id="582" name="Group"/>
          <p:cNvGrpSpPr/>
          <p:nvPr/>
        </p:nvGrpSpPr>
        <p:grpSpPr>
          <a:xfrm>
            <a:off x="13439286" y="3423764"/>
            <a:ext cx="9545425" cy="1895556"/>
            <a:chOff x="0" y="0"/>
            <a:chExt cx="9545423" cy="1895554"/>
          </a:xfrm>
        </p:grpSpPr>
        <p:sp>
          <p:nvSpPr>
            <p:cNvPr id="579" name="Equation"/>
            <p:cNvSpPr txBox="1"/>
            <p:nvPr/>
          </p:nvSpPr>
          <p:spPr>
            <a:xfrm>
              <a:off x="531714" y="0"/>
              <a:ext cx="9013710" cy="493195"/>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500" i="1">
                            <a:solidFill>
                              <a:srgbClr val="000000"/>
                            </a:solidFill>
                            <a:latin typeface="Cambria Math" panose="02040503050406030204" pitchFamily="18" charset="0"/>
                          </a:rPr>
                          <m:t>f</m:t>
                        </m:r>
                      </m:e>
                      <m:sub>
                        <m:r>
                          <a:rPr xmlns:a="http://schemas.openxmlformats.org/drawingml/2006/main" sz="3500" i="1">
                            <a:solidFill>
                              <a:srgbClr val="000000"/>
                            </a:solidFill>
                            <a:latin typeface="Cambria Math" panose="02040503050406030204" pitchFamily="18" charset="0"/>
                          </a:rPr>
                          <m:t>p</m:t>
                        </m:r>
                        <m:r>
                          <a:rPr xmlns:a="http://schemas.openxmlformats.org/drawingml/2006/main" sz="3500" i="1">
                            <a:solidFill>
                              <a:srgbClr val="000000"/>
                            </a:solidFill>
                            <a:latin typeface="Cambria Math" panose="02040503050406030204" pitchFamily="18" charset="0"/>
                          </a:rPr>
                          <m:t>a</m:t>
                        </m:r>
                        <m:r>
                          <a:rPr xmlns:a="http://schemas.openxmlformats.org/drawingml/2006/main" sz="3500" i="1">
                            <a:solidFill>
                              <a:srgbClr val="000000"/>
                            </a:solidFill>
                            <a:latin typeface="Cambria Math" panose="02040503050406030204" pitchFamily="18" charset="0"/>
                          </a:rPr>
                          <m:t>s</m:t>
                        </m:r>
                        <m:r>
                          <a:rPr xmlns:a="http://schemas.openxmlformats.org/drawingml/2006/main" sz="3500" i="1">
                            <a:solidFill>
                              <a:srgbClr val="000000"/>
                            </a:solidFill>
                            <a:latin typeface="Cambria Math" panose="02040503050406030204" pitchFamily="18" charset="0"/>
                          </a:rPr>
                          <m:t>s</m:t>
                        </m:r>
                        <m:r>
                          <a:rPr xmlns:a="http://schemas.openxmlformats.org/drawingml/2006/main" sz="3500" i="1">
                            <a:solidFill>
                              <a:srgbClr val="000000"/>
                            </a:solidFill>
                            <a:latin typeface="Cambria Math" panose="02040503050406030204" pitchFamily="18" charset="0"/>
                          </a:rPr>
                          <m:t>i</m:t>
                        </m:r>
                        <m:r>
                          <a:rPr xmlns:a="http://schemas.openxmlformats.org/drawingml/2006/main" sz="3500" i="1">
                            <a:solidFill>
                              <a:srgbClr val="000000"/>
                            </a:solidFill>
                            <a:latin typeface="Cambria Math" panose="02040503050406030204" pitchFamily="18" charset="0"/>
                          </a:rPr>
                          <m:t>v</m:t>
                        </m:r>
                        <m:r>
                          <a:rPr xmlns:a="http://schemas.openxmlformats.org/drawingml/2006/main" sz="3500" i="1">
                            <a:solidFill>
                              <a:srgbClr val="000000"/>
                            </a:solidFill>
                            <a:latin typeface="Cambria Math" panose="02040503050406030204" pitchFamily="18" charset="0"/>
                          </a:rPr>
                          <m:t>e</m:t>
                        </m:r>
                        <m:r>
                          <a:rPr xmlns:a="http://schemas.openxmlformats.org/drawingml/2006/main" sz="3500" i="1">
                            <a:solidFill>
                              <a:srgbClr val="000000"/>
                            </a:solidFill>
                            <a:latin typeface="Cambria Math" panose="02040503050406030204" pitchFamily="18" charset="0"/>
                          </a:rPr>
                          <m:t>_</m:t>
                        </m:r>
                        <m:r>
                          <a:rPr xmlns:a="http://schemas.openxmlformats.org/drawingml/2006/main" sz="3500" i="1">
                            <a:solidFill>
                              <a:srgbClr val="000000"/>
                            </a:solidFill>
                            <a:latin typeface="Cambria Math" panose="02040503050406030204" pitchFamily="18" charset="0"/>
                          </a:rPr>
                          <m:t>v</m:t>
                        </m:r>
                        <m:r>
                          <a:rPr xmlns:a="http://schemas.openxmlformats.org/drawingml/2006/main" sz="3500" i="1">
                            <a:solidFill>
                              <a:srgbClr val="000000"/>
                            </a:solidFill>
                            <a:latin typeface="Cambria Math" panose="02040503050406030204" pitchFamily="18" charset="0"/>
                          </a:rPr>
                          <m:t>o</m:t>
                        </m:r>
                        <m:r>
                          <a:rPr xmlns:a="http://schemas.openxmlformats.org/drawingml/2006/main" sz="3500" i="1">
                            <a:solidFill>
                              <a:srgbClr val="000000"/>
                            </a:solidFill>
                            <a:latin typeface="Cambria Math" panose="02040503050406030204" pitchFamily="18" charset="0"/>
                          </a:rPr>
                          <m:t>i</m:t>
                        </m:r>
                        <m:r>
                          <a:rPr xmlns:a="http://schemas.openxmlformats.org/drawingml/2006/main" sz="3500" i="1">
                            <a:solidFill>
                              <a:srgbClr val="000000"/>
                            </a:solidFill>
                            <a:latin typeface="Cambria Math" panose="02040503050406030204" pitchFamily="18" charset="0"/>
                          </a:rPr>
                          <m:t>c</m:t>
                        </m:r>
                        <m:r>
                          <a:rPr xmlns:a="http://schemas.openxmlformats.org/drawingml/2006/main" sz="3500" i="1">
                            <a:solidFill>
                              <a:srgbClr val="000000"/>
                            </a:solidFill>
                            <a:latin typeface="Cambria Math" panose="02040503050406030204" pitchFamily="18" charset="0"/>
                          </a:rPr>
                          <m:t>e</m:t>
                        </m:r>
                      </m:sub>
                    </m:sSub>
                    <m:r>
                      <a:rPr xmlns:a="http://schemas.openxmlformats.org/drawingml/2006/main" sz="3500" i="1">
                        <a:solidFill>
                          <a:srgbClr val="000000"/>
                        </a:solidFill>
                        <a:latin typeface="Cambria Math" panose="02040503050406030204" pitchFamily="18" charset="0"/>
                      </a:rPr>
                      <m:t>(</m:t>
                    </m:r>
                    <m:r>
                      <m:rPr>
                        <m:nor/>
                      </m:rPr>
                      <a:rPr xmlns:a="http://schemas.openxmlformats.org/drawingml/2006/main" sz="3500" i="1">
                        <a:solidFill>
                          <a:srgbClr val="000000"/>
                        </a:solidFill>
                        <a:latin typeface="Cambria Math" panose="02040503050406030204" pitchFamily="18" charset="0"/>
                      </a:rPr>
                      <m:t>Tatalog is spoken in Philipines</m:t>
                    </m:r>
                    <m:r>
                      <a:rPr xmlns:a="http://schemas.openxmlformats.org/drawingml/2006/main" sz="3500" i="1">
                        <a:solidFill>
                          <a:srgbClr val="000000"/>
                        </a:solidFill>
                        <a:latin typeface="Cambria Math" panose="02040503050406030204" pitchFamily="18" charset="0"/>
                      </a:rPr>
                      <m:t>.</m:t>
                    </m:r>
                    <m:r>
                      <a:rPr xmlns:a="http://schemas.openxmlformats.org/drawingml/2006/main" sz="3500" i="1">
                        <a:solidFill>
                          <a:srgbClr val="000000"/>
                        </a:solidFill>
                        <a:latin typeface="Cambria Math" panose="02040503050406030204" pitchFamily="18" charset="0"/>
                      </a:rPr>
                      <m:t>)</m:t>
                    </m:r>
                    <m:r>
                      <a:rPr xmlns:a="http://schemas.openxmlformats.org/drawingml/2006/main" sz="3500" i="1">
                        <a:solidFill>
                          <a:srgbClr val="000000"/>
                        </a:solidFill>
                        <a:latin typeface="Cambria Math" panose="02040503050406030204" pitchFamily="18" charset="0"/>
                      </a:rPr>
                      <m:t>=</m:t>
                    </m:r>
                    <m:r>
                      <a:rPr xmlns:a="http://schemas.openxmlformats.org/drawingml/2006/main" sz="3500" i="1">
                        <a:solidFill>
                          <a:srgbClr val="000000"/>
                        </a:solidFill>
                        <a:latin typeface="Cambria Math" panose="02040503050406030204" pitchFamily="18" charset="0"/>
                      </a:rPr>
                      <m:t>1</m:t>
                    </m:r>
                  </m:oMath>
                </m:oMathPara>
              </a14:m>
              <a:endParaRPr sz="3500"/>
            </a:p>
          </p:txBody>
        </p:sp>
        <p:sp>
          <p:nvSpPr>
            <p:cNvPr id="580" name="Equation"/>
            <p:cNvSpPr txBox="1"/>
            <p:nvPr/>
          </p:nvSpPr>
          <p:spPr>
            <a:xfrm>
              <a:off x="531714" y="1402359"/>
              <a:ext cx="7872679" cy="493196"/>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500" i="1">
                            <a:solidFill>
                              <a:srgbClr val="000000"/>
                            </a:solidFill>
                            <a:latin typeface="Cambria Math" panose="02040503050406030204" pitchFamily="18" charset="0"/>
                          </a:rPr>
                          <m:t>f</m:t>
                        </m:r>
                      </m:e>
                      <m:sub>
                        <m:r>
                          <a:rPr xmlns:a="http://schemas.openxmlformats.org/drawingml/2006/main" sz="3500" i="1">
                            <a:solidFill>
                              <a:srgbClr val="000000"/>
                            </a:solidFill>
                            <a:latin typeface="Cambria Math" panose="02040503050406030204" pitchFamily="18" charset="0"/>
                          </a:rPr>
                          <m:t>p</m:t>
                        </m:r>
                        <m:r>
                          <a:rPr xmlns:a="http://schemas.openxmlformats.org/drawingml/2006/main" sz="3500" i="1">
                            <a:solidFill>
                              <a:srgbClr val="000000"/>
                            </a:solidFill>
                            <a:latin typeface="Cambria Math" panose="02040503050406030204" pitchFamily="18" charset="0"/>
                          </a:rPr>
                          <m:t>a</m:t>
                        </m:r>
                        <m:r>
                          <a:rPr xmlns:a="http://schemas.openxmlformats.org/drawingml/2006/main" sz="3500" i="1">
                            <a:solidFill>
                              <a:srgbClr val="000000"/>
                            </a:solidFill>
                            <a:latin typeface="Cambria Math" panose="02040503050406030204" pitchFamily="18" charset="0"/>
                          </a:rPr>
                          <m:t>s</m:t>
                        </m:r>
                        <m:r>
                          <a:rPr xmlns:a="http://schemas.openxmlformats.org/drawingml/2006/main" sz="3500" i="1">
                            <a:solidFill>
                              <a:srgbClr val="000000"/>
                            </a:solidFill>
                            <a:latin typeface="Cambria Math" panose="02040503050406030204" pitchFamily="18" charset="0"/>
                          </a:rPr>
                          <m:t>s</m:t>
                        </m:r>
                        <m:r>
                          <a:rPr xmlns:a="http://schemas.openxmlformats.org/drawingml/2006/main" sz="3500" i="1">
                            <a:solidFill>
                              <a:srgbClr val="000000"/>
                            </a:solidFill>
                            <a:latin typeface="Cambria Math" panose="02040503050406030204" pitchFamily="18" charset="0"/>
                          </a:rPr>
                          <m:t>i</m:t>
                        </m:r>
                        <m:r>
                          <a:rPr xmlns:a="http://schemas.openxmlformats.org/drawingml/2006/main" sz="3500" i="1">
                            <a:solidFill>
                              <a:srgbClr val="000000"/>
                            </a:solidFill>
                            <a:latin typeface="Cambria Math" panose="02040503050406030204" pitchFamily="18" charset="0"/>
                          </a:rPr>
                          <m:t>v</m:t>
                        </m:r>
                        <m:r>
                          <a:rPr xmlns:a="http://schemas.openxmlformats.org/drawingml/2006/main" sz="3500" i="1">
                            <a:solidFill>
                              <a:srgbClr val="000000"/>
                            </a:solidFill>
                            <a:latin typeface="Cambria Math" panose="02040503050406030204" pitchFamily="18" charset="0"/>
                          </a:rPr>
                          <m:t>e</m:t>
                        </m:r>
                        <m:r>
                          <a:rPr xmlns:a="http://schemas.openxmlformats.org/drawingml/2006/main" sz="3500" i="1">
                            <a:solidFill>
                              <a:srgbClr val="000000"/>
                            </a:solidFill>
                            <a:latin typeface="Cambria Math" panose="02040503050406030204" pitchFamily="18" charset="0"/>
                          </a:rPr>
                          <m:t>_</m:t>
                        </m:r>
                        <m:r>
                          <a:rPr xmlns:a="http://schemas.openxmlformats.org/drawingml/2006/main" sz="3500" i="1">
                            <a:solidFill>
                              <a:srgbClr val="000000"/>
                            </a:solidFill>
                            <a:latin typeface="Cambria Math" panose="02040503050406030204" pitchFamily="18" charset="0"/>
                          </a:rPr>
                          <m:t>v</m:t>
                        </m:r>
                        <m:r>
                          <a:rPr xmlns:a="http://schemas.openxmlformats.org/drawingml/2006/main" sz="3500" i="1">
                            <a:solidFill>
                              <a:srgbClr val="000000"/>
                            </a:solidFill>
                            <a:latin typeface="Cambria Math" panose="02040503050406030204" pitchFamily="18" charset="0"/>
                          </a:rPr>
                          <m:t>o</m:t>
                        </m:r>
                        <m:r>
                          <a:rPr xmlns:a="http://schemas.openxmlformats.org/drawingml/2006/main" sz="3500" i="1">
                            <a:solidFill>
                              <a:srgbClr val="000000"/>
                            </a:solidFill>
                            <a:latin typeface="Cambria Math" panose="02040503050406030204" pitchFamily="18" charset="0"/>
                          </a:rPr>
                          <m:t>i</m:t>
                        </m:r>
                        <m:r>
                          <a:rPr xmlns:a="http://schemas.openxmlformats.org/drawingml/2006/main" sz="3500" i="1">
                            <a:solidFill>
                              <a:srgbClr val="000000"/>
                            </a:solidFill>
                            <a:latin typeface="Cambria Math" panose="02040503050406030204" pitchFamily="18" charset="0"/>
                          </a:rPr>
                          <m:t>c</m:t>
                        </m:r>
                        <m:r>
                          <a:rPr xmlns:a="http://schemas.openxmlformats.org/drawingml/2006/main" sz="3500" i="1">
                            <a:solidFill>
                              <a:srgbClr val="000000"/>
                            </a:solidFill>
                            <a:latin typeface="Cambria Math" panose="02040503050406030204" pitchFamily="18" charset="0"/>
                          </a:rPr>
                          <m:t>e</m:t>
                        </m:r>
                      </m:sub>
                    </m:sSub>
                    <m:r>
                      <a:rPr xmlns:a="http://schemas.openxmlformats.org/drawingml/2006/main" sz="3500" i="1">
                        <a:solidFill>
                          <a:srgbClr val="000000"/>
                        </a:solidFill>
                        <a:latin typeface="Cambria Math" panose="02040503050406030204" pitchFamily="18" charset="0"/>
                      </a:rPr>
                      <m:t>(</m:t>
                    </m:r>
                    <m:r>
                      <m:rPr>
                        <m:nor/>
                      </m:rPr>
                      <a:rPr xmlns:a="http://schemas.openxmlformats.org/drawingml/2006/main" sz="3500" i="1">
                        <a:solidFill>
                          <a:srgbClr val="000000"/>
                        </a:solidFill>
                        <a:latin typeface="Cambria Math" panose="02040503050406030204" pitchFamily="18" charset="0"/>
                      </a:rPr>
                      <m:t>Philipines speak Tatalog</m:t>
                    </m:r>
                    <m:r>
                      <a:rPr xmlns:a="http://schemas.openxmlformats.org/drawingml/2006/main" sz="3500" i="1">
                        <a:solidFill>
                          <a:srgbClr val="000000"/>
                        </a:solidFill>
                        <a:latin typeface="Cambria Math" panose="02040503050406030204" pitchFamily="18" charset="0"/>
                      </a:rPr>
                      <m:t>.</m:t>
                    </m:r>
                    <m:r>
                      <a:rPr xmlns:a="http://schemas.openxmlformats.org/drawingml/2006/main" sz="3500" i="1">
                        <a:solidFill>
                          <a:srgbClr val="000000"/>
                        </a:solidFill>
                        <a:latin typeface="Cambria Math" panose="02040503050406030204" pitchFamily="18" charset="0"/>
                      </a:rPr>
                      <m:t>)</m:t>
                    </m:r>
                    <m:r>
                      <a:rPr xmlns:a="http://schemas.openxmlformats.org/drawingml/2006/main" sz="3500" i="1">
                        <a:solidFill>
                          <a:srgbClr val="000000"/>
                        </a:solidFill>
                        <a:latin typeface="Cambria Math" panose="02040503050406030204" pitchFamily="18" charset="0"/>
                      </a:rPr>
                      <m:t>=</m:t>
                    </m:r>
                    <m:r>
                      <a:rPr xmlns:a="http://schemas.openxmlformats.org/drawingml/2006/main" sz="3500" i="1">
                        <a:solidFill>
                          <a:srgbClr val="000000"/>
                        </a:solidFill>
                        <a:latin typeface="Cambria Math" panose="02040503050406030204" pitchFamily="18" charset="0"/>
                      </a:rPr>
                      <m:t>0</m:t>
                    </m:r>
                  </m:oMath>
                </m:oMathPara>
              </a14:m>
              <a:endParaRPr sz="3500"/>
            </a:p>
          </p:txBody>
        </p:sp>
        <p:sp>
          <p:nvSpPr>
            <p:cNvPr id="581" name="Equation"/>
            <p:cNvSpPr txBox="1"/>
            <p:nvPr/>
          </p:nvSpPr>
          <p:spPr>
            <a:xfrm>
              <a:off x="0" y="620338"/>
              <a:ext cx="314325" cy="108253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9900" i="1">
                        <a:solidFill>
                          <a:srgbClr val="000000"/>
                        </a:solidFill>
                        <a:latin typeface="Cambria Math" panose="02040503050406030204" pitchFamily="18" charset="0"/>
                      </a:rPr>
                      <m:t>{</m:t>
                    </m:r>
                  </m:oMath>
                </m:oMathPara>
              </a14:m>
              <a:endParaRPr sz="9900"/>
            </a:p>
          </p:txBody>
        </p:sp>
      </p:grpSp>
      <p:grpSp>
        <p:nvGrpSpPr>
          <p:cNvPr id="588" name="Group"/>
          <p:cNvGrpSpPr/>
          <p:nvPr/>
        </p:nvGrpSpPr>
        <p:grpSpPr>
          <a:xfrm>
            <a:off x="9365307" y="4126152"/>
            <a:ext cx="3924606" cy="6167160"/>
            <a:chOff x="0" y="0"/>
            <a:chExt cx="3924604" cy="6167158"/>
          </a:xfrm>
        </p:grpSpPr>
        <p:sp>
          <p:nvSpPr>
            <p:cNvPr id="583" name="Equation"/>
            <p:cNvSpPr txBox="1"/>
            <p:nvPr/>
          </p:nvSpPr>
          <p:spPr>
            <a:xfrm>
              <a:off x="0" y="0"/>
              <a:ext cx="3780389" cy="940752"/>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6900" i="1">
                            <a:solidFill>
                              <a:srgbClr val="000000"/>
                            </a:solidFill>
                            <a:latin typeface="Cambria Math" panose="02040503050406030204" pitchFamily="18" charset="0"/>
                          </a:rPr>
                          <m:t>f</m:t>
                        </m:r>
                      </m:e>
                      <m:sub>
                        <m:r>
                          <a:rPr xmlns:a="http://schemas.openxmlformats.org/drawingml/2006/main" sz="6900" i="1">
                            <a:solidFill>
                              <a:srgbClr val="000000"/>
                            </a:solidFill>
                            <a:latin typeface="Cambria Math" panose="02040503050406030204" pitchFamily="18" charset="0"/>
                          </a:rPr>
                          <m:t>p</m:t>
                        </m:r>
                        <m:r>
                          <a:rPr xmlns:a="http://schemas.openxmlformats.org/drawingml/2006/main" sz="6900" i="1">
                            <a:solidFill>
                              <a:srgbClr val="000000"/>
                            </a:solidFill>
                            <a:latin typeface="Cambria Math" panose="02040503050406030204" pitchFamily="18" charset="0"/>
                          </a:rPr>
                          <m:t>a</m:t>
                        </m:r>
                        <m:r>
                          <a:rPr xmlns:a="http://schemas.openxmlformats.org/drawingml/2006/main" sz="6900" i="1">
                            <a:solidFill>
                              <a:srgbClr val="000000"/>
                            </a:solidFill>
                            <a:latin typeface="Cambria Math" panose="02040503050406030204" pitchFamily="18" charset="0"/>
                          </a:rPr>
                          <m:t>s</m:t>
                        </m:r>
                        <m:r>
                          <a:rPr xmlns:a="http://schemas.openxmlformats.org/drawingml/2006/main" sz="6900" i="1">
                            <a:solidFill>
                              <a:srgbClr val="000000"/>
                            </a:solidFill>
                            <a:latin typeface="Cambria Math" panose="02040503050406030204" pitchFamily="18" charset="0"/>
                          </a:rPr>
                          <m:t>s</m:t>
                        </m:r>
                        <m:r>
                          <a:rPr xmlns:a="http://schemas.openxmlformats.org/drawingml/2006/main" sz="6900" i="1">
                            <a:solidFill>
                              <a:srgbClr val="000000"/>
                            </a:solidFill>
                            <a:latin typeface="Cambria Math" panose="02040503050406030204" pitchFamily="18" charset="0"/>
                          </a:rPr>
                          <m:t>i</m:t>
                        </m:r>
                        <m:r>
                          <a:rPr xmlns:a="http://schemas.openxmlformats.org/drawingml/2006/main" sz="6900" i="1">
                            <a:solidFill>
                              <a:srgbClr val="000000"/>
                            </a:solidFill>
                            <a:latin typeface="Cambria Math" panose="02040503050406030204" pitchFamily="18" charset="0"/>
                          </a:rPr>
                          <m:t>v</m:t>
                        </m:r>
                        <m:r>
                          <a:rPr xmlns:a="http://schemas.openxmlformats.org/drawingml/2006/main" sz="6900" i="1">
                            <a:solidFill>
                              <a:srgbClr val="000000"/>
                            </a:solidFill>
                            <a:latin typeface="Cambria Math" panose="02040503050406030204" pitchFamily="18" charset="0"/>
                          </a:rPr>
                          <m:t>e</m:t>
                        </m:r>
                        <m:r>
                          <a:rPr xmlns:a="http://schemas.openxmlformats.org/drawingml/2006/main" sz="6900" i="1">
                            <a:solidFill>
                              <a:srgbClr val="000000"/>
                            </a:solidFill>
                            <a:latin typeface="Cambria Math" panose="02040503050406030204" pitchFamily="18" charset="0"/>
                          </a:rPr>
                          <m:t>_</m:t>
                        </m:r>
                        <m:r>
                          <a:rPr xmlns:a="http://schemas.openxmlformats.org/drawingml/2006/main" sz="6900" i="1">
                            <a:solidFill>
                              <a:srgbClr val="000000"/>
                            </a:solidFill>
                            <a:latin typeface="Cambria Math" panose="02040503050406030204" pitchFamily="18" charset="0"/>
                          </a:rPr>
                          <m:t>v</m:t>
                        </m:r>
                        <m:r>
                          <a:rPr xmlns:a="http://schemas.openxmlformats.org/drawingml/2006/main" sz="6900" i="1">
                            <a:solidFill>
                              <a:srgbClr val="000000"/>
                            </a:solidFill>
                            <a:latin typeface="Cambria Math" panose="02040503050406030204" pitchFamily="18" charset="0"/>
                          </a:rPr>
                          <m:t>o</m:t>
                        </m:r>
                        <m:r>
                          <a:rPr xmlns:a="http://schemas.openxmlformats.org/drawingml/2006/main" sz="6900" i="1">
                            <a:solidFill>
                              <a:srgbClr val="000000"/>
                            </a:solidFill>
                            <a:latin typeface="Cambria Math" panose="02040503050406030204" pitchFamily="18" charset="0"/>
                          </a:rPr>
                          <m:t>i</m:t>
                        </m:r>
                        <m:r>
                          <a:rPr xmlns:a="http://schemas.openxmlformats.org/drawingml/2006/main" sz="6900" i="1">
                            <a:solidFill>
                              <a:srgbClr val="000000"/>
                            </a:solidFill>
                            <a:latin typeface="Cambria Math" panose="02040503050406030204" pitchFamily="18" charset="0"/>
                          </a:rPr>
                          <m:t>c</m:t>
                        </m:r>
                        <m:r>
                          <a:rPr xmlns:a="http://schemas.openxmlformats.org/drawingml/2006/main" sz="6900" i="1">
                            <a:solidFill>
                              <a:srgbClr val="000000"/>
                            </a:solidFill>
                            <a:latin typeface="Cambria Math" panose="02040503050406030204" pitchFamily="18" charset="0"/>
                          </a:rPr>
                          <m:t>e</m:t>
                        </m:r>
                      </m:sub>
                    </m:sSub>
                  </m:oMath>
                </m:oMathPara>
              </a14:m>
              <a:endParaRPr sz="6900"/>
            </a:p>
          </p:txBody>
        </p:sp>
        <p:sp>
          <p:nvSpPr>
            <p:cNvPr id="584" name="Equation"/>
            <p:cNvSpPr txBox="1"/>
            <p:nvPr/>
          </p:nvSpPr>
          <p:spPr>
            <a:xfrm>
              <a:off x="0" y="1351319"/>
              <a:ext cx="2503690" cy="941375"/>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6900" i="1">
                            <a:solidFill>
                              <a:srgbClr val="000000"/>
                            </a:solidFill>
                            <a:latin typeface="Cambria Math" panose="02040503050406030204" pitchFamily="18" charset="0"/>
                          </a:rPr>
                          <m:t>f</m:t>
                        </m:r>
                      </m:e>
                      <m:sub>
                        <m:r>
                          <a:rPr xmlns:a="http://schemas.openxmlformats.org/drawingml/2006/main" sz="6900" i="1">
                            <a:solidFill>
                              <a:srgbClr val="000000"/>
                            </a:solidFill>
                            <a:latin typeface="Cambria Math" panose="02040503050406030204" pitchFamily="18" charset="0"/>
                          </a:rPr>
                          <m:t>n</m:t>
                        </m:r>
                        <m:r>
                          <a:rPr xmlns:a="http://schemas.openxmlformats.org/drawingml/2006/main" sz="6900" i="1">
                            <a:solidFill>
                              <a:srgbClr val="000000"/>
                            </a:solidFill>
                            <a:latin typeface="Cambria Math" panose="02040503050406030204" pitchFamily="18" charset="0"/>
                          </a:rPr>
                          <m:t>e</m:t>
                        </m:r>
                        <m:r>
                          <a:rPr xmlns:a="http://schemas.openxmlformats.org/drawingml/2006/main" sz="6900" i="1">
                            <a:solidFill>
                              <a:srgbClr val="000000"/>
                            </a:solidFill>
                            <a:latin typeface="Cambria Math" panose="02040503050406030204" pitchFamily="18" charset="0"/>
                          </a:rPr>
                          <m:t>g</m:t>
                        </m:r>
                        <m:r>
                          <a:rPr xmlns:a="http://schemas.openxmlformats.org/drawingml/2006/main" sz="6900" i="1">
                            <a:solidFill>
                              <a:srgbClr val="000000"/>
                            </a:solidFill>
                            <a:latin typeface="Cambria Math" panose="02040503050406030204" pitchFamily="18" charset="0"/>
                          </a:rPr>
                          <m:t>a</m:t>
                        </m:r>
                        <m:r>
                          <a:rPr xmlns:a="http://schemas.openxmlformats.org/drawingml/2006/main" sz="6900" i="1">
                            <a:solidFill>
                              <a:srgbClr val="000000"/>
                            </a:solidFill>
                            <a:latin typeface="Cambria Math" panose="02040503050406030204" pitchFamily="18" charset="0"/>
                          </a:rPr>
                          <m:t>t</m:t>
                        </m:r>
                        <m:r>
                          <a:rPr xmlns:a="http://schemas.openxmlformats.org/drawingml/2006/main" sz="6900" i="1">
                            <a:solidFill>
                              <a:srgbClr val="000000"/>
                            </a:solidFill>
                            <a:latin typeface="Cambria Math" panose="02040503050406030204" pitchFamily="18" charset="0"/>
                          </a:rPr>
                          <m:t>i</m:t>
                        </m:r>
                        <m:r>
                          <a:rPr xmlns:a="http://schemas.openxmlformats.org/drawingml/2006/main" sz="6900" i="1">
                            <a:solidFill>
                              <a:srgbClr val="000000"/>
                            </a:solidFill>
                            <a:latin typeface="Cambria Math" panose="02040503050406030204" pitchFamily="18" charset="0"/>
                          </a:rPr>
                          <m:t>o</m:t>
                        </m:r>
                        <m:r>
                          <a:rPr xmlns:a="http://schemas.openxmlformats.org/drawingml/2006/main" sz="6900" i="1">
                            <a:solidFill>
                              <a:srgbClr val="000000"/>
                            </a:solidFill>
                            <a:latin typeface="Cambria Math" panose="02040503050406030204" pitchFamily="18" charset="0"/>
                          </a:rPr>
                          <m:t>n</m:t>
                        </m:r>
                      </m:sub>
                    </m:sSub>
                  </m:oMath>
                </m:oMathPara>
              </a14:m>
              <a:endParaRPr sz="6900"/>
            </a:p>
          </p:txBody>
        </p:sp>
        <p:sp>
          <p:nvSpPr>
            <p:cNvPr id="585" name="Equation"/>
            <p:cNvSpPr txBox="1"/>
            <p:nvPr/>
          </p:nvSpPr>
          <p:spPr>
            <a:xfrm>
              <a:off x="0" y="2702637"/>
              <a:ext cx="2493992" cy="9419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6900" i="1">
                            <a:solidFill>
                              <a:srgbClr val="000000"/>
                            </a:solidFill>
                            <a:latin typeface="Cambria Math" panose="02040503050406030204" pitchFamily="18" charset="0"/>
                          </a:rPr>
                          <m:t>f</m:t>
                        </m:r>
                      </m:e>
                      <m:sub>
                        <m:r>
                          <a:rPr xmlns:a="http://schemas.openxmlformats.org/drawingml/2006/main" sz="6900" i="1">
                            <a:solidFill>
                              <a:srgbClr val="000000"/>
                            </a:solidFill>
                            <a:latin typeface="Cambria Math" panose="02040503050406030204" pitchFamily="18" charset="0"/>
                          </a:rPr>
                          <m:t>r</m:t>
                        </m:r>
                        <m:r>
                          <a:rPr xmlns:a="http://schemas.openxmlformats.org/drawingml/2006/main" sz="6900" i="1">
                            <a:solidFill>
                              <a:srgbClr val="000000"/>
                            </a:solidFill>
                            <a:latin typeface="Cambria Math" panose="02040503050406030204" pitchFamily="18" charset="0"/>
                          </a:rPr>
                          <m:t>e</m:t>
                        </m:r>
                        <m:r>
                          <a:rPr xmlns:a="http://schemas.openxmlformats.org/drawingml/2006/main" sz="6900" i="1">
                            <a:solidFill>
                              <a:srgbClr val="000000"/>
                            </a:solidFill>
                            <a:latin typeface="Cambria Math" panose="02040503050406030204" pitchFamily="18" charset="0"/>
                          </a:rPr>
                          <m:t>f</m:t>
                        </m:r>
                        <m:r>
                          <a:rPr xmlns:a="http://schemas.openxmlformats.org/drawingml/2006/main" sz="6900" i="1">
                            <a:solidFill>
                              <a:srgbClr val="000000"/>
                            </a:solidFill>
                            <a:latin typeface="Cambria Math" panose="02040503050406030204" pitchFamily="18" charset="0"/>
                          </a:rPr>
                          <m:t>l</m:t>
                        </m:r>
                        <m:r>
                          <a:rPr xmlns:a="http://schemas.openxmlformats.org/drawingml/2006/main" sz="6900" i="1">
                            <a:solidFill>
                              <a:srgbClr val="000000"/>
                            </a:solidFill>
                            <a:latin typeface="Cambria Math" panose="02040503050406030204" pitchFamily="18" charset="0"/>
                          </a:rPr>
                          <m:t>e</m:t>
                        </m:r>
                        <m:r>
                          <a:rPr xmlns:a="http://schemas.openxmlformats.org/drawingml/2006/main" sz="6900" i="1">
                            <a:solidFill>
                              <a:srgbClr val="000000"/>
                            </a:solidFill>
                            <a:latin typeface="Cambria Math" panose="02040503050406030204" pitchFamily="18" charset="0"/>
                          </a:rPr>
                          <m:t>x</m:t>
                        </m:r>
                        <m:r>
                          <a:rPr xmlns:a="http://schemas.openxmlformats.org/drawingml/2006/main" sz="6900" i="1">
                            <a:solidFill>
                              <a:srgbClr val="000000"/>
                            </a:solidFill>
                            <a:latin typeface="Cambria Math" panose="02040503050406030204" pitchFamily="18" charset="0"/>
                          </a:rPr>
                          <m:t>i</m:t>
                        </m:r>
                        <m:r>
                          <a:rPr xmlns:a="http://schemas.openxmlformats.org/drawingml/2006/main" sz="6900" i="1">
                            <a:solidFill>
                              <a:srgbClr val="000000"/>
                            </a:solidFill>
                            <a:latin typeface="Cambria Math" panose="02040503050406030204" pitchFamily="18" charset="0"/>
                          </a:rPr>
                          <m:t>v</m:t>
                        </m:r>
                        <m:r>
                          <a:rPr xmlns:a="http://schemas.openxmlformats.org/drawingml/2006/main" sz="6900" i="1">
                            <a:solidFill>
                              <a:srgbClr val="000000"/>
                            </a:solidFill>
                            <a:latin typeface="Cambria Math" panose="02040503050406030204" pitchFamily="18" charset="0"/>
                          </a:rPr>
                          <m:t>e</m:t>
                        </m:r>
                      </m:sub>
                    </m:sSub>
                  </m:oMath>
                </m:oMathPara>
              </a14:m>
              <a:endParaRPr sz="6900"/>
            </a:p>
          </p:txBody>
        </p:sp>
        <p:sp>
          <p:nvSpPr>
            <p:cNvPr id="586" name="Equation"/>
            <p:cNvSpPr txBox="1"/>
            <p:nvPr/>
          </p:nvSpPr>
          <p:spPr>
            <a:xfrm>
              <a:off x="4849" y="4055200"/>
              <a:ext cx="3919756" cy="943242"/>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6900" i="1">
                            <a:solidFill>
                              <a:srgbClr val="000000"/>
                            </a:solidFill>
                            <a:latin typeface="Cambria Math" panose="02040503050406030204" pitchFamily="18" charset="0"/>
                          </a:rPr>
                          <m:t>f</m:t>
                        </m:r>
                      </m:e>
                      <m:sub>
                        <m:r>
                          <a:rPr xmlns:a="http://schemas.openxmlformats.org/drawingml/2006/main" sz="6900" i="1">
                            <a:solidFill>
                              <a:srgbClr val="000000"/>
                            </a:solidFill>
                            <a:latin typeface="Cambria Math" panose="02040503050406030204" pitchFamily="18" charset="0"/>
                          </a:rPr>
                          <m:t>e</m:t>
                        </m:r>
                        <m:r>
                          <a:rPr xmlns:a="http://schemas.openxmlformats.org/drawingml/2006/main" sz="6900" i="1">
                            <a:solidFill>
                              <a:srgbClr val="000000"/>
                            </a:solidFill>
                            <a:latin typeface="Cambria Math" panose="02040503050406030204" pitchFamily="18" charset="0"/>
                          </a:rPr>
                          <m:t>c</m:t>
                        </m:r>
                        <m:r>
                          <a:rPr xmlns:a="http://schemas.openxmlformats.org/drawingml/2006/main" sz="6900" i="1">
                            <a:solidFill>
                              <a:srgbClr val="000000"/>
                            </a:solidFill>
                            <a:latin typeface="Cambria Math" panose="02040503050406030204" pitchFamily="18" charset="0"/>
                          </a:rPr>
                          <m:t>h</m:t>
                        </m:r>
                        <m:r>
                          <a:rPr xmlns:a="http://schemas.openxmlformats.org/drawingml/2006/main" sz="6900" i="1">
                            <a:solidFill>
                              <a:srgbClr val="000000"/>
                            </a:solidFill>
                            <a:latin typeface="Cambria Math" panose="02040503050406030204" pitchFamily="18" charset="0"/>
                          </a:rPr>
                          <m:t>o</m:t>
                        </m:r>
                        <m:r>
                          <a:rPr xmlns:a="http://schemas.openxmlformats.org/drawingml/2006/main" sz="6900" i="1">
                            <a:solidFill>
                              <a:srgbClr val="000000"/>
                            </a:solidFill>
                            <a:latin typeface="Cambria Math" panose="02040503050406030204" pitchFamily="18" charset="0"/>
                          </a:rPr>
                          <m:t>_</m:t>
                        </m:r>
                        <m:r>
                          <a:rPr xmlns:a="http://schemas.openxmlformats.org/drawingml/2006/main" sz="6900" i="1">
                            <a:solidFill>
                              <a:srgbClr val="000000"/>
                            </a:solidFill>
                            <a:latin typeface="Cambria Math" panose="02040503050406030204" pitchFamily="18" charset="0"/>
                          </a:rPr>
                          <m:t>q</m:t>
                        </m:r>
                        <m:r>
                          <a:rPr xmlns:a="http://schemas.openxmlformats.org/drawingml/2006/main" sz="6900" i="1">
                            <a:solidFill>
                              <a:srgbClr val="000000"/>
                            </a:solidFill>
                            <a:latin typeface="Cambria Math" panose="02040503050406030204" pitchFamily="18" charset="0"/>
                          </a:rPr>
                          <m:t>u</m:t>
                        </m:r>
                        <m:r>
                          <a:rPr xmlns:a="http://schemas.openxmlformats.org/drawingml/2006/main" sz="6900" i="1">
                            <a:solidFill>
                              <a:srgbClr val="000000"/>
                            </a:solidFill>
                            <a:latin typeface="Cambria Math" panose="02040503050406030204" pitchFamily="18" charset="0"/>
                          </a:rPr>
                          <m:t>e</m:t>
                        </m:r>
                        <m:r>
                          <a:rPr xmlns:a="http://schemas.openxmlformats.org/drawingml/2006/main" sz="6900" i="1">
                            <a:solidFill>
                              <a:srgbClr val="000000"/>
                            </a:solidFill>
                            <a:latin typeface="Cambria Math" panose="02040503050406030204" pitchFamily="18" charset="0"/>
                          </a:rPr>
                          <m:t>s</m:t>
                        </m:r>
                        <m:r>
                          <a:rPr xmlns:a="http://schemas.openxmlformats.org/drawingml/2006/main" sz="6900" i="1">
                            <a:solidFill>
                              <a:srgbClr val="000000"/>
                            </a:solidFill>
                            <a:latin typeface="Cambria Math" panose="02040503050406030204" pitchFamily="18" charset="0"/>
                          </a:rPr>
                          <m:t>t</m:t>
                        </m:r>
                        <m:r>
                          <a:rPr xmlns:a="http://schemas.openxmlformats.org/drawingml/2006/main" sz="6900" i="1">
                            <a:solidFill>
                              <a:srgbClr val="000000"/>
                            </a:solidFill>
                            <a:latin typeface="Cambria Math" panose="02040503050406030204" pitchFamily="18" charset="0"/>
                          </a:rPr>
                          <m:t>i</m:t>
                        </m:r>
                        <m:r>
                          <a:rPr xmlns:a="http://schemas.openxmlformats.org/drawingml/2006/main" sz="6900" i="1">
                            <a:solidFill>
                              <a:srgbClr val="000000"/>
                            </a:solidFill>
                            <a:latin typeface="Cambria Math" panose="02040503050406030204" pitchFamily="18" charset="0"/>
                          </a:rPr>
                          <m:t>o</m:t>
                        </m:r>
                        <m:r>
                          <a:rPr xmlns:a="http://schemas.openxmlformats.org/drawingml/2006/main" sz="6900" i="1">
                            <a:solidFill>
                              <a:srgbClr val="000000"/>
                            </a:solidFill>
                            <a:latin typeface="Cambria Math" panose="02040503050406030204" pitchFamily="18" charset="0"/>
                          </a:rPr>
                          <m:t>n</m:t>
                        </m:r>
                      </m:sub>
                    </m:sSub>
                  </m:oMath>
                </m:oMathPara>
              </a14:m>
              <a:endParaRPr sz="6900"/>
            </a:p>
          </p:txBody>
        </p:sp>
        <p:sp>
          <p:nvSpPr>
            <p:cNvPr id="587" name="…"/>
            <p:cNvSpPr txBox="1"/>
            <p:nvPr/>
          </p:nvSpPr>
          <p:spPr>
            <a:xfrm>
              <a:off x="1610794" y="5557304"/>
              <a:ext cx="558801" cy="6098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500">
                  <a:solidFill>
                    <a:srgbClr val="000000"/>
                  </a:solidFill>
                </a:defRPr>
              </a:lvl1pPr>
            </a:lstStyle>
            <a:p>
              <a:pPr/>
              <a:r>
                <a:t>…</a:t>
              </a:r>
            </a:p>
          </p:txBody>
        </p:sp>
      </p:grpSp>
      <p:sp>
        <p:nvSpPr>
          <p:cNvPr id="589" name="Figure 9: Feature Bank"/>
          <p:cNvSpPr txBox="1"/>
          <p:nvPr/>
        </p:nvSpPr>
        <p:spPr>
          <a:xfrm>
            <a:off x="7607033" y="12418505"/>
            <a:ext cx="9169935"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000000"/>
                </a:solidFill>
                <a:latin typeface="蘋果儷細宋"/>
                <a:ea typeface="蘋果儷細宋"/>
                <a:cs typeface="蘋果儷細宋"/>
                <a:sym typeface="蘋果儷細宋"/>
              </a:defRPr>
            </a:lvl1pPr>
          </a:lstStyle>
          <a:p>
            <a:pPr/>
            <a:r>
              <a:t>Figure 9: Feature Bank</a:t>
            </a:r>
          </a:p>
        </p:txBody>
      </p:sp>
      <p:sp>
        <p:nvSpPr>
          <p:cNvPr id="590" name="Rectangle"/>
          <p:cNvSpPr/>
          <p:nvPr/>
        </p:nvSpPr>
        <p:spPr>
          <a:xfrm>
            <a:off x="9981394" y="12300253"/>
            <a:ext cx="4421212" cy="744506"/>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88"/>
                                        </p:tgtEl>
                                        <p:attrNameLst>
                                          <p:attrName>style.visibility</p:attrName>
                                        </p:attrNameLst>
                                      </p:cBhvr>
                                      <p:to>
                                        <p:strVal val="visible"/>
                                      </p:to>
                                    </p:set>
                                    <p:anim calcmode="lin" valueType="num">
                                      <p:cBhvr>
                                        <p:cTn id="7" dur="300" fill="hold"/>
                                        <p:tgtEl>
                                          <p:spTgt spid="588"/>
                                        </p:tgtEl>
                                        <p:attrNameLst>
                                          <p:attrName>ppt_w</p:attrName>
                                        </p:attrNameLst>
                                      </p:cBhvr>
                                      <p:tavLst>
                                        <p:tav tm="0">
                                          <p:val>
                                            <p:fltVal val="0"/>
                                          </p:val>
                                        </p:tav>
                                        <p:tav tm="100000">
                                          <p:val>
                                            <p:strVal val="#ppt_w"/>
                                          </p:val>
                                        </p:tav>
                                      </p:tavLst>
                                    </p:anim>
                                    <p:anim calcmode="lin" valueType="num">
                                      <p:cBhvr>
                                        <p:cTn id="8" dur="300" fill="hold"/>
                                        <p:tgtEl>
                                          <p:spTgt spid="58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582"/>
                                        </p:tgtEl>
                                        <p:attrNameLst>
                                          <p:attrName>style.visibility</p:attrName>
                                        </p:attrNameLst>
                                      </p:cBhvr>
                                      <p:to>
                                        <p:strVal val="visible"/>
                                      </p:to>
                                    </p:set>
                                    <p:anim calcmode="lin" valueType="num">
                                      <p:cBhvr>
                                        <p:cTn id="13" dur="300" fill="hold"/>
                                        <p:tgtEl>
                                          <p:spTgt spid="582"/>
                                        </p:tgtEl>
                                        <p:attrNameLst>
                                          <p:attrName>ppt_w</p:attrName>
                                        </p:attrNameLst>
                                      </p:cBhvr>
                                      <p:tavLst>
                                        <p:tav tm="0">
                                          <p:val>
                                            <p:fltVal val="0"/>
                                          </p:val>
                                        </p:tav>
                                        <p:tav tm="100000">
                                          <p:val>
                                            <p:strVal val="#ppt_w"/>
                                          </p:val>
                                        </p:tav>
                                      </p:tavLst>
                                    </p:anim>
                                    <p:anim calcmode="lin" valueType="num">
                                      <p:cBhvr>
                                        <p:cTn id="14" dur="300" fill="hold"/>
                                        <p:tgtEl>
                                          <p:spTgt spid="58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2" grpId="2"/>
      <p:bldP build="whole" bldLvl="1" animBg="1" rev="0" advAuto="0" spid="588"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Agenda"/>
          <p:cNvSpPr txBox="1"/>
          <p:nvPr/>
        </p:nvSpPr>
        <p:spPr>
          <a:xfrm>
            <a:off x="2683183" y="1201695"/>
            <a:ext cx="3922777" cy="13783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b="1" spc="-170" sz="8500">
                <a:solidFill>
                  <a:schemeClr val="accent1">
                    <a:hueOff val="114395"/>
                    <a:lumOff val="-24975"/>
                  </a:schemeClr>
                </a:solidFill>
              </a:defRPr>
            </a:lvl1pPr>
          </a:lstStyle>
          <a:p>
            <a:pPr/>
            <a:r>
              <a:t>Agenda</a:t>
            </a:r>
          </a:p>
        </p:txBody>
      </p:sp>
      <p:sp>
        <p:nvSpPr>
          <p:cNvPr id="202" name="Background: Large Language Models…"/>
          <p:cNvSpPr txBox="1"/>
          <p:nvPr>
            <p:ph type="subTitle" idx="1"/>
          </p:nvPr>
        </p:nvSpPr>
        <p:spPr>
          <a:xfrm>
            <a:off x="9709077" y="272584"/>
            <a:ext cx="14577402" cy="13170832"/>
          </a:xfrm>
          <a:prstGeom prst="rect">
            <a:avLst/>
          </a:prstGeom>
        </p:spPr>
        <p:txBody>
          <a:bodyPr lIns="45719" tIns="45719" rIns="45719" bIns="45719"/>
          <a:lstStyle/>
          <a:p>
            <a:pPr marL="248393" indent="-248393" defTabSz="668655">
              <a:buSzPct val="100000"/>
              <a:buChar char="➢"/>
              <a:defRPr sz="4455"/>
            </a:pPr>
            <a:r>
              <a:t> </a:t>
            </a:r>
            <a:r>
              <a:rPr>
                <a:solidFill>
                  <a:schemeClr val="accent5">
                    <a:lumOff val="-29866"/>
                  </a:schemeClr>
                </a:solidFill>
              </a:rPr>
              <a:t>Background: Large Language Models</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Interpretability</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Lack of interpretability for model behavior</a:t>
            </a:r>
          </a:p>
          <a:p>
            <a:pPr lvl="1" marL="555498" indent="-185165" defTabSz="740663">
              <a:lnSpc>
                <a:spcPct val="90000"/>
              </a:lnSpc>
              <a:spcBef>
                <a:spcPts val="800"/>
              </a:spcBef>
              <a:buSzPct val="100000"/>
              <a:buChar char="➢"/>
              <a:defRPr b="0" sz="3321">
                <a:latin typeface="Calibri"/>
                <a:ea typeface="Calibri"/>
                <a:cs typeface="Calibri"/>
                <a:sym typeface="Calibri"/>
              </a:defRPr>
            </a:pPr>
            <a:r>
              <a:t> An automatic error detection tool with linguistic explanation benchmark</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Fairness</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LLM-based recommender system </a:t>
            </a:r>
          </a:p>
          <a:p>
            <a:pPr lvl="1" marL="555498" indent="-185165" defTabSz="740663">
              <a:lnSpc>
                <a:spcPct val="90000"/>
              </a:lnSpc>
              <a:spcBef>
                <a:spcPts val="800"/>
              </a:spcBef>
              <a:buSzPct val="100000"/>
              <a:buChar char="➢"/>
              <a:defRPr b="0" sz="3321">
                <a:latin typeface="Calibri"/>
                <a:ea typeface="Calibri"/>
                <a:cs typeface="Calibri"/>
                <a:sym typeface="Calibri"/>
              </a:defRPr>
            </a:pPr>
            <a:r>
              <a:t> An efficient user-controllable fairness framework</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Safety</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LLM-based agent </a:t>
            </a:r>
          </a:p>
          <a:p>
            <a:pPr lvl="1" marL="555498" indent="-185165" defTabSz="740663">
              <a:lnSpc>
                <a:spcPct val="90000"/>
              </a:lnSpc>
              <a:spcBef>
                <a:spcPts val="800"/>
              </a:spcBef>
              <a:buSzPct val="100000"/>
              <a:buChar char="➢"/>
              <a:defRPr b="0" sz="3321">
                <a:latin typeface="Calibri"/>
                <a:ea typeface="Calibri"/>
                <a:cs typeface="Calibri"/>
                <a:sym typeface="Calibri"/>
              </a:defRPr>
            </a:pPr>
            <a:r>
              <a:t> A three-stage safety strategy</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Data Contamination in Evaluation</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Dynamic Benchmaking </a:t>
            </a:r>
          </a:p>
          <a:p>
            <a:pPr lvl="1" marL="555498" indent="-185165" defTabSz="740663">
              <a:lnSpc>
                <a:spcPct val="90000"/>
              </a:lnSpc>
              <a:spcBef>
                <a:spcPts val="800"/>
              </a:spcBef>
              <a:buSzPct val="100000"/>
              <a:buChar char="➢"/>
              <a:defRPr b="0" sz="3321">
                <a:latin typeface="Calibri"/>
                <a:ea typeface="Calibri"/>
                <a:cs typeface="Calibri"/>
                <a:sym typeface="Calibri"/>
              </a:defRPr>
            </a:pPr>
            <a:r>
              <a:t> Difficult to be hacked </a:t>
            </a:r>
          </a:p>
          <a:p>
            <a:pPr marL="248393" indent="-248393" defTabSz="668655">
              <a:buSzPct val="100000"/>
              <a:buChar char="➢"/>
              <a:defRPr sz="4455"/>
            </a:pPr>
          </a:p>
          <a:p>
            <a:pPr marL="248393" indent="-248393" defTabSz="668655">
              <a:buSzPct val="100000"/>
              <a:buChar char="➢"/>
              <a:defRPr sz="4455"/>
            </a:pPr>
            <a:r>
              <a:t> </a:t>
            </a:r>
            <a:r>
              <a:rPr>
                <a:solidFill>
                  <a:schemeClr val="accent1">
                    <a:hueOff val="114395"/>
                    <a:lumOff val="-24975"/>
                  </a:schemeClr>
                </a:solidFill>
              </a:rPr>
              <a:t>Conclusion</a:t>
            </a:r>
            <a:endParaRPr>
              <a:solidFill>
                <a:schemeClr val="accent1">
                  <a:hueOff val="114395"/>
                  <a:lumOff val="-24975"/>
                </a:schemeClr>
              </a:solidFill>
            </a:endParaRPr>
          </a:p>
          <a:p>
            <a:pPr marL="248393" indent="-248393" defTabSz="668655">
              <a:buSzPct val="100000"/>
              <a:buChar char="➢"/>
              <a:defRPr sz="4455"/>
            </a:pPr>
            <a:endParaRPr>
              <a:solidFill>
                <a:schemeClr val="accent1">
                  <a:hueOff val="114395"/>
                  <a:lumOff val="-24975"/>
                </a:schemeClr>
              </a:solidFill>
            </a:endParaRPr>
          </a:p>
          <a:p>
            <a:pPr marL="248393" indent="-248393" defTabSz="668655">
              <a:buSzPct val="100000"/>
              <a:buChar char="➢"/>
              <a:defRPr sz="4455"/>
            </a:pPr>
            <a:r>
              <a:t> </a:t>
            </a:r>
            <a:r>
              <a:rPr>
                <a:solidFill>
                  <a:schemeClr val="accent1">
                    <a:hueOff val="114395"/>
                    <a:lumOff val="-24975"/>
                  </a:schemeClr>
                </a:solidFill>
              </a:rPr>
              <a:t>Q&amp;A</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3" name="Explain: Feature Detection Example"/>
          <p:cNvSpPr txBox="1"/>
          <p:nvPr>
            <p:ph type="title" idx="4294967295"/>
          </p:nvPr>
        </p:nvSpPr>
        <p:spPr>
          <a:xfrm>
            <a:off x="1206500" y="10795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Explain: Feature Detection Example</a:t>
            </a:r>
          </a:p>
        </p:txBody>
      </p:sp>
      <p:sp>
        <p:nvSpPr>
          <p:cNvPr id="594" name="Feature Bank"/>
          <p:cNvSpPr/>
          <p:nvPr/>
        </p:nvSpPr>
        <p:spPr>
          <a:xfrm>
            <a:off x="395810" y="3207620"/>
            <a:ext cx="2652375" cy="5224125"/>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Feature Bank</a:t>
            </a:r>
          </a:p>
        </p:txBody>
      </p:sp>
      <p:graphicFrame>
        <p:nvGraphicFramePr>
          <p:cNvPr id="595" name="Group"/>
          <p:cNvGraphicFramePr/>
          <p:nvPr/>
        </p:nvGraphicFramePr>
        <p:xfrm>
          <a:off x="6980468" y="2348011"/>
          <a:ext cx="8191501" cy="278130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8142404"/>
              </a:tblGrid>
              <a:tr h="544855">
                <a:tc>
                  <a:txBody>
                    <a:bodyPr/>
                    <a:lstStyle/>
                    <a:p>
                      <a:pPr defTabSz="914400">
                        <a:tabLst>
                          <a:tab pos="1663700" algn="l"/>
                        </a:tabLst>
                        <a:defRPr b="0"/>
                      </a:pPr>
                      <a:r>
                        <a:rPr b="1" sz="3200"/>
                        <a:t>Error Slice</a:t>
                      </a:r>
                    </a:p>
                  </a:txBody>
                  <a:tcPr marL="50800" marR="50800" marT="50800" marB="50800" anchor="ctr" anchorCtr="0" horzOverflow="overflow"/>
                </a:tc>
              </a:tr>
              <a:tr h="544855">
                <a:tc>
                  <a:txBody>
                    <a:bodyPr/>
                    <a:lstStyle/>
                    <a:p>
                      <a:pPr algn="l" defTabSz="914400"/>
                      <a:r>
                        <a:rPr sz="3200"/>
                        <a:t>That's the most kind answer that I ever heard.</a:t>
                      </a:r>
                    </a:p>
                  </a:txBody>
                  <a:tcPr marL="50800" marR="50800" marT="50800" marB="50800" anchor="ctr" anchorCtr="0" horzOverflow="overflow"/>
                </a:tc>
              </a:tr>
              <a:tr h="544855">
                <a:tc>
                  <a:txBody>
                    <a:bodyPr/>
                    <a:lstStyle/>
                    <a:p>
                      <a:pPr algn="l" defTabSz="914400"/>
                      <a:r>
                        <a:rPr sz="3200"/>
                        <a:t>That's a most kind answer that I ever heard.</a:t>
                      </a:r>
                    </a:p>
                  </a:txBody>
                  <a:tcPr marL="50800" marR="50800" marT="50800" marB="50800" anchor="ctr" anchorCtr="0" horzOverflow="overflow"/>
                </a:tc>
              </a:tr>
              <a:tr h="544855">
                <a:tc>
                  <a:txBody>
                    <a:bodyPr/>
                    <a:lstStyle/>
                    <a:p>
                      <a:pPr algn="l" defTabSz="914400"/>
                      <a:r>
                        <a:rPr sz="3200"/>
                        <a:t>That's a kindest answer that I ever heard.</a:t>
                      </a:r>
                    </a:p>
                  </a:txBody>
                  <a:tcPr marL="50800" marR="50800" marT="50800" marB="50800" anchor="ctr" anchorCtr="0" horzOverflow="overflow"/>
                </a:tc>
              </a:tr>
              <a:tr h="544855">
                <a:tc>
                  <a:txBody>
                    <a:bodyPr/>
                    <a:lstStyle/>
                    <a:p>
                      <a:pPr algn="l" defTabSz="914400"/>
                      <a:r>
                        <a:rPr sz="3200"/>
                        <a:t>That's the kindest answer that I ever heard.</a:t>
                      </a:r>
                    </a:p>
                  </a:txBody>
                  <a:tcPr marL="50800" marR="50800" marT="50800" marB="50800" anchor="ctr" anchorCtr="0" horzOverflow="overflow"/>
                </a:tc>
              </a:tr>
            </a:tbl>
          </a:graphicData>
        </a:graphic>
      </p:graphicFrame>
      <p:grpSp>
        <p:nvGrpSpPr>
          <p:cNvPr id="598" name="Group"/>
          <p:cNvGrpSpPr/>
          <p:nvPr/>
        </p:nvGrpSpPr>
        <p:grpSpPr>
          <a:xfrm>
            <a:off x="15335463" y="2519664"/>
            <a:ext cx="8976196" cy="4605439"/>
            <a:chOff x="0" y="0"/>
            <a:chExt cx="8976194" cy="4605437"/>
          </a:xfrm>
        </p:grpSpPr>
        <p:sp>
          <p:nvSpPr>
            <p:cNvPr id="596" name="Equation"/>
            <p:cNvSpPr txBox="1"/>
            <p:nvPr/>
          </p:nvSpPr>
          <p:spPr>
            <a:xfrm>
              <a:off x="0" y="0"/>
              <a:ext cx="6542131" cy="547904"/>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000" i="1">
                            <a:solidFill>
                              <a:srgbClr val="000000"/>
                            </a:solidFill>
                            <a:latin typeface="Cambria Math" panose="02040503050406030204" pitchFamily="18" charset="0"/>
                          </a:rPr>
                          <m:t>f</m:t>
                        </m:r>
                      </m:e>
                      <m:sub>
                        <m:r>
                          <a:rPr xmlns:a="http://schemas.openxmlformats.org/drawingml/2006/main" sz="4000" i="1">
                            <a:solidFill>
                              <a:srgbClr val="000000"/>
                            </a:solidFill>
                            <a:latin typeface="Cambria Math" panose="02040503050406030204" pitchFamily="18" charset="0"/>
                          </a:rPr>
                          <m:t>s</m:t>
                        </m:r>
                        <m:r>
                          <a:rPr xmlns:a="http://schemas.openxmlformats.org/drawingml/2006/main" sz="4000" i="1">
                            <a:solidFill>
                              <a:srgbClr val="000000"/>
                            </a:solidFill>
                            <a:latin typeface="Cambria Math" panose="02040503050406030204" pitchFamily="18" charset="0"/>
                          </a:rPr>
                          <m:t>u</m:t>
                        </m:r>
                        <m:r>
                          <a:rPr xmlns:a="http://schemas.openxmlformats.org/drawingml/2006/main" sz="4000" i="1">
                            <a:solidFill>
                              <a:srgbClr val="000000"/>
                            </a:solidFill>
                            <a:latin typeface="Cambria Math" panose="02040503050406030204" pitchFamily="18" charset="0"/>
                          </a:rPr>
                          <m:t>p</m:t>
                        </m:r>
                        <m:r>
                          <a:rPr xmlns:a="http://schemas.openxmlformats.org/drawingml/2006/main" sz="4000" i="1">
                            <a:solidFill>
                              <a:srgbClr val="000000"/>
                            </a:solidFill>
                            <a:latin typeface="Cambria Math" panose="02040503050406030204" pitchFamily="18" charset="0"/>
                          </a:rPr>
                          <m:t>e</m:t>
                        </m:r>
                        <m:r>
                          <a:rPr xmlns:a="http://schemas.openxmlformats.org/drawingml/2006/main" sz="4000" i="1">
                            <a:solidFill>
                              <a:srgbClr val="000000"/>
                            </a:solidFill>
                            <a:latin typeface="Cambria Math" panose="02040503050406030204" pitchFamily="18" charset="0"/>
                          </a:rPr>
                          <m:t>r</m:t>
                        </m:r>
                        <m:r>
                          <a:rPr xmlns:a="http://schemas.openxmlformats.org/drawingml/2006/main" sz="4000" i="1">
                            <a:solidFill>
                              <a:srgbClr val="000000"/>
                            </a:solidFill>
                            <a:latin typeface="Cambria Math" panose="02040503050406030204" pitchFamily="18" charset="0"/>
                          </a:rPr>
                          <m:t>l</m:t>
                        </m:r>
                        <m:r>
                          <a:rPr xmlns:a="http://schemas.openxmlformats.org/drawingml/2006/main" sz="4000" i="1">
                            <a:solidFill>
                              <a:srgbClr val="000000"/>
                            </a:solidFill>
                            <a:latin typeface="Cambria Math" panose="02040503050406030204" pitchFamily="18" charset="0"/>
                          </a:rPr>
                          <m:t>a</m:t>
                        </m:r>
                        <m:r>
                          <a:rPr xmlns:a="http://schemas.openxmlformats.org/drawingml/2006/main" sz="4000" i="1">
                            <a:solidFill>
                              <a:srgbClr val="000000"/>
                            </a:solidFill>
                            <a:latin typeface="Cambria Math" panose="02040503050406030204" pitchFamily="18" charset="0"/>
                          </a:rPr>
                          <m:t>t</m:t>
                        </m:r>
                        <m:r>
                          <a:rPr xmlns:a="http://schemas.openxmlformats.org/drawingml/2006/main" sz="4000" i="1">
                            <a:solidFill>
                              <a:srgbClr val="000000"/>
                            </a:solidFill>
                            <a:latin typeface="Cambria Math" panose="02040503050406030204" pitchFamily="18" charset="0"/>
                          </a:rPr>
                          <m:t>i</m:t>
                        </m:r>
                        <m:r>
                          <a:rPr xmlns:a="http://schemas.openxmlformats.org/drawingml/2006/main" sz="4000" i="1">
                            <a:solidFill>
                              <a:srgbClr val="000000"/>
                            </a:solidFill>
                            <a:latin typeface="Cambria Math" panose="02040503050406030204" pitchFamily="18" charset="0"/>
                          </a:rPr>
                          <m:t>v</m:t>
                        </m:r>
                        <m:r>
                          <a:rPr xmlns:a="http://schemas.openxmlformats.org/drawingml/2006/main" sz="4000" i="1">
                            <a:solidFill>
                              <a:srgbClr val="000000"/>
                            </a:solidFill>
                            <a:latin typeface="Cambria Math" panose="02040503050406030204" pitchFamily="18" charset="0"/>
                          </a:rPr>
                          <m:t>e</m:t>
                        </m:r>
                      </m:sub>
                    </m:sSub>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s</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1</m:t>
                    </m:r>
                    <m:r>
                      <a:rPr xmlns:a="http://schemas.openxmlformats.org/drawingml/2006/main" sz="4000" i="1">
                        <a:solidFill>
                          <a:srgbClr val="000000"/>
                        </a:solidFill>
                        <a:latin typeface="Cambria Math" panose="02040503050406030204" pitchFamily="18" charset="0"/>
                      </a:rPr>
                      <m:t>f</m:t>
                    </m:r>
                    <m:r>
                      <a:rPr xmlns:a="http://schemas.openxmlformats.org/drawingml/2006/main" sz="4000" i="1">
                        <a:solidFill>
                          <a:srgbClr val="000000"/>
                        </a:solidFill>
                        <a:latin typeface="Cambria Math" panose="02040503050406030204" pitchFamily="18" charset="0"/>
                      </a:rPr>
                      <m:t>o</m:t>
                    </m:r>
                    <m:r>
                      <a:rPr xmlns:a="http://schemas.openxmlformats.org/drawingml/2006/main" sz="4000" i="1">
                        <a:solidFill>
                          <a:srgbClr val="000000"/>
                        </a:solidFill>
                        <a:latin typeface="Cambria Math" panose="02040503050406030204" pitchFamily="18" charset="0"/>
                      </a:rPr>
                      <m:t>r</m:t>
                    </m:r>
                    <m:r>
                      <a:rPr xmlns:a="http://schemas.openxmlformats.org/drawingml/2006/main" sz="4000" i="1">
                        <a:solidFill>
                          <a:srgbClr val="000000"/>
                        </a:solidFill>
                        <a:latin typeface="Cambria Math" panose="02040503050406030204" pitchFamily="18" charset="0"/>
                      </a:rPr>
                      <m:t>a</m:t>
                    </m:r>
                    <m:r>
                      <a:rPr xmlns:a="http://schemas.openxmlformats.org/drawingml/2006/main" sz="4000" i="1">
                        <a:solidFill>
                          <a:srgbClr val="000000"/>
                        </a:solidFill>
                        <a:latin typeface="Cambria Math" panose="02040503050406030204" pitchFamily="18" charset="0"/>
                      </a:rPr>
                      <m:t>l</m:t>
                    </m:r>
                    <m:r>
                      <a:rPr xmlns:a="http://schemas.openxmlformats.org/drawingml/2006/main" sz="4000" i="1">
                        <a:solidFill>
                          <a:srgbClr val="000000"/>
                        </a:solidFill>
                        <a:latin typeface="Cambria Math" panose="02040503050406030204" pitchFamily="18" charset="0"/>
                      </a:rPr>
                      <m:t>l</m:t>
                    </m:r>
                    <m:r>
                      <a:rPr xmlns:a="http://schemas.openxmlformats.org/drawingml/2006/main" sz="4000" i="1">
                        <a:solidFill>
                          <a:srgbClr val="000000"/>
                        </a:solidFill>
                        <a:latin typeface="Cambria Math" panose="02040503050406030204" pitchFamily="18" charset="0"/>
                      </a:rPr>
                      <m:t>s</m:t>
                    </m:r>
                    <m:r>
                      <a:rPr xmlns:a="http://schemas.openxmlformats.org/drawingml/2006/main" sz="4000" i="1">
                        <a:solidFill>
                          <a:srgbClr val="000000"/>
                        </a:solidFill>
                        <a:latin typeface="Cambria Math" panose="02040503050406030204" pitchFamily="18" charset="0"/>
                      </a:rPr>
                      <m:t>e</m:t>
                    </m:r>
                    <m:r>
                      <a:rPr xmlns:a="http://schemas.openxmlformats.org/drawingml/2006/main" sz="4000" i="1">
                        <a:solidFill>
                          <a:srgbClr val="000000"/>
                        </a:solidFill>
                        <a:latin typeface="Cambria Math" panose="02040503050406030204" pitchFamily="18" charset="0"/>
                      </a:rPr>
                      <m:t>n</m:t>
                    </m:r>
                    <m:r>
                      <a:rPr xmlns:a="http://schemas.openxmlformats.org/drawingml/2006/main" sz="4000" i="1">
                        <a:solidFill>
                          <a:srgbClr val="000000"/>
                        </a:solidFill>
                        <a:latin typeface="Cambria Math" panose="02040503050406030204" pitchFamily="18" charset="0"/>
                      </a:rPr>
                      <m:t>t</m:t>
                    </m:r>
                    <m:r>
                      <a:rPr xmlns:a="http://schemas.openxmlformats.org/drawingml/2006/main" sz="4000" i="1">
                        <a:solidFill>
                          <a:srgbClr val="000000"/>
                        </a:solidFill>
                        <a:latin typeface="Cambria Math" panose="02040503050406030204" pitchFamily="18" charset="0"/>
                      </a:rPr>
                      <m:t>e</m:t>
                    </m:r>
                    <m:r>
                      <a:rPr xmlns:a="http://schemas.openxmlformats.org/drawingml/2006/main" sz="4000" i="1">
                        <a:solidFill>
                          <a:srgbClr val="000000"/>
                        </a:solidFill>
                        <a:latin typeface="Cambria Math" panose="02040503050406030204" pitchFamily="18" charset="0"/>
                      </a:rPr>
                      <m:t>n</m:t>
                    </m:r>
                    <m:r>
                      <a:rPr xmlns:a="http://schemas.openxmlformats.org/drawingml/2006/main" sz="4000" i="1">
                        <a:solidFill>
                          <a:srgbClr val="000000"/>
                        </a:solidFill>
                        <a:latin typeface="Cambria Math" panose="02040503050406030204" pitchFamily="18" charset="0"/>
                      </a:rPr>
                      <m:t>c</m:t>
                    </m:r>
                    <m:r>
                      <a:rPr xmlns:a="http://schemas.openxmlformats.org/drawingml/2006/main" sz="4000" i="1">
                        <a:solidFill>
                          <a:srgbClr val="000000"/>
                        </a:solidFill>
                        <a:latin typeface="Cambria Math" panose="02040503050406030204" pitchFamily="18" charset="0"/>
                      </a:rPr>
                      <m:t>e</m:t>
                    </m:r>
                    <m:r>
                      <a:rPr xmlns:a="http://schemas.openxmlformats.org/drawingml/2006/main" sz="4000" i="1">
                        <a:solidFill>
                          <a:srgbClr val="000000"/>
                        </a:solidFill>
                        <a:latin typeface="Cambria Math" panose="02040503050406030204" pitchFamily="18" charset="0"/>
                      </a:rPr>
                      <m:t>s</m:t>
                    </m:r>
                  </m:oMath>
                </m:oMathPara>
              </a14:m>
              <a:endParaRPr sz="4000"/>
            </a:p>
          </p:txBody>
        </p:sp>
        <p:sp>
          <p:nvSpPr>
            <p:cNvPr id="597" name="Equation"/>
            <p:cNvSpPr txBox="1"/>
            <p:nvPr/>
          </p:nvSpPr>
          <p:spPr>
            <a:xfrm>
              <a:off x="1190578" y="4071232"/>
              <a:ext cx="7785617" cy="534206"/>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s</m:t>
                        </m:r>
                        <m:r>
                          <a:rPr xmlns:a="http://schemas.openxmlformats.org/drawingml/2006/main" sz="3900" i="1">
                            <a:solidFill>
                              <a:srgbClr val="000000"/>
                            </a:solidFill>
                            <a:latin typeface="Cambria Math" panose="02040503050406030204" pitchFamily="18" charset="0"/>
                          </a:rPr>
                          <m:t>u</m:t>
                        </m:r>
                        <m:r>
                          <a:rPr xmlns:a="http://schemas.openxmlformats.org/drawingml/2006/main" sz="3900" i="1">
                            <a:solidFill>
                              <a:srgbClr val="000000"/>
                            </a:solidFill>
                            <a:latin typeface="Cambria Math" panose="02040503050406030204" pitchFamily="18" charset="0"/>
                          </a:rPr>
                          <m:t>p</m:t>
                        </m:r>
                        <m:r>
                          <a:rPr xmlns:a="http://schemas.openxmlformats.org/drawingml/2006/main" sz="3900" i="1">
                            <a:solidFill>
                              <a:srgbClr val="000000"/>
                            </a:solidFill>
                            <a:latin typeface="Cambria Math" panose="02040503050406030204" pitchFamily="18" charset="0"/>
                          </a:rPr>
                          <m:t>e</m:t>
                        </m:r>
                        <m:r>
                          <a:rPr xmlns:a="http://schemas.openxmlformats.org/drawingml/2006/main" sz="3900" i="1">
                            <a:solidFill>
                              <a:srgbClr val="000000"/>
                            </a:solidFill>
                            <a:latin typeface="Cambria Math" panose="02040503050406030204" pitchFamily="18" charset="0"/>
                          </a:rPr>
                          <m:t>r</m:t>
                        </m:r>
                        <m:r>
                          <a:rPr xmlns:a="http://schemas.openxmlformats.org/drawingml/2006/main" sz="3900" i="1">
                            <a:solidFill>
                              <a:srgbClr val="000000"/>
                            </a:solidFill>
                            <a:latin typeface="Cambria Math" panose="02040503050406030204" pitchFamily="18" charset="0"/>
                          </a:rPr>
                          <m:t>l</m:t>
                        </m:r>
                        <m:r>
                          <a:rPr xmlns:a="http://schemas.openxmlformats.org/drawingml/2006/main" sz="3900" i="1">
                            <a:solidFill>
                              <a:srgbClr val="000000"/>
                            </a:solidFill>
                            <a:latin typeface="Cambria Math" panose="02040503050406030204" pitchFamily="18" charset="0"/>
                          </a:rPr>
                          <m:t>a</m:t>
                        </m:r>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i</m:t>
                        </m:r>
                        <m:r>
                          <a:rPr xmlns:a="http://schemas.openxmlformats.org/drawingml/2006/main" sz="3900" i="1">
                            <a:solidFill>
                              <a:srgbClr val="000000"/>
                            </a:solidFill>
                            <a:latin typeface="Cambria Math" panose="02040503050406030204" pitchFamily="18" charset="0"/>
                          </a:rPr>
                          <m:t>v</m:t>
                        </m:r>
                        <m:r>
                          <a:rPr xmlns:a="http://schemas.openxmlformats.org/drawingml/2006/main" sz="3900" i="1">
                            <a:solidFill>
                              <a:srgbClr val="000000"/>
                            </a:solidFill>
                            <a:latin typeface="Cambria Math" panose="02040503050406030204" pitchFamily="18" charset="0"/>
                          </a:rPr>
                          <m:t>e</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s</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r>
                      <a:rPr xmlns:a="http://schemas.openxmlformats.org/drawingml/2006/main" sz="3900" i="1">
                        <a:solidFill>
                          <a:srgbClr val="000000"/>
                        </a:solidFill>
                        <a:latin typeface="Cambria Math" panose="02040503050406030204" pitchFamily="18" charset="0"/>
                      </a:rPr>
                      <m:t>f</m:t>
                    </m:r>
                    <m:r>
                      <a:rPr xmlns:a="http://schemas.openxmlformats.org/drawingml/2006/main" sz="3900" i="1">
                        <a:solidFill>
                          <a:srgbClr val="000000"/>
                        </a:solidFill>
                        <a:latin typeface="Cambria Math" panose="02040503050406030204" pitchFamily="18" charset="0"/>
                      </a:rPr>
                      <m:t>o</m:t>
                    </m:r>
                    <m:r>
                      <a:rPr xmlns:a="http://schemas.openxmlformats.org/drawingml/2006/main" sz="3900" i="1">
                        <a:solidFill>
                          <a:srgbClr val="000000"/>
                        </a:solidFill>
                        <a:latin typeface="Cambria Math" panose="02040503050406030204" pitchFamily="18" charset="0"/>
                      </a:rPr>
                      <m:t>r</m:t>
                    </m:r>
                    <m:r>
                      <a:rPr xmlns:a="http://schemas.openxmlformats.org/drawingml/2006/main" sz="3900" i="1">
                        <a:solidFill>
                          <a:srgbClr val="000000"/>
                        </a:solidFill>
                        <a:latin typeface="Cambria Math" panose="02040503050406030204" pitchFamily="18" charset="0"/>
                      </a:rPr>
                      <m:t>a</m:t>
                    </m:r>
                    <m:r>
                      <a:rPr xmlns:a="http://schemas.openxmlformats.org/drawingml/2006/main" sz="3900" i="1">
                        <a:solidFill>
                          <a:srgbClr val="000000"/>
                        </a:solidFill>
                        <a:latin typeface="Cambria Math" panose="02040503050406030204" pitchFamily="18" charset="0"/>
                      </a:rPr>
                      <m:t>l</m:t>
                    </m:r>
                    <m:r>
                      <a:rPr xmlns:a="http://schemas.openxmlformats.org/drawingml/2006/main" sz="3900" i="1">
                        <a:solidFill>
                          <a:srgbClr val="000000"/>
                        </a:solidFill>
                        <a:latin typeface="Cambria Math" panose="02040503050406030204" pitchFamily="18" charset="0"/>
                      </a:rPr>
                      <m:t>m</m:t>
                    </m:r>
                    <m:r>
                      <a:rPr xmlns:a="http://schemas.openxmlformats.org/drawingml/2006/main" sz="3900" i="1">
                        <a:solidFill>
                          <a:srgbClr val="000000"/>
                        </a:solidFill>
                        <a:latin typeface="Cambria Math" panose="02040503050406030204" pitchFamily="18" charset="0"/>
                      </a:rPr>
                      <m:t>o</m:t>
                    </m:r>
                    <m:r>
                      <a:rPr xmlns:a="http://schemas.openxmlformats.org/drawingml/2006/main" sz="3900" i="1">
                        <a:solidFill>
                          <a:srgbClr val="000000"/>
                        </a:solidFill>
                        <a:latin typeface="Cambria Math" panose="02040503050406030204" pitchFamily="18" charset="0"/>
                      </a:rPr>
                      <m:t>s</m:t>
                    </m:r>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a</m:t>
                    </m:r>
                    <m:r>
                      <a:rPr xmlns:a="http://schemas.openxmlformats.org/drawingml/2006/main" sz="3900" i="1">
                        <a:solidFill>
                          <a:srgbClr val="000000"/>
                        </a:solidFill>
                        <a:latin typeface="Cambria Math" panose="02040503050406030204" pitchFamily="18" charset="0"/>
                      </a:rPr>
                      <m:t>l</m:t>
                    </m:r>
                    <m:r>
                      <a:rPr xmlns:a="http://schemas.openxmlformats.org/drawingml/2006/main" sz="3900" i="1">
                        <a:solidFill>
                          <a:srgbClr val="000000"/>
                        </a:solidFill>
                        <a:latin typeface="Cambria Math" panose="02040503050406030204" pitchFamily="18" charset="0"/>
                      </a:rPr>
                      <m:t>l</m:t>
                    </m:r>
                    <m:r>
                      <a:rPr xmlns:a="http://schemas.openxmlformats.org/drawingml/2006/main" sz="3900" i="1">
                        <a:solidFill>
                          <a:srgbClr val="000000"/>
                        </a:solidFill>
                        <a:latin typeface="Cambria Math" panose="02040503050406030204" pitchFamily="18" charset="0"/>
                      </a:rPr>
                      <m:t>s</m:t>
                    </m:r>
                    <m:r>
                      <a:rPr xmlns:a="http://schemas.openxmlformats.org/drawingml/2006/main" sz="3900" i="1">
                        <a:solidFill>
                          <a:srgbClr val="000000"/>
                        </a:solidFill>
                        <a:latin typeface="Cambria Math" panose="02040503050406030204" pitchFamily="18" charset="0"/>
                      </a:rPr>
                      <m:t>e</m:t>
                    </m:r>
                    <m:r>
                      <a:rPr xmlns:a="http://schemas.openxmlformats.org/drawingml/2006/main" sz="3900" i="1">
                        <a:solidFill>
                          <a:srgbClr val="000000"/>
                        </a:solidFill>
                        <a:latin typeface="Cambria Math" panose="02040503050406030204" pitchFamily="18" charset="0"/>
                      </a:rPr>
                      <m:t>n</m:t>
                    </m:r>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e</m:t>
                    </m:r>
                    <m:r>
                      <a:rPr xmlns:a="http://schemas.openxmlformats.org/drawingml/2006/main" sz="3900" i="1">
                        <a:solidFill>
                          <a:srgbClr val="000000"/>
                        </a:solidFill>
                        <a:latin typeface="Cambria Math" panose="02040503050406030204" pitchFamily="18" charset="0"/>
                      </a:rPr>
                      <m:t>n</m:t>
                    </m:r>
                    <m:r>
                      <a:rPr xmlns:a="http://schemas.openxmlformats.org/drawingml/2006/main" sz="3900" i="1">
                        <a:solidFill>
                          <a:srgbClr val="000000"/>
                        </a:solidFill>
                        <a:latin typeface="Cambria Math" panose="02040503050406030204" pitchFamily="18" charset="0"/>
                      </a:rPr>
                      <m:t>c</m:t>
                    </m:r>
                    <m:r>
                      <a:rPr xmlns:a="http://schemas.openxmlformats.org/drawingml/2006/main" sz="3900" i="1">
                        <a:solidFill>
                          <a:srgbClr val="000000"/>
                        </a:solidFill>
                        <a:latin typeface="Cambria Math" panose="02040503050406030204" pitchFamily="18" charset="0"/>
                      </a:rPr>
                      <m:t>e</m:t>
                    </m:r>
                    <m:r>
                      <a:rPr xmlns:a="http://schemas.openxmlformats.org/drawingml/2006/main" sz="3900" i="1">
                        <a:solidFill>
                          <a:srgbClr val="000000"/>
                        </a:solidFill>
                        <a:latin typeface="Cambria Math" panose="02040503050406030204" pitchFamily="18" charset="0"/>
                      </a:rPr>
                      <m:t>s</m:t>
                    </m:r>
                  </m:oMath>
                </m:oMathPara>
              </a14:m>
              <a:endParaRPr sz="3900"/>
            </a:p>
          </p:txBody>
        </p:sp>
      </p:grpSp>
      <p:grpSp>
        <p:nvGrpSpPr>
          <p:cNvPr id="602" name="Group"/>
          <p:cNvGrpSpPr/>
          <p:nvPr/>
        </p:nvGrpSpPr>
        <p:grpSpPr>
          <a:xfrm>
            <a:off x="3416300" y="3784600"/>
            <a:ext cx="3089777" cy="4436876"/>
            <a:chOff x="0" y="0"/>
            <a:chExt cx="3089776" cy="4436875"/>
          </a:xfrm>
        </p:grpSpPr>
        <p:sp>
          <p:nvSpPr>
            <p:cNvPr id="599" name="Equation"/>
            <p:cNvSpPr txBox="1"/>
            <p:nvPr/>
          </p:nvSpPr>
          <p:spPr>
            <a:xfrm>
              <a:off x="0" y="1382453"/>
              <a:ext cx="3089777" cy="940753"/>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6900" i="1">
                            <a:solidFill>
                              <a:srgbClr val="000000"/>
                            </a:solidFill>
                            <a:latin typeface="Cambria Math" panose="02040503050406030204" pitchFamily="18" charset="0"/>
                          </a:rPr>
                          <m:t>f</m:t>
                        </m:r>
                      </m:e>
                      <m:sub>
                        <m:r>
                          <a:rPr xmlns:a="http://schemas.openxmlformats.org/drawingml/2006/main" sz="6900" i="1">
                            <a:solidFill>
                              <a:srgbClr val="000000"/>
                            </a:solidFill>
                            <a:latin typeface="Cambria Math" panose="02040503050406030204" pitchFamily="18" charset="0"/>
                          </a:rPr>
                          <m:t>s</m:t>
                        </m:r>
                        <m:r>
                          <a:rPr xmlns:a="http://schemas.openxmlformats.org/drawingml/2006/main" sz="6900" i="1">
                            <a:solidFill>
                              <a:srgbClr val="000000"/>
                            </a:solidFill>
                            <a:latin typeface="Cambria Math" panose="02040503050406030204" pitchFamily="18" charset="0"/>
                          </a:rPr>
                          <m:t>u</m:t>
                        </m:r>
                        <m:r>
                          <a:rPr xmlns:a="http://schemas.openxmlformats.org/drawingml/2006/main" sz="6900" i="1">
                            <a:solidFill>
                              <a:srgbClr val="000000"/>
                            </a:solidFill>
                            <a:latin typeface="Cambria Math" panose="02040503050406030204" pitchFamily="18" charset="0"/>
                          </a:rPr>
                          <m:t>p</m:t>
                        </m:r>
                        <m:r>
                          <a:rPr xmlns:a="http://schemas.openxmlformats.org/drawingml/2006/main" sz="6900" i="1">
                            <a:solidFill>
                              <a:srgbClr val="000000"/>
                            </a:solidFill>
                            <a:latin typeface="Cambria Math" panose="02040503050406030204" pitchFamily="18" charset="0"/>
                          </a:rPr>
                          <m:t>e</m:t>
                        </m:r>
                        <m:r>
                          <a:rPr xmlns:a="http://schemas.openxmlformats.org/drawingml/2006/main" sz="6900" i="1">
                            <a:solidFill>
                              <a:srgbClr val="000000"/>
                            </a:solidFill>
                            <a:latin typeface="Cambria Math" panose="02040503050406030204" pitchFamily="18" charset="0"/>
                          </a:rPr>
                          <m:t>r</m:t>
                        </m:r>
                        <m:r>
                          <a:rPr xmlns:a="http://schemas.openxmlformats.org/drawingml/2006/main" sz="6900" i="1">
                            <a:solidFill>
                              <a:srgbClr val="000000"/>
                            </a:solidFill>
                            <a:latin typeface="Cambria Math" panose="02040503050406030204" pitchFamily="18" charset="0"/>
                          </a:rPr>
                          <m:t>l</m:t>
                        </m:r>
                        <m:r>
                          <a:rPr xmlns:a="http://schemas.openxmlformats.org/drawingml/2006/main" sz="6900" i="1">
                            <a:solidFill>
                              <a:srgbClr val="000000"/>
                            </a:solidFill>
                            <a:latin typeface="Cambria Math" panose="02040503050406030204" pitchFamily="18" charset="0"/>
                          </a:rPr>
                          <m:t>a</m:t>
                        </m:r>
                        <m:r>
                          <a:rPr xmlns:a="http://schemas.openxmlformats.org/drawingml/2006/main" sz="6900" i="1">
                            <a:solidFill>
                              <a:srgbClr val="000000"/>
                            </a:solidFill>
                            <a:latin typeface="Cambria Math" panose="02040503050406030204" pitchFamily="18" charset="0"/>
                          </a:rPr>
                          <m:t>t</m:t>
                        </m:r>
                        <m:r>
                          <a:rPr xmlns:a="http://schemas.openxmlformats.org/drawingml/2006/main" sz="6900" i="1">
                            <a:solidFill>
                              <a:srgbClr val="000000"/>
                            </a:solidFill>
                            <a:latin typeface="Cambria Math" panose="02040503050406030204" pitchFamily="18" charset="0"/>
                          </a:rPr>
                          <m:t>i</m:t>
                        </m:r>
                        <m:r>
                          <a:rPr xmlns:a="http://schemas.openxmlformats.org/drawingml/2006/main" sz="6900" i="1">
                            <a:solidFill>
                              <a:srgbClr val="000000"/>
                            </a:solidFill>
                            <a:latin typeface="Cambria Math" panose="02040503050406030204" pitchFamily="18" charset="0"/>
                          </a:rPr>
                          <m:t>v</m:t>
                        </m:r>
                        <m:r>
                          <a:rPr xmlns:a="http://schemas.openxmlformats.org/drawingml/2006/main" sz="6900" i="1">
                            <a:solidFill>
                              <a:srgbClr val="000000"/>
                            </a:solidFill>
                            <a:latin typeface="Cambria Math" panose="02040503050406030204" pitchFamily="18" charset="0"/>
                          </a:rPr>
                          <m:t>e</m:t>
                        </m:r>
                      </m:sub>
                    </m:sSub>
                  </m:oMath>
                </m:oMathPara>
              </a14:m>
              <a:endParaRPr sz="6900"/>
            </a:p>
          </p:txBody>
        </p:sp>
        <p:sp>
          <p:nvSpPr>
            <p:cNvPr id="600" name="Line"/>
            <p:cNvSpPr/>
            <p:nvPr/>
          </p:nvSpPr>
          <p:spPr>
            <a:xfrm flipV="1">
              <a:off x="1635558" y="0"/>
              <a:ext cx="1270001" cy="1270000"/>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601" name="Line"/>
            <p:cNvSpPr/>
            <p:nvPr/>
          </p:nvSpPr>
          <p:spPr>
            <a:xfrm>
              <a:off x="1635558" y="3008382"/>
              <a:ext cx="897424" cy="1428494"/>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grpSp>
      <p:graphicFrame>
        <p:nvGraphicFramePr>
          <p:cNvPr id="603" name="Table 1-1-1-1"/>
          <p:cNvGraphicFramePr/>
          <p:nvPr/>
        </p:nvGraphicFramePr>
        <p:xfrm>
          <a:off x="6976813" y="6531942"/>
          <a:ext cx="9462945" cy="6345007"/>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9450244"/>
              </a:tblGrid>
              <a:tr h="527692">
                <a:tc>
                  <a:txBody>
                    <a:bodyPr/>
                    <a:lstStyle/>
                    <a:p>
                      <a:pPr defTabSz="914400">
                        <a:tabLst>
                          <a:tab pos="1663700" algn="l"/>
                        </a:tabLst>
                        <a:defRPr b="0"/>
                      </a:pPr>
                      <a:r>
                        <a:rPr b="1" sz="3200"/>
                        <a:t>Other sentences</a:t>
                      </a:r>
                    </a:p>
                  </a:txBody>
                  <a:tcPr marL="50800" marR="50800" marT="50800" marB="50800" anchor="ctr" anchorCtr="0" horzOverflow="overflow"/>
                </a:tc>
              </a:tr>
              <a:tr h="527692">
                <a:tc>
                  <a:txBody>
                    <a:bodyPr/>
                    <a:lstStyle/>
                    <a:p>
                      <a:pPr algn="l" defTabSz="914400"/>
                      <a:r>
                        <a:rPr sz="3200"/>
                        <a:t>It is Kim on whom that Sandy relies.</a:t>
                      </a:r>
                    </a:p>
                  </a:txBody>
                  <a:tcPr marL="50800" marR="50800" marT="50800" marB="50800" anchor="ctr" anchorCtr="0" horzOverflow="overflow"/>
                </a:tc>
              </a:tr>
              <a:tr h="527692">
                <a:tc>
                  <a:txBody>
                    <a:bodyPr/>
                    <a:lstStyle/>
                    <a:p>
                      <a:pPr algn="l" defTabSz="914400"/>
                      <a:r>
                        <a:rPr sz="3200"/>
                        <a:t>Digitize is my happiest memory</a:t>
                      </a:r>
                    </a:p>
                  </a:txBody>
                  <a:tcPr marL="50800" marR="50800" marT="50800" marB="50800" anchor="ctr" anchorCtr="0" horzOverflow="overflow"/>
                </a:tc>
              </a:tr>
              <a:tr h="527692">
                <a:tc>
                  <a:txBody>
                    <a:bodyPr/>
                    <a:lstStyle/>
                    <a:p>
                      <a:pPr algn="l" defTabSz="914400"/>
                      <a:r>
                        <a:rPr sz="3200"/>
                        <a:t>It is Kim on whom Sandy relies on.</a:t>
                      </a:r>
                    </a:p>
                  </a:txBody>
                  <a:tcPr marL="50800" marR="50800" marT="50800" marB="50800" anchor="ctr" anchorCtr="0" horzOverflow="overflow"/>
                </a:tc>
              </a:tr>
              <a:tr h="527692">
                <a:tc>
                  <a:txBody>
                    <a:bodyPr/>
                    <a:lstStyle/>
                    <a:p>
                      <a:pPr algn="l" defTabSz="914400"/>
                      <a:r>
                        <a:rPr sz="3200"/>
                        <a:t>Tagalog is speak in the Philippines.</a:t>
                      </a:r>
                    </a:p>
                  </a:txBody>
                  <a:tcPr marL="50800" marR="50800" marT="50800" marB="50800" anchor="ctr" anchorCtr="0" horzOverflow="overflow"/>
                </a:tc>
              </a:tr>
              <a:tr h="527692">
                <a:tc>
                  <a:txBody>
                    <a:bodyPr/>
                    <a:lstStyle/>
                    <a:p>
                      <a:pPr algn="l" defTabSz="914400"/>
                      <a:r>
                        <a:rPr sz="3200"/>
                        <a:t>It is on Kim on whom Sandy relies.</a:t>
                      </a:r>
                    </a:p>
                  </a:txBody>
                  <a:tcPr marL="50800" marR="50800" marT="50800" marB="50800" anchor="ctr" anchorCtr="0" horzOverflow="overflow"/>
                </a:tc>
              </a:tr>
              <a:tr h="527692">
                <a:tc>
                  <a:txBody>
                    <a:bodyPr/>
                    <a:lstStyle/>
                    <a:p>
                      <a:pPr algn="l" defTabSz="914400"/>
                      <a:r>
                        <a:rPr sz="3200"/>
                        <a:t>On the job Mary relies on for a living.</a:t>
                      </a:r>
                    </a:p>
                  </a:txBody>
                  <a:tcPr marL="50800" marR="50800" marT="50800" marB="50800" anchor="ctr" anchorCtr="0" horzOverflow="overflow"/>
                </a:tc>
              </a:tr>
              <a:tr h="527692">
                <a:tc>
                  <a:txBody>
                    <a:bodyPr/>
                    <a:lstStyle/>
                    <a:p>
                      <a:pPr algn="l" defTabSz="914400"/>
                      <a:r>
                        <a:rPr sz="3200"/>
                        <a:t>Tagalog is spoke in the Philippines.</a:t>
                      </a:r>
                    </a:p>
                  </a:txBody>
                  <a:tcPr marL="50800" marR="50800" marT="50800" marB="50800" anchor="ctr" anchorCtr="0" horzOverflow="overflow"/>
                </a:tc>
              </a:tr>
              <a:tr h="527692">
                <a:tc>
                  <a:txBody>
                    <a:bodyPr/>
                    <a:lstStyle/>
                    <a:p>
                      <a:pPr algn="l" defTabSz="914400"/>
                      <a:r>
                        <a:rPr sz="3200"/>
                        <a:t>Where has he put the cake?</a:t>
                      </a:r>
                    </a:p>
                  </a:txBody>
                  <a:tcPr marL="50800" marR="50800" marT="50800" marB="50800" anchor="ctr" anchorCtr="0" horzOverflow="overflow"/>
                </a:tc>
              </a:tr>
              <a:tr h="527692">
                <a:tc>
                  <a:txBody>
                    <a:bodyPr/>
                    <a:lstStyle/>
                    <a:p>
                      <a:pPr algn="l" defTabSz="914400"/>
                      <a:r>
                        <a:rPr sz="3200"/>
                        <a:t>Jason persuaded Medea to desert her family</a:t>
                      </a:r>
                    </a:p>
                  </a:txBody>
                  <a:tcPr marL="50800" marR="50800" marT="50800" marB="50800" anchor="ctr" anchorCtr="0" horzOverflow="overflow"/>
                </a:tc>
              </a:tr>
              <a:tr h="527692">
                <a:tc>
                  <a:txBody>
                    <a:bodyPr/>
                    <a:lstStyle/>
                    <a:p>
                      <a:pPr algn="l" defTabSz="914400"/>
                      <a:r>
                        <a:rPr sz="3200"/>
                        <a:t>Anson thought that himself was going to the club.</a:t>
                      </a:r>
                    </a:p>
                  </a:txBody>
                  <a:tcPr marL="50800" marR="50800" marT="50800" marB="50800" anchor="ctr" anchorCtr="0" horzOverflow="overflow"/>
                </a:tc>
              </a:tr>
              <a:tr h="527692">
                <a:tc>
                  <a:txBody>
                    <a:bodyPr/>
                    <a:lstStyle/>
                    <a:p>
                      <a:pPr algn="l" defTabSz="914400"/>
                      <a:r>
                        <a:rPr sz="3200"/>
                        <a:t>……</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602"/>
                                        </p:tgtEl>
                                        <p:attrNameLst>
                                          <p:attrName>style.visibility</p:attrName>
                                        </p:attrNameLst>
                                      </p:cBhvr>
                                      <p:to>
                                        <p:strVal val="visible"/>
                                      </p:to>
                                    </p:set>
                                    <p:anim calcmode="lin" valueType="num">
                                      <p:cBhvr>
                                        <p:cTn id="7" dur="300" fill="hold"/>
                                        <p:tgtEl>
                                          <p:spTgt spid="602"/>
                                        </p:tgtEl>
                                        <p:attrNameLst>
                                          <p:attrName>ppt_w</p:attrName>
                                        </p:attrNameLst>
                                      </p:cBhvr>
                                      <p:tavLst>
                                        <p:tav tm="0">
                                          <p:val>
                                            <p:fltVal val="0"/>
                                          </p:val>
                                        </p:tav>
                                        <p:tav tm="100000">
                                          <p:val>
                                            <p:strVal val="#ppt_w"/>
                                          </p:val>
                                        </p:tav>
                                      </p:tavLst>
                                    </p:anim>
                                    <p:anim calcmode="lin" valueType="num">
                                      <p:cBhvr>
                                        <p:cTn id="8" dur="300" fill="hold"/>
                                        <p:tgtEl>
                                          <p:spTgt spid="60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598"/>
                                        </p:tgtEl>
                                        <p:attrNameLst>
                                          <p:attrName>style.visibility</p:attrName>
                                        </p:attrNameLst>
                                      </p:cBhvr>
                                      <p:to>
                                        <p:strVal val="visible"/>
                                      </p:to>
                                    </p:set>
                                    <p:anim calcmode="lin" valueType="num">
                                      <p:cBhvr>
                                        <p:cTn id="13" dur="300" fill="hold"/>
                                        <p:tgtEl>
                                          <p:spTgt spid="598"/>
                                        </p:tgtEl>
                                        <p:attrNameLst>
                                          <p:attrName>ppt_w</p:attrName>
                                        </p:attrNameLst>
                                      </p:cBhvr>
                                      <p:tavLst>
                                        <p:tav tm="0">
                                          <p:val>
                                            <p:fltVal val="0"/>
                                          </p:val>
                                        </p:tav>
                                        <p:tav tm="100000">
                                          <p:val>
                                            <p:strVal val="#ppt_w"/>
                                          </p:val>
                                        </p:tav>
                                      </p:tavLst>
                                    </p:anim>
                                    <p:anim calcmode="lin" valueType="num">
                                      <p:cBhvr>
                                        <p:cTn id="14" dur="300" fill="hold"/>
                                        <p:tgtEl>
                                          <p:spTgt spid="59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2" grpId="1"/>
      <p:bldP build="whole" bldLvl="1" animBg="1" rev="0" advAuto="0" spid="598" grpId="2"/>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606" name="Table 1-1-1-1"/>
          <p:cNvGraphicFramePr/>
          <p:nvPr/>
        </p:nvGraphicFramePr>
        <p:xfrm>
          <a:off x="6976813" y="6531942"/>
          <a:ext cx="9462945" cy="6345007"/>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9450244"/>
              </a:tblGrid>
              <a:tr h="527692">
                <a:tc>
                  <a:txBody>
                    <a:bodyPr/>
                    <a:lstStyle/>
                    <a:p>
                      <a:pPr defTabSz="914400">
                        <a:tabLst>
                          <a:tab pos="1663700" algn="l"/>
                        </a:tabLst>
                        <a:defRPr b="0"/>
                      </a:pPr>
                      <a:r>
                        <a:rPr b="1" sz="3200"/>
                        <a:t>Other sentences</a:t>
                      </a:r>
                    </a:p>
                  </a:txBody>
                  <a:tcPr marL="50800" marR="50800" marT="50800" marB="50800" anchor="ctr" anchorCtr="0" horzOverflow="overflow"/>
                </a:tc>
              </a:tr>
              <a:tr h="527692">
                <a:tc>
                  <a:txBody>
                    <a:bodyPr/>
                    <a:lstStyle/>
                    <a:p>
                      <a:pPr algn="l" defTabSz="914400"/>
                      <a:r>
                        <a:rPr sz="3200"/>
                        <a:t>It is Kim on whom that Sandy relies.</a:t>
                      </a:r>
                    </a:p>
                  </a:txBody>
                  <a:tcPr marL="50800" marR="50800" marT="50800" marB="50800" anchor="ctr" anchorCtr="0" horzOverflow="overflow"/>
                </a:tc>
              </a:tr>
              <a:tr h="527692">
                <a:tc>
                  <a:txBody>
                    <a:bodyPr/>
                    <a:lstStyle/>
                    <a:p>
                      <a:pPr algn="l" defTabSz="914400"/>
                      <a:r>
                        <a:rPr sz="3200"/>
                        <a:t>Digitize is my happiest memory</a:t>
                      </a:r>
                    </a:p>
                  </a:txBody>
                  <a:tcPr marL="50800" marR="50800" marT="50800" marB="50800" anchor="ctr" anchorCtr="0" horzOverflow="overflow"/>
                </a:tc>
              </a:tr>
              <a:tr h="527692">
                <a:tc>
                  <a:txBody>
                    <a:bodyPr/>
                    <a:lstStyle/>
                    <a:p>
                      <a:pPr algn="l" defTabSz="914400"/>
                      <a:r>
                        <a:rPr sz="3200"/>
                        <a:t>It is Kim on whom Sandy relies on.</a:t>
                      </a:r>
                    </a:p>
                  </a:txBody>
                  <a:tcPr marL="50800" marR="50800" marT="50800" marB="50800" anchor="ctr" anchorCtr="0" horzOverflow="overflow"/>
                </a:tc>
              </a:tr>
              <a:tr h="527692">
                <a:tc>
                  <a:txBody>
                    <a:bodyPr/>
                    <a:lstStyle/>
                    <a:p>
                      <a:pPr algn="l" defTabSz="914400"/>
                      <a:r>
                        <a:rPr sz="3200"/>
                        <a:t>Tagalog is speak in the Philippines.</a:t>
                      </a:r>
                    </a:p>
                  </a:txBody>
                  <a:tcPr marL="50800" marR="50800" marT="50800" marB="50800" anchor="ctr" anchorCtr="0" horzOverflow="overflow"/>
                </a:tc>
              </a:tr>
              <a:tr h="527692">
                <a:tc>
                  <a:txBody>
                    <a:bodyPr/>
                    <a:lstStyle/>
                    <a:p>
                      <a:pPr algn="l" defTabSz="914400"/>
                      <a:r>
                        <a:rPr sz="3200"/>
                        <a:t>It is on Kim on whom Sandy relies.</a:t>
                      </a:r>
                    </a:p>
                  </a:txBody>
                  <a:tcPr marL="50800" marR="50800" marT="50800" marB="50800" anchor="ctr" anchorCtr="0" horzOverflow="overflow"/>
                </a:tc>
              </a:tr>
              <a:tr h="527692">
                <a:tc>
                  <a:txBody>
                    <a:bodyPr/>
                    <a:lstStyle/>
                    <a:p>
                      <a:pPr algn="l" defTabSz="914400"/>
                      <a:r>
                        <a:rPr sz="3200"/>
                        <a:t>On the job Mary relies on for a living.</a:t>
                      </a:r>
                    </a:p>
                  </a:txBody>
                  <a:tcPr marL="50800" marR="50800" marT="50800" marB="50800" anchor="ctr" anchorCtr="0" horzOverflow="overflow"/>
                </a:tc>
              </a:tr>
              <a:tr h="527692">
                <a:tc>
                  <a:txBody>
                    <a:bodyPr/>
                    <a:lstStyle/>
                    <a:p>
                      <a:pPr algn="l" defTabSz="914400"/>
                      <a:r>
                        <a:rPr sz="3200"/>
                        <a:t>Tagalog is spoke in the Philippines.</a:t>
                      </a:r>
                    </a:p>
                  </a:txBody>
                  <a:tcPr marL="50800" marR="50800" marT="50800" marB="50800" anchor="ctr" anchorCtr="0" horzOverflow="overflow"/>
                </a:tc>
              </a:tr>
              <a:tr h="527692">
                <a:tc>
                  <a:txBody>
                    <a:bodyPr/>
                    <a:lstStyle/>
                    <a:p>
                      <a:pPr algn="l" defTabSz="914400"/>
                      <a:r>
                        <a:rPr sz="3200"/>
                        <a:t>Where has he put the cake?</a:t>
                      </a:r>
                    </a:p>
                  </a:txBody>
                  <a:tcPr marL="50800" marR="50800" marT="50800" marB="50800" anchor="ctr" anchorCtr="0" horzOverflow="overflow"/>
                </a:tc>
              </a:tr>
              <a:tr h="527692">
                <a:tc>
                  <a:txBody>
                    <a:bodyPr/>
                    <a:lstStyle/>
                    <a:p>
                      <a:pPr algn="l" defTabSz="914400"/>
                      <a:r>
                        <a:rPr sz="3200"/>
                        <a:t>Jason persuaded Medea to desert her family</a:t>
                      </a:r>
                    </a:p>
                  </a:txBody>
                  <a:tcPr marL="50800" marR="50800" marT="50800" marB="50800" anchor="ctr" anchorCtr="0" horzOverflow="overflow"/>
                </a:tc>
              </a:tr>
              <a:tr h="527692">
                <a:tc>
                  <a:txBody>
                    <a:bodyPr/>
                    <a:lstStyle/>
                    <a:p>
                      <a:pPr algn="l" defTabSz="914400"/>
                      <a:r>
                        <a:rPr sz="3200"/>
                        <a:t>Anson thought that himself was going to the club.</a:t>
                      </a:r>
                    </a:p>
                  </a:txBody>
                  <a:tcPr marL="50800" marR="50800" marT="50800" marB="50800" anchor="ctr" anchorCtr="0" horzOverflow="overflow"/>
                </a:tc>
              </a:tr>
              <a:tr h="527692">
                <a:tc>
                  <a:txBody>
                    <a:bodyPr/>
                    <a:lstStyle/>
                    <a:p>
                      <a:pPr algn="l" defTabSz="914400"/>
                      <a:r>
                        <a:rPr sz="3200"/>
                        <a:t>……</a:t>
                      </a:r>
                    </a:p>
                  </a:txBody>
                  <a:tcPr marL="50800" marR="50800" marT="50800" marB="50800" anchor="ctr" anchorCtr="0" horzOverflow="overflow"/>
                </a:tc>
              </a:tr>
            </a:tbl>
          </a:graphicData>
        </a:graphic>
      </p:graphicFrame>
      <p:grpSp>
        <p:nvGrpSpPr>
          <p:cNvPr id="610" name="Group"/>
          <p:cNvGrpSpPr/>
          <p:nvPr/>
        </p:nvGrpSpPr>
        <p:grpSpPr>
          <a:xfrm>
            <a:off x="3414946" y="3790746"/>
            <a:ext cx="2905559" cy="4436877"/>
            <a:chOff x="0" y="0"/>
            <a:chExt cx="2905558" cy="4436875"/>
          </a:xfrm>
        </p:grpSpPr>
        <p:sp>
          <p:nvSpPr>
            <p:cNvPr id="607" name="Equation"/>
            <p:cNvSpPr txBox="1"/>
            <p:nvPr/>
          </p:nvSpPr>
          <p:spPr>
            <a:xfrm>
              <a:off x="0" y="1382453"/>
              <a:ext cx="2493992" cy="94199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6900" i="1">
                            <a:solidFill>
                              <a:srgbClr val="000000"/>
                            </a:solidFill>
                            <a:latin typeface="Cambria Math" panose="02040503050406030204" pitchFamily="18" charset="0"/>
                          </a:rPr>
                          <m:t>f</m:t>
                        </m:r>
                      </m:e>
                      <m:sub>
                        <m:r>
                          <a:rPr xmlns:a="http://schemas.openxmlformats.org/drawingml/2006/main" sz="6900" i="1">
                            <a:solidFill>
                              <a:srgbClr val="000000"/>
                            </a:solidFill>
                            <a:latin typeface="Cambria Math" panose="02040503050406030204" pitchFamily="18" charset="0"/>
                          </a:rPr>
                          <m:t>r</m:t>
                        </m:r>
                        <m:r>
                          <a:rPr xmlns:a="http://schemas.openxmlformats.org/drawingml/2006/main" sz="6900" i="1">
                            <a:solidFill>
                              <a:srgbClr val="000000"/>
                            </a:solidFill>
                            <a:latin typeface="Cambria Math" panose="02040503050406030204" pitchFamily="18" charset="0"/>
                          </a:rPr>
                          <m:t>e</m:t>
                        </m:r>
                        <m:r>
                          <a:rPr xmlns:a="http://schemas.openxmlformats.org/drawingml/2006/main" sz="6900" i="1">
                            <a:solidFill>
                              <a:srgbClr val="000000"/>
                            </a:solidFill>
                            <a:latin typeface="Cambria Math" panose="02040503050406030204" pitchFamily="18" charset="0"/>
                          </a:rPr>
                          <m:t>f</m:t>
                        </m:r>
                        <m:r>
                          <a:rPr xmlns:a="http://schemas.openxmlformats.org/drawingml/2006/main" sz="6900" i="1">
                            <a:solidFill>
                              <a:srgbClr val="000000"/>
                            </a:solidFill>
                            <a:latin typeface="Cambria Math" panose="02040503050406030204" pitchFamily="18" charset="0"/>
                          </a:rPr>
                          <m:t>l</m:t>
                        </m:r>
                        <m:r>
                          <a:rPr xmlns:a="http://schemas.openxmlformats.org/drawingml/2006/main" sz="6900" i="1">
                            <a:solidFill>
                              <a:srgbClr val="000000"/>
                            </a:solidFill>
                            <a:latin typeface="Cambria Math" panose="02040503050406030204" pitchFamily="18" charset="0"/>
                          </a:rPr>
                          <m:t>e</m:t>
                        </m:r>
                        <m:r>
                          <a:rPr xmlns:a="http://schemas.openxmlformats.org/drawingml/2006/main" sz="6900" i="1">
                            <a:solidFill>
                              <a:srgbClr val="000000"/>
                            </a:solidFill>
                            <a:latin typeface="Cambria Math" panose="02040503050406030204" pitchFamily="18" charset="0"/>
                          </a:rPr>
                          <m:t>x</m:t>
                        </m:r>
                        <m:r>
                          <a:rPr xmlns:a="http://schemas.openxmlformats.org/drawingml/2006/main" sz="6900" i="1">
                            <a:solidFill>
                              <a:srgbClr val="000000"/>
                            </a:solidFill>
                            <a:latin typeface="Cambria Math" panose="02040503050406030204" pitchFamily="18" charset="0"/>
                          </a:rPr>
                          <m:t>i</m:t>
                        </m:r>
                        <m:r>
                          <a:rPr xmlns:a="http://schemas.openxmlformats.org/drawingml/2006/main" sz="6900" i="1">
                            <a:solidFill>
                              <a:srgbClr val="000000"/>
                            </a:solidFill>
                            <a:latin typeface="Cambria Math" panose="02040503050406030204" pitchFamily="18" charset="0"/>
                          </a:rPr>
                          <m:t>v</m:t>
                        </m:r>
                        <m:r>
                          <a:rPr xmlns:a="http://schemas.openxmlformats.org/drawingml/2006/main" sz="6900" i="1">
                            <a:solidFill>
                              <a:srgbClr val="000000"/>
                            </a:solidFill>
                            <a:latin typeface="Cambria Math" panose="02040503050406030204" pitchFamily="18" charset="0"/>
                          </a:rPr>
                          <m:t>e</m:t>
                        </m:r>
                      </m:sub>
                    </m:sSub>
                  </m:oMath>
                </m:oMathPara>
              </a14:m>
              <a:endParaRPr sz="6900"/>
            </a:p>
          </p:txBody>
        </p:sp>
        <p:sp>
          <p:nvSpPr>
            <p:cNvPr id="608" name="Line"/>
            <p:cNvSpPr/>
            <p:nvPr/>
          </p:nvSpPr>
          <p:spPr>
            <a:xfrm flipV="1">
              <a:off x="1635558" y="0"/>
              <a:ext cx="1270001" cy="1270000"/>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609" name="Line"/>
            <p:cNvSpPr/>
            <p:nvPr/>
          </p:nvSpPr>
          <p:spPr>
            <a:xfrm>
              <a:off x="1635558" y="3008382"/>
              <a:ext cx="897424" cy="1428494"/>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grpSp>
      <p:grpSp>
        <p:nvGrpSpPr>
          <p:cNvPr id="613" name="Group"/>
          <p:cNvGrpSpPr/>
          <p:nvPr/>
        </p:nvGrpSpPr>
        <p:grpSpPr>
          <a:xfrm>
            <a:off x="15412036" y="2519664"/>
            <a:ext cx="7237930" cy="4606143"/>
            <a:chOff x="0" y="0"/>
            <a:chExt cx="7237929" cy="4606141"/>
          </a:xfrm>
        </p:grpSpPr>
        <p:sp>
          <p:nvSpPr>
            <p:cNvPr id="611" name="Equation"/>
            <p:cNvSpPr txBox="1"/>
            <p:nvPr/>
          </p:nvSpPr>
          <p:spPr>
            <a:xfrm>
              <a:off x="0" y="0"/>
              <a:ext cx="6202086" cy="548625"/>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000" i="1">
                            <a:solidFill>
                              <a:srgbClr val="000000"/>
                            </a:solidFill>
                            <a:latin typeface="Cambria Math" panose="02040503050406030204" pitchFamily="18" charset="0"/>
                          </a:rPr>
                          <m:t>f</m:t>
                        </m:r>
                      </m:e>
                      <m:sub>
                        <m:r>
                          <a:rPr xmlns:a="http://schemas.openxmlformats.org/drawingml/2006/main" sz="4000" i="1">
                            <a:solidFill>
                              <a:srgbClr val="000000"/>
                            </a:solidFill>
                            <a:latin typeface="Cambria Math" panose="02040503050406030204" pitchFamily="18" charset="0"/>
                          </a:rPr>
                          <m:t>r</m:t>
                        </m:r>
                        <m:r>
                          <a:rPr xmlns:a="http://schemas.openxmlformats.org/drawingml/2006/main" sz="4000" i="1">
                            <a:solidFill>
                              <a:srgbClr val="000000"/>
                            </a:solidFill>
                            <a:latin typeface="Cambria Math" panose="02040503050406030204" pitchFamily="18" charset="0"/>
                          </a:rPr>
                          <m:t>e</m:t>
                        </m:r>
                        <m:r>
                          <a:rPr xmlns:a="http://schemas.openxmlformats.org/drawingml/2006/main" sz="4000" i="1">
                            <a:solidFill>
                              <a:srgbClr val="000000"/>
                            </a:solidFill>
                            <a:latin typeface="Cambria Math" panose="02040503050406030204" pitchFamily="18" charset="0"/>
                          </a:rPr>
                          <m:t>f</m:t>
                        </m:r>
                        <m:r>
                          <a:rPr xmlns:a="http://schemas.openxmlformats.org/drawingml/2006/main" sz="4000" i="1">
                            <a:solidFill>
                              <a:srgbClr val="000000"/>
                            </a:solidFill>
                            <a:latin typeface="Cambria Math" panose="02040503050406030204" pitchFamily="18" charset="0"/>
                          </a:rPr>
                          <m:t>l</m:t>
                        </m:r>
                        <m:r>
                          <a:rPr xmlns:a="http://schemas.openxmlformats.org/drawingml/2006/main" sz="4000" i="1">
                            <a:solidFill>
                              <a:srgbClr val="000000"/>
                            </a:solidFill>
                            <a:latin typeface="Cambria Math" panose="02040503050406030204" pitchFamily="18" charset="0"/>
                          </a:rPr>
                          <m:t>e</m:t>
                        </m:r>
                        <m:r>
                          <a:rPr xmlns:a="http://schemas.openxmlformats.org/drawingml/2006/main" sz="4000" i="1">
                            <a:solidFill>
                              <a:srgbClr val="000000"/>
                            </a:solidFill>
                            <a:latin typeface="Cambria Math" panose="02040503050406030204" pitchFamily="18" charset="0"/>
                          </a:rPr>
                          <m:t>x</m:t>
                        </m:r>
                        <m:r>
                          <a:rPr xmlns:a="http://schemas.openxmlformats.org/drawingml/2006/main" sz="4000" i="1">
                            <a:solidFill>
                              <a:srgbClr val="000000"/>
                            </a:solidFill>
                            <a:latin typeface="Cambria Math" panose="02040503050406030204" pitchFamily="18" charset="0"/>
                          </a:rPr>
                          <m:t>i</m:t>
                        </m:r>
                        <m:r>
                          <a:rPr xmlns:a="http://schemas.openxmlformats.org/drawingml/2006/main" sz="4000" i="1">
                            <a:solidFill>
                              <a:srgbClr val="000000"/>
                            </a:solidFill>
                            <a:latin typeface="Cambria Math" panose="02040503050406030204" pitchFamily="18" charset="0"/>
                          </a:rPr>
                          <m:t>v</m:t>
                        </m:r>
                        <m:r>
                          <a:rPr xmlns:a="http://schemas.openxmlformats.org/drawingml/2006/main" sz="4000" i="1">
                            <a:solidFill>
                              <a:srgbClr val="000000"/>
                            </a:solidFill>
                            <a:latin typeface="Cambria Math" panose="02040503050406030204" pitchFamily="18" charset="0"/>
                          </a:rPr>
                          <m:t>e</m:t>
                        </m:r>
                      </m:sub>
                    </m:sSub>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s</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0</m:t>
                    </m:r>
                    <m:r>
                      <a:rPr xmlns:a="http://schemas.openxmlformats.org/drawingml/2006/main" sz="4000" i="1">
                        <a:solidFill>
                          <a:srgbClr val="000000"/>
                        </a:solidFill>
                        <a:latin typeface="Cambria Math" panose="02040503050406030204" pitchFamily="18" charset="0"/>
                      </a:rPr>
                      <m:t>f</m:t>
                    </m:r>
                    <m:r>
                      <a:rPr xmlns:a="http://schemas.openxmlformats.org/drawingml/2006/main" sz="4000" i="1">
                        <a:solidFill>
                          <a:srgbClr val="000000"/>
                        </a:solidFill>
                        <a:latin typeface="Cambria Math" panose="02040503050406030204" pitchFamily="18" charset="0"/>
                      </a:rPr>
                      <m:t>o</m:t>
                    </m:r>
                    <m:r>
                      <a:rPr xmlns:a="http://schemas.openxmlformats.org/drawingml/2006/main" sz="4000" i="1">
                        <a:solidFill>
                          <a:srgbClr val="000000"/>
                        </a:solidFill>
                        <a:latin typeface="Cambria Math" panose="02040503050406030204" pitchFamily="18" charset="0"/>
                      </a:rPr>
                      <m:t>r</m:t>
                    </m:r>
                    <m:r>
                      <a:rPr xmlns:a="http://schemas.openxmlformats.org/drawingml/2006/main" sz="4000" i="1">
                        <a:solidFill>
                          <a:srgbClr val="000000"/>
                        </a:solidFill>
                        <a:latin typeface="Cambria Math" panose="02040503050406030204" pitchFamily="18" charset="0"/>
                      </a:rPr>
                      <m:t>a</m:t>
                    </m:r>
                    <m:r>
                      <a:rPr xmlns:a="http://schemas.openxmlformats.org/drawingml/2006/main" sz="4000" i="1">
                        <a:solidFill>
                          <a:srgbClr val="000000"/>
                        </a:solidFill>
                        <a:latin typeface="Cambria Math" panose="02040503050406030204" pitchFamily="18" charset="0"/>
                      </a:rPr>
                      <m:t>l</m:t>
                    </m:r>
                    <m:r>
                      <a:rPr xmlns:a="http://schemas.openxmlformats.org/drawingml/2006/main" sz="4000" i="1">
                        <a:solidFill>
                          <a:srgbClr val="000000"/>
                        </a:solidFill>
                        <a:latin typeface="Cambria Math" panose="02040503050406030204" pitchFamily="18" charset="0"/>
                      </a:rPr>
                      <m:t>l</m:t>
                    </m:r>
                    <m:r>
                      <a:rPr xmlns:a="http://schemas.openxmlformats.org/drawingml/2006/main" sz="4000" i="1">
                        <a:solidFill>
                          <a:srgbClr val="000000"/>
                        </a:solidFill>
                        <a:latin typeface="Cambria Math" panose="02040503050406030204" pitchFamily="18" charset="0"/>
                      </a:rPr>
                      <m:t>s</m:t>
                    </m:r>
                    <m:r>
                      <a:rPr xmlns:a="http://schemas.openxmlformats.org/drawingml/2006/main" sz="4000" i="1">
                        <a:solidFill>
                          <a:srgbClr val="000000"/>
                        </a:solidFill>
                        <a:latin typeface="Cambria Math" panose="02040503050406030204" pitchFamily="18" charset="0"/>
                      </a:rPr>
                      <m:t>e</m:t>
                    </m:r>
                    <m:r>
                      <a:rPr xmlns:a="http://schemas.openxmlformats.org/drawingml/2006/main" sz="4000" i="1">
                        <a:solidFill>
                          <a:srgbClr val="000000"/>
                        </a:solidFill>
                        <a:latin typeface="Cambria Math" panose="02040503050406030204" pitchFamily="18" charset="0"/>
                      </a:rPr>
                      <m:t>n</m:t>
                    </m:r>
                    <m:r>
                      <a:rPr xmlns:a="http://schemas.openxmlformats.org/drawingml/2006/main" sz="4000" i="1">
                        <a:solidFill>
                          <a:srgbClr val="000000"/>
                        </a:solidFill>
                        <a:latin typeface="Cambria Math" panose="02040503050406030204" pitchFamily="18" charset="0"/>
                      </a:rPr>
                      <m:t>t</m:t>
                    </m:r>
                    <m:r>
                      <a:rPr xmlns:a="http://schemas.openxmlformats.org/drawingml/2006/main" sz="4000" i="1">
                        <a:solidFill>
                          <a:srgbClr val="000000"/>
                        </a:solidFill>
                        <a:latin typeface="Cambria Math" panose="02040503050406030204" pitchFamily="18" charset="0"/>
                      </a:rPr>
                      <m:t>e</m:t>
                    </m:r>
                    <m:r>
                      <a:rPr xmlns:a="http://schemas.openxmlformats.org/drawingml/2006/main" sz="4000" i="1">
                        <a:solidFill>
                          <a:srgbClr val="000000"/>
                        </a:solidFill>
                        <a:latin typeface="Cambria Math" panose="02040503050406030204" pitchFamily="18" charset="0"/>
                      </a:rPr>
                      <m:t>n</m:t>
                    </m:r>
                    <m:r>
                      <a:rPr xmlns:a="http://schemas.openxmlformats.org/drawingml/2006/main" sz="4000" i="1">
                        <a:solidFill>
                          <a:srgbClr val="000000"/>
                        </a:solidFill>
                        <a:latin typeface="Cambria Math" panose="02040503050406030204" pitchFamily="18" charset="0"/>
                      </a:rPr>
                      <m:t>c</m:t>
                    </m:r>
                    <m:r>
                      <a:rPr xmlns:a="http://schemas.openxmlformats.org/drawingml/2006/main" sz="4000" i="1">
                        <a:solidFill>
                          <a:srgbClr val="000000"/>
                        </a:solidFill>
                        <a:latin typeface="Cambria Math" panose="02040503050406030204" pitchFamily="18" charset="0"/>
                      </a:rPr>
                      <m:t>e</m:t>
                    </m:r>
                    <m:r>
                      <a:rPr xmlns:a="http://schemas.openxmlformats.org/drawingml/2006/main" sz="4000" i="1">
                        <a:solidFill>
                          <a:srgbClr val="000000"/>
                        </a:solidFill>
                        <a:latin typeface="Cambria Math" panose="02040503050406030204" pitchFamily="18" charset="0"/>
                      </a:rPr>
                      <m:t>s</m:t>
                    </m:r>
                  </m:oMath>
                </m:oMathPara>
              </a14:m>
              <a:endParaRPr sz="4000"/>
            </a:p>
          </p:txBody>
        </p:sp>
        <p:sp>
          <p:nvSpPr>
            <p:cNvPr id="612" name="Equation"/>
            <p:cNvSpPr txBox="1"/>
            <p:nvPr/>
          </p:nvSpPr>
          <p:spPr>
            <a:xfrm>
              <a:off x="1190578" y="4071232"/>
              <a:ext cx="6047352" cy="534910"/>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900" i="1">
                            <a:solidFill>
                              <a:srgbClr val="000000"/>
                            </a:solidFill>
                            <a:latin typeface="Cambria Math" panose="02040503050406030204" pitchFamily="18" charset="0"/>
                          </a:rPr>
                          <m:t>f</m:t>
                        </m:r>
                      </m:e>
                      <m:sub>
                        <m:r>
                          <a:rPr xmlns:a="http://schemas.openxmlformats.org/drawingml/2006/main" sz="3900" i="1">
                            <a:solidFill>
                              <a:srgbClr val="000000"/>
                            </a:solidFill>
                            <a:latin typeface="Cambria Math" panose="02040503050406030204" pitchFamily="18" charset="0"/>
                          </a:rPr>
                          <m:t>r</m:t>
                        </m:r>
                        <m:r>
                          <a:rPr xmlns:a="http://schemas.openxmlformats.org/drawingml/2006/main" sz="3900" i="1">
                            <a:solidFill>
                              <a:srgbClr val="000000"/>
                            </a:solidFill>
                            <a:latin typeface="Cambria Math" panose="02040503050406030204" pitchFamily="18" charset="0"/>
                          </a:rPr>
                          <m:t>e</m:t>
                        </m:r>
                        <m:r>
                          <a:rPr xmlns:a="http://schemas.openxmlformats.org/drawingml/2006/main" sz="3900" i="1">
                            <a:solidFill>
                              <a:srgbClr val="000000"/>
                            </a:solidFill>
                            <a:latin typeface="Cambria Math" panose="02040503050406030204" pitchFamily="18" charset="0"/>
                          </a:rPr>
                          <m:t>f</m:t>
                        </m:r>
                        <m:r>
                          <a:rPr xmlns:a="http://schemas.openxmlformats.org/drawingml/2006/main" sz="3900" i="1">
                            <a:solidFill>
                              <a:srgbClr val="000000"/>
                            </a:solidFill>
                            <a:latin typeface="Cambria Math" panose="02040503050406030204" pitchFamily="18" charset="0"/>
                          </a:rPr>
                          <m:t>l</m:t>
                        </m:r>
                        <m:r>
                          <a:rPr xmlns:a="http://schemas.openxmlformats.org/drawingml/2006/main" sz="3900" i="1">
                            <a:solidFill>
                              <a:srgbClr val="000000"/>
                            </a:solidFill>
                            <a:latin typeface="Cambria Math" panose="02040503050406030204" pitchFamily="18" charset="0"/>
                          </a:rPr>
                          <m:t>e</m:t>
                        </m:r>
                        <m:r>
                          <a:rPr xmlns:a="http://schemas.openxmlformats.org/drawingml/2006/main" sz="3900" i="1">
                            <a:solidFill>
                              <a:srgbClr val="000000"/>
                            </a:solidFill>
                            <a:latin typeface="Cambria Math" panose="02040503050406030204" pitchFamily="18" charset="0"/>
                          </a:rPr>
                          <m:t>x</m:t>
                        </m:r>
                        <m:r>
                          <a:rPr xmlns:a="http://schemas.openxmlformats.org/drawingml/2006/main" sz="3900" i="1">
                            <a:solidFill>
                              <a:srgbClr val="000000"/>
                            </a:solidFill>
                            <a:latin typeface="Cambria Math" panose="02040503050406030204" pitchFamily="18" charset="0"/>
                          </a:rPr>
                          <m:t>i</m:t>
                        </m:r>
                        <m:r>
                          <a:rPr xmlns:a="http://schemas.openxmlformats.org/drawingml/2006/main" sz="3900" i="1">
                            <a:solidFill>
                              <a:srgbClr val="000000"/>
                            </a:solidFill>
                            <a:latin typeface="Cambria Math" panose="02040503050406030204" pitchFamily="18" charset="0"/>
                          </a:rPr>
                          <m:t>v</m:t>
                        </m:r>
                        <m:r>
                          <a:rPr xmlns:a="http://schemas.openxmlformats.org/drawingml/2006/main" sz="3900" i="1">
                            <a:solidFill>
                              <a:srgbClr val="000000"/>
                            </a:solidFill>
                            <a:latin typeface="Cambria Math" panose="02040503050406030204" pitchFamily="18" charset="0"/>
                          </a:rPr>
                          <m:t>e</m:t>
                        </m:r>
                      </m:sub>
                    </m:sSub>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s</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0</m:t>
                    </m:r>
                    <m:r>
                      <a:rPr xmlns:a="http://schemas.openxmlformats.org/drawingml/2006/main" sz="3900" i="1">
                        <a:solidFill>
                          <a:srgbClr val="000000"/>
                        </a:solidFill>
                        <a:latin typeface="Cambria Math" panose="02040503050406030204" pitchFamily="18" charset="0"/>
                      </a:rPr>
                      <m:t>f</m:t>
                    </m:r>
                    <m:r>
                      <a:rPr xmlns:a="http://schemas.openxmlformats.org/drawingml/2006/main" sz="3900" i="1">
                        <a:solidFill>
                          <a:srgbClr val="000000"/>
                        </a:solidFill>
                        <a:latin typeface="Cambria Math" panose="02040503050406030204" pitchFamily="18" charset="0"/>
                      </a:rPr>
                      <m:t>o</m:t>
                    </m:r>
                    <m:r>
                      <a:rPr xmlns:a="http://schemas.openxmlformats.org/drawingml/2006/main" sz="3900" i="1">
                        <a:solidFill>
                          <a:srgbClr val="000000"/>
                        </a:solidFill>
                        <a:latin typeface="Cambria Math" panose="02040503050406030204" pitchFamily="18" charset="0"/>
                      </a:rPr>
                      <m:t>r</m:t>
                    </m:r>
                    <m:r>
                      <a:rPr xmlns:a="http://schemas.openxmlformats.org/drawingml/2006/main" sz="3900" i="1">
                        <a:solidFill>
                          <a:srgbClr val="000000"/>
                        </a:solidFill>
                        <a:latin typeface="Cambria Math" panose="02040503050406030204" pitchFamily="18" charset="0"/>
                      </a:rPr>
                      <m:t>a</m:t>
                    </m:r>
                    <m:r>
                      <a:rPr xmlns:a="http://schemas.openxmlformats.org/drawingml/2006/main" sz="3900" i="1">
                        <a:solidFill>
                          <a:srgbClr val="000000"/>
                        </a:solidFill>
                        <a:latin typeface="Cambria Math" panose="02040503050406030204" pitchFamily="18" charset="0"/>
                      </a:rPr>
                      <m:t>l</m:t>
                    </m:r>
                    <m:r>
                      <a:rPr xmlns:a="http://schemas.openxmlformats.org/drawingml/2006/main" sz="3900" i="1">
                        <a:solidFill>
                          <a:srgbClr val="000000"/>
                        </a:solidFill>
                        <a:latin typeface="Cambria Math" panose="02040503050406030204" pitchFamily="18" charset="0"/>
                      </a:rPr>
                      <m:t>l</m:t>
                    </m:r>
                    <m:r>
                      <a:rPr xmlns:a="http://schemas.openxmlformats.org/drawingml/2006/main" sz="3900" i="1">
                        <a:solidFill>
                          <a:srgbClr val="000000"/>
                        </a:solidFill>
                        <a:latin typeface="Cambria Math" panose="02040503050406030204" pitchFamily="18" charset="0"/>
                      </a:rPr>
                      <m:t>s</m:t>
                    </m:r>
                    <m:r>
                      <a:rPr xmlns:a="http://schemas.openxmlformats.org/drawingml/2006/main" sz="3900" i="1">
                        <a:solidFill>
                          <a:srgbClr val="000000"/>
                        </a:solidFill>
                        <a:latin typeface="Cambria Math" panose="02040503050406030204" pitchFamily="18" charset="0"/>
                      </a:rPr>
                      <m:t>e</m:t>
                    </m:r>
                    <m:r>
                      <a:rPr xmlns:a="http://schemas.openxmlformats.org/drawingml/2006/main" sz="3900" i="1">
                        <a:solidFill>
                          <a:srgbClr val="000000"/>
                        </a:solidFill>
                        <a:latin typeface="Cambria Math" panose="02040503050406030204" pitchFamily="18" charset="0"/>
                      </a:rPr>
                      <m:t>n</m:t>
                    </m:r>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e</m:t>
                    </m:r>
                    <m:r>
                      <a:rPr xmlns:a="http://schemas.openxmlformats.org/drawingml/2006/main" sz="3900" i="1">
                        <a:solidFill>
                          <a:srgbClr val="000000"/>
                        </a:solidFill>
                        <a:latin typeface="Cambria Math" panose="02040503050406030204" pitchFamily="18" charset="0"/>
                      </a:rPr>
                      <m:t>n</m:t>
                    </m:r>
                    <m:r>
                      <a:rPr xmlns:a="http://schemas.openxmlformats.org/drawingml/2006/main" sz="3900" i="1">
                        <a:solidFill>
                          <a:srgbClr val="000000"/>
                        </a:solidFill>
                        <a:latin typeface="Cambria Math" panose="02040503050406030204" pitchFamily="18" charset="0"/>
                      </a:rPr>
                      <m:t>c</m:t>
                    </m:r>
                    <m:r>
                      <a:rPr xmlns:a="http://schemas.openxmlformats.org/drawingml/2006/main" sz="3900" i="1">
                        <a:solidFill>
                          <a:srgbClr val="000000"/>
                        </a:solidFill>
                        <a:latin typeface="Cambria Math" panose="02040503050406030204" pitchFamily="18" charset="0"/>
                      </a:rPr>
                      <m:t>e</m:t>
                    </m:r>
                    <m:r>
                      <a:rPr xmlns:a="http://schemas.openxmlformats.org/drawingml/2006/main" sz="3900" i="1">
                        <a:solidFill>
                          <a:srgbClr val="000000"/>
                        </a:solidFill>
                        <a:latin typeface="Cambria Math" panose="02040503050406030204" pitchFamily="18" charset="0"/>
                      </a:rPr>
                      <m:t>s</m:t>
                    </m:r>
                  </m:oMath>
                </m:oMathPara>
              </a14:m>
              <a:endParaRPr sz="3900"/>
            </a:p>
          </p:txBody>
        </p:sp>
      </p:grpSp>
      <p:graphicFrame>
        <p:nvGraphicFramePr>
          <p:cNvPr id="614" name="Group"/>
          <p:cNvGraphicFramePr/>
          <p:nvPr/>
        </p:nvGraphicFramePr>
        <p:xfrm>
          <a:off x="6980468" y="2348011"/>
          <a:ext cx="8191501" cy="278130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8142404"/>
              </a:tblGrid>
              <a:tr h="544855">
                <a:tc>
                  <a:txBody>
                    <a:bodyPr/>
                    <a:lstStyle/>
                    <a:p>
                      <a:pPr defTabSz="914400">
                        <a:tabLst>
                          <a:tab pos="1663700" algn="l"/>
                        </a:tabLst>
                        <a:defRPr b="0"/>
                      </a:pPr>
                      <a:r>
                        <a:rPr b="1" sz="3200"/>
                        <a:t>Error Slice</a:t>
                      </a:r>
                    </a:p>
                  </a:txBody>
                  <a:tcPr marL="50800" marR="50800" marT="50800" marB="50800" anchor="ctr" anchorCtr="0" horzOverflow="overflow"/>
                </a:tc>
              </a:tr>
              <a:tr h="544855">
                <a:tc>
                  <a:txBody>
                    <a:bodyPr/>
                    <a:lstStyle/>
                    <a:p>
                      <a:pPr algn="l" defTabSz="914400"/>
                      <a:r>
                        <a:rPr sz="3200"/>
                        <a:t>That's the most kind answer that I ever heard.</a:t>
                      </a:r>
                    </a:p>
                  </a:txBody>
                  <a:tcPr marL="50800" marR="50800" marT="50800" marB="50800" anchor="ctr" anchorCtr="0" horzOverflow="overflow"/>
                </a:tc>
              </a:tr>
              <a:tr h="544855">
                <a:tc>
                  <a:txBody>
                    <a:bodyPr/>
                    <a:lstStyle/>
                    <a:p>
                      <a:pPr algn="l" defTabSz="914400"/>
                      <a:r>
                        <a:rPr sz="3200"/>
                        <a:t>That's a most kind answer that I ever heard.</a:t>
                      </a:r>
                    </a:p>
                  </a:txBody>
                  <a:tcPr marL="50800" marR="50800" marT="50800" marB="50800" anchor="ctr" anchorCtr="0" horzOverflow="overflow"/>
                </a:tc>
              </a:tr>
              <a:tr h="544855">
                <a:tc>
                  <a:txBody>
                    <a:bodyPr/>
                    <a:lstStyle/>
                    <a:p>
                      <a:pPr algn="l" defTabSz="914400"/>
                      <a:r>
                        <a:rPr sz="3200"/>
                        <a:t>That's a kindest answer that I ever heard.</a:t>
                      </a:r>
                    </a:p>
                  </a:txBody>
                  <a:tcPr marL="50800" marR="50800" marT="50800" marB="50800" anchor="ctr" anchorCtr="0" horzOverflow="overflow"/>
                </a:tc>
              </a:tr>
              <a:tr h="544855">
                <a:tc>
                  <a:txBody>
                    <a:bodyPr/>
                    <a:lstStyle/>
                    <a:p>
                      <a:pPr algn="l" defTabSz="914400"/>
                      <a:r>
                        <a:rPr sz="3200"/>
                        <a:t>That's the kindest answer that I ever heard.</a:t>
                      </a:r>
                    </a:p>
                  </a:txBody>
                  <a:tcPr marL="50800" marR="50800" marT="50800" marB="50800" anchor="ctr" anchorCtr="0" horzOverflow="overflow"/>
                </a:tc>
              </a:tr>
            </a:tbl>
          </a:graphicData>
        </a:graphic>
      </p:graphicFrame>
      <p:sp>
        <p:nvSpPr>
          <p:cNvPr id="615" name="Feature Bank"/>
          <p:cNvSpPr/>
          <p:nvPr/>
        </p:nvSpPr>
        <p:spPr>
          <a:xfrm>
            <a:off x="395810" y="3207620"/>
            <a:ext cx="2652375" cy="5224125"/>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Feature Bank</a:t>
            </a:r>
          </a:p>
        </p:txBody>
      </p:sp>
      <p:sp>
        <p:nvSpPr>
          <p:cNvPr id="616" name="Explain: Feature Detection Example"/>
          <p:cNvSpPr txBox="1"/>
          <p:nvPr>
            <p:ph type="title" idx="4294967295"/>
          </p:nvPr>
        </p:nvSpPr>
        <p:spPr>
          <a:xfrm>
            <a:off x="1206500" y="10795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Explain: Feature Detection Example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610"/>
                                        </p:tgtEl>
                                        <p:attrNameLst>
                                          <p:attrName>style.visibility</p:attrName>
                                        </p:attrNameLst>
                                      </p:cBhvr>
                                      <p:to>
                                        <p:strVal val="visible"/>
                                      </p:to>
                                    </p:set>
                                    <p:anim calcmode="lin" valueType="num">
                                      <p:cBhvr>
                                        <p:cTn id="7" dur="300" fill="hold"/>
                                        <p:tgtEl>
                                          <p:spTgt spid="610"/>
                                        </p:tgtEl>
                                        <p:attrNameLst>
                                          <p:attrName>ppt_w</p:attrName>
                                        </p:attrNameLst>
                                      </p:cBhvr>
                                      <p:tavLst>
                                        <p:tav tm="0">
                                          <p:val>
                                            <p:fltVal val="0"/>
                                          </p:val>
                                        </p:tav>
                                        <p:tav tm="100000">
                                          <p:val>
                                            <p:strVal val="#ppt_w"/>
                                          </p:val>
                                        </p:tav>
                                      </p:tavLst>
                                    </p:anim>
                                    <p:anim calcmode="lin" valueType="num">
                                      <p:cBhvr>
                                        <p:cTn id="8" dur="300" fill="hold"/>
                                        <p:tgtEl>
                                          <p:spTgt spid="61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613"/>
                                        </p:tgtEl>
                                        <p:attrNameLst>
                                          <p:attrName>style.visibility</p:attrName>
                                        </p:attrNameLst>
                                      </p:cBhvr>
                                      <p:to>
                                        <p:strVal val="visible"/>
                                      </p:to>
                                    </p:set>
                                    <p:anim calcmode="lin" valueType="num">
                                      <p:cBhvr>
                                        <p:cTn id="13" dur="300" fill="hold"/>
                                        <p:tgtEl>
                                          <p:spTgt spid="613"/>
                                        </p:tgtEl>
                                        <p:attrNameLst>
                                          <p:attrName>ppt_w</p:attrName>
                                        </p:attrNameLst>
                                      </p:cBhvr>
                                      <p:tavLst>
                                        <p:tav tm="0">
                                          <p:val>
                                            <p:fltVal val="0"/>
                                          </p:val>
                                        </p:tav>
                                        <p:tav tm="100000">
                                          <p:val>
                                            <p:strVal val="#ppt_w"/>
                                          </p:val>
                                        </p:tav>
                                      </p:tavLst>
                                    </p:anim>
                                    <p:anim calcmode="lin" valueType="num">
                                      <p:cBhvr>
                                        <p:cTn id="14" dur="300" fill="hold"/>
                                        <p:tgtEl>
                                          <p:spTgt spid="6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0" grpId="1"/>
      <p:bldP build="whole" bldLvl="1" animBg="1" rev="0" advAuto="0" spid="613" grpId="2"/>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21" name="Group"/>
          <p:cNvGrpSpPr/>
          <p:nvPr/>
        </p:nvGrpSpPr>
        <p:grpSpPr>
          <a:xfrm>
            <a:off x="13483454" y="6565417"/>
            <a:ext cx="7015984" cy="585167"/>
            <a:chOff x="0" y="-18516"/>
            <a:chExt cx="7015982" cy="585165"/>
          </a:xfrm>
        </p:grpSpPr>
        <p:pic>
          <p:nvPicPr>
            <p:cNvPr id="619" name="Screen Shot 2023-03-31 at 10.59.54 PM.png" descr="Screen Shot 2023-03-31 at 10.59.54 PM.png"/>
            <p:cNvPicPr>
              <a:picLocks noChangeAspect="1"/>
            </p:cNvPicPr>
            <p:nvPr/>
          </p:nvPicPr>
          <p:blipFill>
            <a:blip r:embed="rId2">
              <a:extLst/>
            </a:blip>
            <a:stretch>
              <a:fillRect/>
            </a:stretch>
          </p:blipFill>
          <p:spPr>
            <a:xfrm>
              <a:off x="0" y="86765"/>
              <a:ext cx="630904" cy="374601"/>
            </a:xfrm>
            <a:prstGeom prst="rect">
              <a:avLst/>
            </a:prstGeom>
            <a:ln w="12700" cap="flat">
              <a:noFill/>
              <a:miter lim="400000"/>
            </a:ln>
            <a:effectLst/>
          </p:spPr>
        </p:pic>
        <p:sp>
          <p:nvSpPr>
            <p:cNvPr id="620" name="Wrong usage of superlative"/>
            <p:cNvSpPr txBox="1"/>
            <p:nvPr/>
          </p:nvSpPr>
          <p:spPr>
            <a:xfrm>
              <a:off x="1677601" y="-18517"/>
              <a:ext cx="5338382" cy="585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300">
                  <a:solidFill>
                    <a:srgbClr val="000000"/>
                  </a:solidFill>
                </a:defRPr>
              </a:lvl1pPr>
            </a:lstStyle>
            <a:p>
              <a:pPr/>
              <a:r>
                <a:t>Wrong usage of superlative </a:t>
              </a:r>
            </a:p>
          </p:txBody>
        </p:sp>
      </p:grpSp>
      <p:sp>
        <p:nvSpPr>
          <p:cNvPr id="622" name="Explain: Feature Detection Example"/>
          <p:cNvSpPr txBox="1"/>
          <p:nvPr>
            <p:ph type="title" idx="4294967295"/>
          </p:nvPr>
        </p:nvSpPr>
        <p:spPr>
          <a:xfrm>
            <a:off x="1206500" y="10795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Explain: Feature Detection Example</a:t>
            </a:r>
          </a:p>
        </p:txBody>
      </p:sp>
      <p:graphicFrame>
        <p:nvGraphicFramePr>
          <p:cNvPr id="623" name="Group"/>
          <p:cNvGraphicFramePr/>
          <p:nvPr/>
        </p:nvGraphicFramePr>
        <p:xfrm>
          <a:off x="3884562" y="5467349"/>
          <a:ext cx="8191501" cy="278130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8142404"/>
              </a:tblGrid>
              <a:tr h="544855">
                <a:tc>
                  <a:txBody>
                    <a:bodyPr/>
                    <a:lstStyle/>
                    <a:p>
                      <a:pPr defTabSz="914400">
                        <a:tabLst>
                          <a:tab pos="1663700" algn="l"/>
                        </a:tabLst>
                        <a:defRPr b="0"/>
                      </a:pPr>
                      <a:r>
                        <a:rPr b="1" sz="3200"/>
                        <a:t>Error Slice</a:t>
                      </a:r>
                    </a:p>
                  </a:txBody>
                  <a:tcPr marL="50800" marR="50800" marT="50800" marB="50800" anchor="ctr" anchorCtr="0" horzOverflow="overflow"/>
                </a:tc>
              </a:tr>
              <a:tr h="544855">
                <a:tc>
                  <a:txBody>
                    <a:bodyPr/>
                    <a:lstStyle/>
                    <a:p>
                      <a:pPr algn="l" defTabSz="914400"/>
                      <a:r>
                        <a:rPr sz="3200"/>
                        <a:t>That's the most kind answer that I ever heard.</a:t>
                      </a:r>
                    </a:p>
                  </a:txBody>
                  <a:tcPr marL="50800" marR="50800" marT="50800" marB="50800" anchor="ctr" anchorCtr="0" horzOverflow="overflow"/>
                </a:tc>
              </a:tr>
              <a:tr h="544855">
                <a:tc>
                  <a:txBody>
                    <a:bodyPr/>
                    <a:lstStyle/>
                    <a:p>
                      <a:pPr algn="l" defTabSz="914400"/>
                      <a:r>
                        <a:rPr sz="3200"/>
                        <a:t>That's a most kind answer that I ever heard.</a:t>
                      </a:r>
                    </a:p>
                  </a:txBody>
                  <a:tcPr marL="50800" marR="50800" marT="50800" marB="50800" anchor="ctr" anchorCtr="0" horzOverflow="overflow"/>
                </a:tc>
              </a:tr>
              <a:tr h="544855">
                <a:tc>
                  <a:txBody>
                    <a:bodyPr/>
                    <a:lstStyle/>
                    <a:p>
                      <a:pPr algn="l" defTabSz="914400"/>
                      <a:r>
                        <a:rPr sz="3200"/>
                        <a:t>That's a kindest answer that I ever heard.</a:t>
                      </a:r>
                    </a:p>
                  </a:txBody>
                  <a:tcPr marL="50800" marR="50800" marT="50800" marB="50800" anchor="ctr" anchorCtr="0" horzOverflow="overflow"/>
                </a:tc>
              </a:tr>
              <a:tr h="544855">
                <a:tc>
                  <a:txBody>
                    <a:bodyPr/>
                    <a:lstStyle/>
                    <a:p>
                      <a:pPr algn="l" defTabSz="914400"/>
                      <a:r>
                        <a:rPr sz="3200"/>
                        <a:t>That's the kindest answer that I ever heard.</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Improve: Model improvement"/>
          <p:cNvSpPr txBox="1"/>
          <p:nvPr>
            <p:ph type="title" idx="4294967295"/>
          </p:nvPr>
        </p:nvSpPr>
        <p:spPr>
          <a:xfrm>
            <a:off x="1054100" y="10795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Improve: Model improvement</a:t>
            </a:r>
          </a:p>
        </p:txBody>
      </p:sp>
      <p:sp>
        <p:nvSpPr>
          <p:cNvPr id="626" name="Main idea: Since we are able to predict which datapoints are inclined to be predicted wrong by M, we can increase M’s performance by:…"/>
          <p:cNvSpPr txBox="1"/>
          <p:nvPr/>
        </p:nvSpPr>
        <p:spPr>
          <a:xfrm>
            <a:off x="984902" y="3789568"/>
            <a:ext cx="22109394" cy="3909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4200">
                <a:solidFill>
                  <a:srgbClr val="000000"/>
                </a:solidFill>
              </a:defRPr>
            </a:pPr>
            <a:r>
              <a:t>Main idea: </a:t>
            </a:r>
            <a:r>
              <a:rPr b="0"/>
              <a:t>Since we are able to predict which datapoints are inclined to be predicted wrong by </a:t>
            </a:r>
            <a:r>
              <a:rPr b="0" i="1"/>
              <a:t>M</a:t>
            </a:r>
            <a:r>
              <a:rPr b="0"/>
              <a:t>, we can increase </a:t>
            </a:r>
            <a:r>
              <a:rPr b="0" i="1"/>
              <a:t>M</a:t>
            </a:r>
            <a:r>
              <a:rPr b="0"/>
              <a:t>’s performance by: </a:t>
            </a:r>
            <a:endParaRPr b="0"/>
          </a:p>
          <a:p>
            <a:pPr algn="l">
              <a:defRPr b="1" sz="4200">
                <a:solidFill>
                  <a:srgbClr val="000000"/>
                </a:solidFill>
              </a:defRPr>
            </a:pPr>
            <a:endParaRPr b="0"/>
          </a:p>
          <a:p>
            <a:pPr algn="l">
              <a:defRPr b="1" sz="4200">
                <a:solidFill>
                  <a:srgbClr val="000000"/>
                </a:solidFill>
              </a:defRPr>
            </a:pPr>
            <a:r>
              <a:rPr b="0"/>
              <a:t>(1) Selective Prediction: refraining from providing answers to them</a:t>
            </a:r>
            <a:endParaRPr b="0"/>
          </a:p>
          <a:p>
            <a:pPr algn="l">
              <a:defRPr b="1" sz="4200">
                <a:solidFill>
                  <a:srgbClr val="000000"/>
                </a:solidFill>
              </a:defRPr>
            </a:pPr>
            <a:r>
              <a:rPr b="0"/>
              <a:t>(2) Flipping: flipping the prediction</a:t>
            </a:r>
            <a:endParaRPr b="0"/>
          </a:p>
          <a:p>
            <a:pPr algn="l">
              <a:defRPr b="1" sz="4200">
                <a:solidFill>
                  <a:srgbClr val="000000"/>
                </a:solidFill>
              </a:defRPr>
            </a:pPr>
            <a:r>
              <a:rPr b="0"/>
              <a:t>(3) Active Learning: doing slice-specific data augmentation for further training.</a:t>
            </a:r>
          </a:p>
        </p:txBody>
      </p:sp>
      <p:sp>
        <p:nvSpPr>
          <p:cNvPr id="6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8" name="Flipping: flip the prediction of predicted error-prone datapoints"/>
          <p:cNvSpPr txBox="1"/>
          <p:nvPr/>
        </p:nvSpPr>
        <p:spPr>
          <a:xfrm>
            <a:off x="933795" y="8973902"/>
            <a:ext cx="14743863"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spcBef>
                <a:spcPts val="1800"/>
              </a:spcBef>
              <a:defRPr spc="-42" sz="4200">
                <a:solidFill>
                  <a:srgbClr val="000000"/>
                </a:solidFill>
              </a:defRPr>
            </a:pPr>
            <a:r>
              <a:rPr b="1"/>
              <a:t>Flipping</a:t>
            </a:r>
            <a:r>
              <a:t>: flip the prediction of predicted error-prone datapoints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628"/>
                                        </p:tgtEl>
                                        <p:attrNameLst>
                                          <p:attrName>style.visibility</p:attrName>
                                        </p:attrNameLst>
                                      </p:cBhvr>
                                      <p:to>
                                        <p:strVal val="visible"/>
                                      </p:to>
                                    </p:set>
                                    <p:anim calcmode="lin" valueType="num">
                                      <p:cBhvr>
                                        <p:cTn id="7" dur="300" fill="hold"/>
                                        <p:tgtEl>
                                          <p:spTgt spid="628"/>
                                        </p:tgtEl>
                                        <p:attrNameLst>
                                          <p:attrName>ppt_w</p:attrName>
                                        </p:attrNameLst>
                                      </p:cBhvr>
                                      <p:tavLst>
                                        <p:tav tm="0">
                                          <p:val>
                                            <p:fltVal val="0"/>
                                          </p:val>
                                        </p:tav>
                                        <p:tav tm="100000">
                                          <p:val>
                                            <p:strVal val="#ppt_w"/>
                                          </p:val>
                                        </p:tav>
                                      </p:tavLst>
                                    </p:anim>
                                    <p:anim calcmode="lin" valueType="num">
                                      <p:cBhvr>
                                        <p:cTn id="8" dur="300" fill="hold"/>
                                        <p:tgtEl>
                                          <p:spTgt spid="62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8"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31" name="Flipping"/>
          <p:cNvSpPr txBox="1"/>
          <p:nvPr>
            <p:ph type="title" idx="4294967295"/>
          </p:nvPr>
        </p:nvSpPr>
        <p:spPr>
          <a:xfrm>
            <a:off x="1054100" y="10795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Flipping</a:t>
            </a:r>
          </a:p>
        </p:txBody>
      </p:sp>
      <p:grpSp>
        <p:nvGrpSpPr>
          <p:cNvPr id="634" name="Group"/>
          <p:cNvGrpSpPr/>
          <p:nvPr/>
        </p:nvGrpSpPr>
        <p:grpSpPr>
          <a:xfrm>
            <a:off x="1678520" y="2233133"/>
            <a:ext cx="7500036" cy="10141664"/>
            <a:chOff x="23719" y="0"/>
            <a:chExt cx="7500035" cy="10141662"/>
          </a:xfrm>
        </p:grpSpPr>
        <p:graphicFrame>
          <p:nvGraphicFramePr>
            <p:cNvPr id="632" name="Table 1-1"/>
            <p:cNvGraphicFramePr/>
            <p:nvPr/>
          </p:nvGraphicFramePr>
          <p:xfrm>
            <a:off x="23719" y="879210"/>
            <a:ext cx="7500036" cy="9262453"/>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6108875"/>
                  <a:gridCol w="1378459"/>
                </a:tblGrid>
                <a:tr h="1347870">
                  <a:tc>
                    <a:txBody>
                      <a:bodyPr/>
                      <a:lstStyle/>
                      <a:p>
                        <a:pPr defTabSz="914400">
                          <a:tabLst>
                            <a:tab pos="1663700" algn="l"/>
                          </a:tabLst>
                          <a:defRPr b="0" sz="1800"/>
                        </a:pPr>
                        <a:r>
                          <a:rPr b="1" sz="3200"/>
                          <a:t>Sentence</a:t>
                        </a:r>
                      </a:p>
                    </a:txBody>
                    <a:tcPr marL="50800" marR="50800" marT="50800" marB="50800" anchor="ctr" anchorCtr="0" horzOverflow="overflow"/>
                  </a:tc>
                  <a:tc>
                    <a:txBody>
                      <a:bodyPr/>
                      <a:lstStyle/>
                      <a:p>
                        <a:pPr defTabSz="914400">
                          <a:tabLst>
                            <a:tab pos="1663700" algn="l"/>
                          </a:tabLst>
                          <a:defRPr b="0" sz="1800"/>
                        </a:pPr>
                        <a:r>
                          <a:rPr b="1" sz="3200"/>
                          <a:t>Pred</a:t>
                        </a:r>
                      </a:p>
                    </a:txBody>
                    <a:tcPr marL="50800" marR="50800" marT="50800" marB="50800" anchor="ctr" anchorCtr="0" horzOverflow="overflow"/>
                  </a:tc>
                </a:tr>
                <a:tr h="867690">
                  <a:tc>
                    <a:txBody>
                      <a:bodyPr/>
                      <a:lstStyle/>
                      <a:p>
                        <a:pPr algn="l" defTabSz="914400">
                          <a:defRPr sz="1800"/>
                        </a:pPr>
                        <a:r>
                          <a:rPr sz="3200"/>
                          <a:t>French is spoken in France.</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867690">
                  <a:tc>
                    <a:txBody>
                      <a:bodyPr/>
                      <a:lstStyle/>
                      <a:p>
                        <a:pPr algn="l" defTabSz="914400">
                          <a:defRPr sz="1800"/>
                        </a:pPr>
                        <a:r>
                          <a:rPr sz="3200">
                            <a:solidFill>
                              <a:schemeClr val="accent5">
                                <a:hueOff val="-82419"/>
                                <a:satOff val="-9513"/>
                                <a:lumOff val="-16343"/>
                              </a:schemeClr>
                            </a:solidFill>
                          </a:rPr>
                          <a:t>English is speak in the British.</a:t>
                        </a:r>
                      </a:p>
                    </a:txBody>
                    <a:tcPr marL="50800" marR="50800" marT="50800" marB="50800" anchor="ctr" anchorCtr="0" horzOverflow="overflow"/>
                  </a:tc>
                  <a:tc>
                    <a:txBody>
                      <a:bodyPr/>
                      <a:lstStyle/>
                      <a:p>
                        <a:pPr defTabSz="914400">
                          <a:defRPr sz="1800"/>
                        </a:pPr>
                        <a:r>
                          <a:rPr sz="3200">
                            <a:solidFill>
                              <a:schemeClr val="accent5">
                                <a:hueOff val="-82419"/>
                                <a:satOff val="-9513"/>
                                <a:lumOff val="-16343"/>
                              </a:schemeClr>
                            </a:solidFill>
                          </a:rPr>
                          <a:t>T</a:t>
                        </a:r>
                      </a:p>
                    </a:txBody>
                    <a:tcPr marL="50800" marR="50800" marT="50800" marB="50800" anchor="ctr" anchorCtr="0" horzOverflow="overflow"/>
                  </a:tc>
                </a:tr>
                <a:tr h="867690">
                  <a:tc>
                    <a:txBody>
                      <a:bodyPr/>
                      <a:lstStyle/>
                      <a:p>
                        <a:pPr algn="l" defTabSz="914400">
                          <a:defRPr sz="1800"/>
                        </a:pPr>
                        <a:r>
                          <a:rPr sz="3200"/>
                          <a:t>They can sing.</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867690">
                  <a:tc>
                    <a:txBody>
                      <a:bodyPr/>
                      <a:lstStyle/>
                      <a:p>
                        <a:pPr algn="l" defTabSz="914400">
                          <a:defRPr sz="1800"/>
                        </a:pPr>
                        <a:r>
                          <a:rPr sz="3200"/>
                          <a:t>Usually, any lion is majestic.</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867690">
                  <a:tc>
                    <a:txBody>
                      <a:bodyPr/>
                      <a:lstStyle/>
                      <a:p>
                        <a:pPr algn="l" defTabSz="914400">
                          <a:defRPr sz="1800"/>
                        </a:pPr>
                        <a:r>
                          <a:rPr sz="3200"/>
                          <a:t>Many evidence was provided.</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1347870">
                  <a:tc>
                    <a:txBody>
                      <a:bodyPr/>
                      <a:lstStyle/>
                      <a:p>
                        <a:pPr algn="l" defTabSz="914400">
                          <a:defRPr sz="1800"/>
                        </a:pPr>
                        <a:r>
                          <a:rPr sz="3200">
                            <a:solidFill>
                              <a:schemeClr val="accent5">
                                <a:hueOff val="-82419"/>
                                <a:satOff val="-9513"/>
                                <a:lumOff val="-16343"/>
                              </a:schemeClr>
                            </a:solidFill>
                          </a:rPr>
                          <a:t>Chinese is speak by the largest population in world.</a:t>
                        </a:r>
                      </a:p>
                    </a:txBody>
                    <a:tcPr marL="50800" marR="50800" marT="50800" marB="50800" anchor="ctr" anchorCtr="0" horzOverflow="overflow"/>
                  </a:tc>
                  <a:tc>
                    <a:txBody>
                      <a:bodyPr/>
                      <a:lstStyle/>
                      <a:p>
                        <a:pPr defTabSz="914400">
                          <a:defRPr sz="1800"/>
                        </a:pPr>
                        <a:r>
                          <a:rPr sz="3200">
                            <a:solidFill>
                              <a:schemeClr val="accent5">
                                <a:hueOff val="-82419"/>
                                <a:satOff val="-9513"/>
                                <a:lumOff val="-16343"/>
                              </a:schemeClr>
                            </a:solidFill>
                          </a:rPr>
                          <a:t>T</a:t>
                        </a:r>
                      </a:p>
                    </a:txBody>
                    <a:tcPr marL="50800" marR="50800" marT="50800" marB="50800" anchor="ctr" anchorCtr="0" horzOverflow="overflow"/>
                  </a:tc>
                </a:tr>
                <a:tr h="1347870">
                  <a:tc>
                    <a:txBody>
                      <a:bodyPr/>
                      <a:lstStyle/>
                      <a:p>
                        <a:pPr algn="l" defTabSz="914400">
                          <a:defRPr sz="1800"/>
                        </a:pPr>
                        <a:r>
                          <a:rPr sz="3200"/>
                          <a:t>I wrote Blair a letter, but I tore it up before I sent it.</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867690">
                  <a:tc>
                    <a:txBody>
                      <a:bodyPr/>
                      <a:lstStyle/>
                      <a:p>
                        <a:pPr algn="l" defTabSz="914400">
                          <a:defRPr sz="1800"/>
                        </a:pPr>
                        <a:r>
                          <a:rPr sz="3200"/>
                          <a:t>…</a:t>
                        </a:r>
                      </a:p>
                    </a:txBody>
                    <a:tcPr marL="50800" marR="50800" marT="50800" marB="50800" anchor="ctr" anchorCtr="0" horzOverflow="overflow"/>
                  </a:tc>
                  <a:tc>
                    <a:txBody>
                      <a:bodyPr/>
                      <a:lstStyle/>
                      <a:p>
                        <a:pPr defTabSz="914400">
                          <a:defRPr sz="1800"/>
                        </a:pPr>
                        <a:r>
                          <a:rPr sz="3200"/>
                          <a:t>…</a:t>
                        </a:r>
                      </a:p>
                    </a:txBody>
                    <a:tcPr marL="50800" marR="50800" marT="50800" marB="50800" anchor="ctr" anchorCtr="0" horzOverflow="overflow"/>
                  </a:tc>
                </a:tr>
              </a:tbl>
            </a:graphicData>
          </a:graphic>
        </p:graphicFrame>
        <p:sp>
          <p:nvSpPr>
            <p:cNvPr id="633" name="Unlabeled dataset"/>
            <p:cNvSpPr txBox="1"/>
            <p:nvPr/>
          </p:nvSpPr>
          <p:spPr>
            <a:xfrm>
              <a:off x="2262340" y="0"/>
              <a:ext cx="3771726" cy="7136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000">
                  <a:solidFill>
                    <a:srgbClr val="000000"/>
                  </a:solidFill>
                </a:defRPr>
              </a:lvl1pPr>
            </a:lstStyle>
            <a:p>
              <a:pPr/>
              <a:r>
                <a:t>Unlabeled dataset</a:t>
              </a:r>
            </a:p>
          </p:txBody>
        </p:sp>
      </p:grpSp>
      <p:grpSp>
        <p:nvGrpSpPr>
          <p:cNvPr id="640" name="Group"/>
          <p:cNvGrpSpPr/>
          <p:nvPr/>
        </p:nvGrpSpPr>
        <p:grpSpPr>
          <a:xfrm>
            <a:off x="10939431" y="2233133"/>
            <a:ext cx="11253338" cy="10150212"/>
            <a:chOff x="496328" y="0"/>
            <a:chExt cx="11253338" cy="10150210"/>
          </a:xfrm>
        </p:grpSpPr>
        <p:grpSp>
          <p:nvGrpSpPr>
            <p:cNvPr id="637" name="Group"/>
            <p:cNvGrpSpPr/>
            <p:nvPr/>
          </p:nvGrpSpPr>
          <p:grpSpPr>
            <a:xfrm>
              <a:off x="4205866" y="0"/>
              <a:ext cx="7543801" cy="10150211"/>
              <a:chOff x="0" y="0"/>
              <a:chExt cx="7543800" cy="10150210"/>
            </a:xfrm>
          </p:grpSpPr>
          <p:graphicFrame>
            <p:nvGraphicFramePr>
              <p:cNvPr id="635" name="Table 1-1-1"/>
              <p:cNvGraphicFramePr/>
              <p:nvPr/>
            </p:nvGraphicFramePr>
            <p:xfrm>
              <a:off x="0" y="853810"/>
              <a:ext cx="7543800" cy="929640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6108875"/>
                    <a:gridCol w="1378459"/>
                  </a:tblGrid>
                  <a:tr h="1347870">
                    <a:tc>
                      <a:txBody>
                        <a:bodyPr/>
                        <a:lstStyle/>
                        <a:p>
                          <a:pPr defTabSz="914400">
                            <a:tabLst>
                              <a:tab pos="1663700" algn="l"/>
                            </a:tabLst>
                            <a:defRPr b="0" sz="1800"/>
                          </a:pPr>
                          <a:r>
                            <a:rPr b="1" sz="3200"/>
                            <a:t>Sentence</a:t>
                          </a:r>
                        </a:p>
                      </a:txBody>
                      <a:tcPr marL="50800" marR="50800" marT="50800" marB="50800" anchor="ctr" anchorCtr="0" horzOverflow="overflow"/>
                    </a:tc>
                    <a:tc>
                      <a:txBody>
                        <a:bodyPr/>
                        <a:lstStyle/>
                        <a:p>
                          <a:pPr defTabSz="914400">
                            <a:tabLst>
                              <a:tab pos="1663700" algn="l"/>
                            </a:tabLst>
                            <a:defRPr b="0" sz="1800"/>
                          </a:pPr>
                          <a:r>
                            <a:rPr b="1" sz="3200"/>
                            <a:t>Pred</a:t>
                          </a:r>
                        </a:p>
                      </a:txBody>
                      <a:tcPr marL="50800" marR="50800" marT="50800" marB="50800" anchor="ctr" anchorCtr="0" horzOverflow="overflow"/>
                    </a:tc>
                  </a:tr>
                  <a:tr h="867690">
                    <a:tc>
                      <a:txBody>
                        <a:bodyPr/>
                        <a:lstStyle/>
                        <a:p>
                          <a:pPr algn="l" defTabSz="914400">
                            <a:defRPr sz="1800"/>
                          </a:pPr>
                          <a:r>
                            <a:rPr sz="3200"/>
                            <a:t>French is spoken in France.</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867690">
                    <a:tc>
                      <a:txBody>
                        <a:bodyPr/>
                        <a:lstStyle/>
                        <a:p>
                          <a:pPr algn="l" defTabSz="914400">
                            <a:defRPr sz="1800"/>
                          </a:pPr>
                          <a:r>
                            <a:rPr sz="3200">
                              <a:solidFill>
                                <a:schemeClr val="accent5">
                                  <a:hueOff val="-82419"/>
                                  <a:satOff val="-9513"/>
                                  <a:lumOff val="-16343"/>
                                </a:schemeClr>
                              </a:solidFill>
                            </a:rPr>
                            <a:t>English is speak in the British.</a:t>
                          </a:r>
                        </a:p>
                      </a:txBody>
                      <a:tcPr marL="50800" marR="50800" marT="50800" marB="50800" anchor="ctr" anchorCtr="0" horzOverflow="overflow"/>
                    </a:tc>
                    <a:tc>
                      <a:txBody>
                        <a:bodyPr/>
                        <a:lstStyle/>
                        <a:p>
                          <a:pPr defTabSz="914400">
                            <a:defRPr sz="1800"/>
                          </a:pPr>
                          <a:r>
                            <a:rPr sz="3200">
                              <a:solidFill>
                                <a:schemeClr val="accent5">
                                  <a:hueOff val="-82419"/>
                                  <a:satOff val="-9513"/>
                                  <a:lumOff val="-16343"/>
                                </a:schemeClr>
                              </a:solidFill>
                            </a:rPr>
                            <a:t>F</a:t>
                          </a:r>
                        </a:p>
                      </a:txBody>
                      <a:tcPr marL="50800" marR="50800" marT="50800" marB="50800" anchor="ctr" anchorCtr="0" horzOverflow="overflow"/>
                    </a:tc>
                  </a:tr>
                  <a:tr h="867690">
                    <a:tc>
                      <a:txBody>
                        <a:bodyPr/>
                        <a:lstStyle/>
                        <a:p>
                          <a:pPr algn="l" defTabSz="914400">
                            <a:defRPr sz="1800"/>
                          </a:pPr>
                          <a:r>
                            <a:rPr sz="3200"/>
                            <a:t>They can sing.</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867690">
                    <a:tc>
                      <a:txBody>
                        <a:bodyPr/>
                        <a:lstStyle/>
                        <a:p>
                          <a:pPr algn="l" defTabSz="914400">
                            <a:defRPr sz="1800"/>
                          </a:pPr>
                          <a:r>
                            <a:rPr sz="3200"/>
                            <a:t>Usually, any lion is majestic.</a:t>
                          </a:r>
                        </a:p>
                      </a:txBody>
                      <a:tcPr marL="50800" marR="50800" marT="50800" marB="50800" anchor="ctr" anchorCtr="0" horzOverflow="overflow"/>
                    </a:tc>
                    <a:tc>
                      <a:txBody>
                        <a:bodyPr/>
                        <a:lstStyle/>
                        <a:p>
                          <a:pPr defTabSz="914400">
                            <a:defRPr sz="1800"/>
                          </a:pPr>
                          <a:r>
                            <a:rPr sz="3200"/>
                            <a:t>F</a:t>
                          </a:r>
                        </a:p>
                      </a:txBody>
                      <a:tcPr marL="50800" marR="50800" marT="50800" marB="50800" anchor="ctr" anchorCtr="0" horzOverflow="overflow"/>
                    </a:tc>
                  </a:tr>
                  <a:tr h="867690">
                    <a:tc>
                      <a:txBody>
                        <a:bodyPr/>
                        <a:lstStyle/>
                        <a:p>
                          <a:pPr algn="l" defTabSz="914400">
                            <a:defRPr sz="1800"/>
                          </a:pPr>
                          <a:r>
                            <a:rPr sz="3200"/>
                            <a:t>Many evidence was provided.</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1347870">
                    <a:tc>
                      <a:txBody>
                        <a:bodyPr/>
                        <a:lstStyle/>
                        <a:p>
                          <a:pPr algn="l" defTabSz="914400">
                            <a:defRPr sz="1800"/>
                          </a:pPr>
                          <a:r>
                            <a:rPr sz="3200">
                              <a:solidFill>
                                <a:schemeClr val="accent5">
                                  <a:hueOff val="-82419"/>
                                  <a:satOff val="-9513"/>
                                  <a:lumOff val="-16343"/>
                                </a:schemeClr>
                              </a:solidFill>
                            </a:rPr>
                            <a:t>Chinese is speak by the largest population in world.</a:t>
                          </a:r>
                        </a:p>
                      </a:txBody>
                      <a:tcPr marL="50800" marR="50800" marT="50800" marB="50800" anchor="ctr" anchorCtr="0" horzOverflow="overflow"/>
                    </a:tc>
                    <a:tc>
                      <a:txBody>
                        <a:bodyPr/>
                        <a:lstStyle/>
                        <a:p>
                          <a:pPr defTabSz="914400">
                            <a:defRPr sz="1800"/>
                          </a:pPr>
                          <a:r>
                            <a:rPr sz="3200">
                              <a:solidFill>
                                <a:schemeClr val="accent5">
                                  <a:hueOff val="-82419"/>
                                  <a:satOff val="-9513"/>
                                  <a:lumOff val="-16343"/>
                                </a:schemeClr>
                              </a:solidFill>
                            </a:rPr>
                            <a:t>F</a:t>
                          </a:r>
                        </a:p>
                      </a:txBody>
                      <a:tcPr marL="50800" marR="50800" marT="50800" marB="50800" anchor="ctr" anchorCtr="0" horzOverflow="overflow"/>
                    </a:tc>
                  </a:tr>
                  <a:tr h="1347870">
                    <a:tc>
                      <a:txBody>
                        <a:bodyPr/>
                        <a:lstStyle/>
                        <a:p>
                          <a:pPr algn="l" defTabSz="914400">
                            <a:defRPr sz="1800"/>
                          </a:pPr>
                          <a:r>
                            <a:rPr sz="3200"/>
                            <a:t>I wrote Blair a letter, but I tore it up before I sent it.</a:t>
                          </a:r>
                        </a:p>
                      </a:txBody>
                      <a:tcPr marL="50800" marR="50800" marT="50800" marB="50800" anchor="ctr" anchorCtr="0" horzOverflow="overflow"/>
                    </a:tc>
                    <a:tc>
                      <a:txBody>
                        <a:bodyPr/>
                        <a:lstStyle/>
                        <a:p>
                          <a:pPr defTabSz="914400">
                            <a:defRPr sz="1800"/>
                          </a:pPr>
                          <a:r>
                            <a:rPr sz="3200"/>
                            <a:t>T</a:t>
                          </a:r>
                        </a:p>
                      </a:txBody>
                      <a:tcPr marL="50800" marR="50800" marT="50800" marB="50800" anchor="ctr" anchorCtr="0" horzOverflow="overflow"/>
                    </a:tc>
                  </a:tr>
                  <a:tr h="867690">
                    <a:tc>
                      <a:txBody>
                        <a:bodyPr/>
                        <a:lstStyle/>
                        <a:p>
                          <a:pPr algn="l" defTabSz="914400">
                            <a:defRPr sz="1800"/>
                          </a:pPr>
                          <a:r>
                            <a:rPr sz="3200"/>
                            <a:t>…</a:t>
                          </a:r>
                        </a:p>
                      </a:txBody>
                      <a:tcPr marL="50800" marR="50800" marT="50800" marB="50800" anchor="ctr" anchorCtr="0" horzOverflow="overflow"/>
                    </a:tc>
                    <a:tc>
                      <a:txBody>
                        <a:bodyPr/>
                        <a:lstStyle/>
                        <a:p>
                          <a:pPr defTabSz="914400">
                            <a:defRPr sz="1800"/>
                          </a:pPr>
                          <a:r>
                            <a:rPr sz="3200"/>
                            <a:t>…</a:t>
                          </a:r>
                        </a:p>
                      </a:txBody>
                      <a:tcPr marL="50800" marR="50800" marT="50800" marB="50800" anchor="ctr" anchorCtr="0" horzOverflow="overflow"/>
                    </a:tc>
                  </a:tr>
                </a:tbl>
              </a:graphicData>
            </a:graphic>
          </p:graphicFrame>
          <p:sp>
            <p:nvSpPr>
              <p:cNvPr id="636" name="Unlabeled dataset"/>
              <p:cNvSpPr txBox="1"/>
              <p:nvPr/>
            </p:nvSpPr>
            <p:spPr>
              <a:xfrm>
                <a:off x="2264021" y="0"/>
                <a:ext cx="3771726" cy="7136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000">
                    <a:solidFill>
                      <a:srgbClr val="000000"/>
                    </a:solidFill>
                  </a:defRPr>
                </a:lvl1pPr>
              </a:lstStyle>
              <a:p>
                <a:pPr/>
                <a:r>
                  <a:t>Unlabeled dataset</a:t>
                </a:r>
              </a:p>
            </p:txBody>
          </p:sp>
        </p:grpSp>
        <p:sp>
          <p:nvSpPr>
            <p:cNvPr id="638" name="Line"/>
            <p:cNvSpPr/>
            <p:nvPr/>
          </p:nvSpPr>
          <p:spPr>
            <a:xfrm>
              <a:off x="496328" y="5075105"/>
              <a:ext cx="1967030"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639" name="Flipping prediction"/>
            <p:cNvSpPr/>
            <p:nvPr/>
          </p:nvSpPr>
          <p:spPr>
            <a:xfrm>
              <a:off x="1479842" y="462486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700">
                  <a:solidFill>
                    <a:srgbClr val="000000"/>
                  </a:solidFill>
                </a:defRPr>
              </a:lvl1pPr>
            </a:lstStyle>
            <a:p>
              <a:pPr/>
              <a:r>
                <a:t>Flipping prediction</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634"/>
                                        </p:tgtEl>
                                        <p:attrNameLst>
                                          <p:attrName>style.visibility</p:attrName>
                                        </p:attrNameLst>
                                      </p:cBhvr>
                                      <p:to>
                                        <p:strVal val="visible"/>
                                      </p:to>
                                    </p:set>
                                    <p:anim calcmode="lin" valueType="num">
                                      <p:cBhvr>
                                        <p:cTn id="7" dur="300" fill="hold"/>
                                        <p:tgtEl>
                                          <p:spTgt spid="634"/>
                                        </p:tgtEl>
                                        <p:attrNameLst>
                                          <p:attrName>ppt_w</p:attrName>
                                        </p:attrNameLst>
                                      </p:cBhvr>
                                      <p:tavLst>
                                        <p:tav tm="0">
                                          <p:val>
                                            <p:fltVal val="0"/>
                                          </p:val>
                                        </p:tav>
                                        <p:tav tm="100000">
                                          <p:val>
                                            <p:strVal val="#ppt_w"/>
                                          </p:val>
                                        </p:tav>
                                      </p:tavLst>
                                    </p:anim>
                                    <p:anim calcmode="lin" valueType="num">
                                      <p:cBhvr>
                                        <p:cTn id="8" dur="300" fill="hold"/>
                                        <p:tgtEl>
                                          <p:spTgt spid="63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640"/>
                                        </p:tgtEl>
                                        <p:attrNameLst>
                                          <p:attrName>style.visibility</p:attrName>
                                        </p:attrNameLst>
                                      </p:cBhvr>
                                      <p:to>
                                        <p:strVal val="visible"/>
                                      </p:to>
                                    </p:set>
                                    <p:anim calcmode="lin" valueType="num">
                                      <p:cBhvr>
                                        <p:cTn id="13" dur="300" fill="hold"/>
                                        <p:tgtEl>
                                          <p:spTgt spid="640"/>
                                        </p:tgtEl>
                                        <p:attrNameLst>
                                          <p:attrName>ppt_w</p:attrName>
                                        </p:attrNameLst>
                                      </p:cBhvr>
                                      <p:tavLst>
                                        <p:tav tm="0">
                                          <p:val>
                                            <p:fltVal val="0"/>
                                          </p:val>
                                        </p:tav>
                                        <p:tav tm="100000">
                                          <p:val>
                                            <p:strVal val="#ppt_w"/>
                                          </p:val>
                                        </p:tav>
                                      </p:tavLst>
                                    </p:anim>
                                    <p:anim calcmode="lin" valueType="num">
                                      <p:cBhvr>
                                        <p:cTn id="14" dur="300" fill="hold"/>
                                        <p:tgtEl>
                                          <p:spTgt spid="64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4" grpId="1"/>
      <p:bldP build="whole" bldLvl="1" animBg="1" rev="0" advAuto="0" spid="640" grpId="2"/>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2" name="Flipping"/>
          <p:cNvSpPr txBox="1"/>
          <p:nvPr>
            <p:ph type="title" idx="4294967295"/>
          </p:nvPr>
        </p:nvSpPr>
        <p:spPr>
          <a:xfrm>
            <a:off x="1054100" y="1079500"/>
            <a:ext cx="21971000" cy="1435100"/>
          </a:xfrm>
          <a:prstGeom prst="rect">
            <a:avLst/>
          </a:prstGeom>
        </p:spPr>
        <p:txBody>
          <a:bodyPr/>
          <a:lstStyle>
            <a:lvl1pPr defTabSz="825500">
              <a:lnSpc>
                <a:spcPct val="100000"/>
              </a:lnSpc>
              <a:defRPr spc="0" sz="5500">
                <a:solidFill>
                  <a:schemeClr val="accent1">
                    <a:hueOff val="114395"/>
                    <a:lumOff val="-24975"/>
                  </a:schemeClr>
                </a:solidFill>
              </a:defRPr>
            </a:lvl1pPr>
          </a:lstStyle>
          <a:p>
            <a:pPr/>
            <a:r>
              <a:t>Flipping</a:t>
            </a:r>
          </a:p>
        </p:txBody>
      </p:sp>
      <p:pic>
        <p:nvPicPr>
          <p:cNvPr id="643" name="Screen Shot 2023-02-02 at 4.38.38 PM.png" descr="Screen Shot 2023-02-02 at 4.38.38 PM.png"/>
          <p:cNvPicPr>
            <a:picLocks noChangeAspect="1"/>
          </p:cNvPicPr>
          <p:nvPr/>
        </p:nvPicPr>
        <p:blipFill>
          <a:blip r:embed="rId2">
            <a:extLst/>
          </a:blip>
          <a:stretch>
            <a:fillRect/>
          </a:stretch>
        </p:blipFill>
        <p:spPr>
          <a:xfrm>
            <a:off x="9820689" y="371877"/>
            <a:ext cx="13004515" cy="12972246"/>
          </a:xfrm>
          <a:prstGeom prst="rect">
            <a:avLst/>
          </a:prstGeom>
          <a:ln w="12700">
            <a:miter lim="400000"/>
          </a:ln>
        </p:spPr>
      </p:pic>
      <p:sp>
        <p:nvSpPr>
          <p:cNvPr id="644" name="Flipping is a task to directly improve model performance by flipping the prediction of error-prone datapoints in an unlabeled dataset."/>
          <p:cNvSpPr txBox="1"/>
          <p:nvPr/>
        </p:nvSpPr>
        <p:spPr>
          <a:xfrm>
            <a:off x="989239" y="2549437"/>
            <a:ext cx="9005813" cy="3721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4100">
                <a:solidFill>
                  <a:srgbClr val="000000"/>
                </a:solidFill>
                <a:latin typeface="Helvetica"/>
                <a:ea typeface="Helvetica"/>
                <a:cs typeface="Helvetica"/>
                <a:sym typeface="Helvetica"/>
              </a:defRPr>
            </a:pPr>
            <a:r>
              <a:t>Flipping is a task to directly improve model performance by flipping the prediction of error-prone datapoints in an unlabeled dataset.</a:t>
            </a:r>
          </a:p>
          <a:p>
            <a:pPr algn="l" defTabSz="457200">
              <a:defRPr sz="4100">
                <a:solidFill>
                  <a:srgbClr val="000000"/>
                </a:solidFill>
                <a:latin typeface="Helvetica"/>
                <a:ea typeface="Helvetica"/>
                <a:cs typeface="Helvetica"/>
                <a:sym typeface="Helvetica"/>
              </a:defRPr>
            </a:pPr>
          </a:p>
          <a:p>
            <a:pPr algn="l" defTabSz="457200">
              <a:defRPr sz="1700">
                <a:solidFill>
                  <a:srgbClr val="000000"/>
                </a:solidFill>
                <a:latin typeface="Helvetica"/>
                <a:ea typeface="Helvetica"/>
                <a:cs typeface="Helvetica"/>
                <a:sym typeface="Helvetica"/>
              </a:defRPr>
            </a:pPr>
          </a:p>
        </p:txBody>
      </p:sp>
      <p:sp>
        <p:nvSpPr>
          <p:cNvPr id="6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46" name="Rectangle"/>
          <p:cNvSpPr/>
          <p:nvPr/>
        </p:nvSpPr>
        <p:spPr>
          <a:xfrm>
            <a:off x="10206282" y="10251454"/>
            <a:ext cx="12543843" cy="2892549"/>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647" name="Figure 10: Flipping Result…"/>
          <p:cNvSpPr txBox="1"/>
          <p:nvPr/>
        </p:nvSpPr>
        <p:spPr>
          <a:xfrm>
            <a:off x="11893236" y="9445890"/>
            <a:ext cx="9169935" cy="1944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solidFill>
                  <a:srgbClr val="000000"/>
                </a:solidFill>
                <a:latin typeface="蘋果儷細宋"/>
                <a:ea typeface="蘋果儷細宋"/>
                <a:cs typeface="蘋果儷細宋"/>
                <a:sym typeface="蘋果儷細宋"/>
              </a:defRPr>
            </a:pPr>
            <a:r>
              <a:t>Figure 10: Flipping Result</a:t>
            </a:r>
          </a:p>
          <a:p>
            <a:pPr>
              <a:defRPr sz="3200">
                <a:solidFill>
                  <a:srgbClr val="000000"/>
                </a:solidFill>
              </a:defRPr>
            </a:pPr>
          </a:p>
          <a:p>
            <a:pPr algn="l">
              <a:defRPr sz="3200">
                <a:solidFill>
                  <a:srgbClr val="000000"/>
                </a:solidFill>
              </a:defRPr>
            </a:pPr>
            <a:r>
              <a:t>X-axis is the number of flipped datapoints and y-axis is the model accuracy.</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49" name="Discover, Explain, Improve Framework"/>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Discover, Explain, Improve Framework</a:t>
            </a:r>
          </a:p>
        </p:txBody>
      </p:sp>
      <p:sp>
        <p:nvSpPr>
          <p:cNvPr id="650" name="Slide Number"/>
          <p:cNvSpPr txBox="1"/>
          <p:nvPr>
            <p:ph type="sldNum" sz="quarter" idx="2"/>
          </p:nvPr>
        </p:nvSpPr>
        <p:spPr>
          <a:xfrm>
            <a:off x="12058764" y="13080999"/>
            <a:ext cx="25397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51" name="Screen Shot 2023-03-31 at 11.03.52 PM.png" descr="Screen Shot 2023-03-31 at 11.03.52 PM.png"/>
          <p:cNvPicPr>
            <a:picLocks noChangeAspect="1"/>
          </p:cNvPicPr>
          <p:nvPr/>
        </p:nvPicPr>
        <p:blipFill>
          <a:blip r:embed="rId2">
            <a:extLst/>
          </a:blip>
          <a:stretch>
            <a:fillRect/>
          </a:stretch>
        </p:blipFill>
        <p:spPr>
          <a:xfrm>
            <a:off x="556504" y="3862058"/>
            <a:ext cx="23692767" cy="6037448"/>
          </a:xfrm>
          <a:prstGeom prst="rect">
            <a:avLst/>
          </a:prstGeom>
          <a:ln w="12700">
            <a:miter lim="400000"/>
          </a:ln>
        </p:spPr>
      </p:pic>
      <p:sp>
        <p:nvSpPr>
          <p:cNvPr id="652" name="Figure 11: DEI framework"/>
          <p:cNvSpPr txBox="1"/>
          <p:nvPr/>
        </p:nvSpPr>
        <p:spPr>
          <a:xfrm>
            <a:off x="7607033" y="9337922"/>
            <a:ext cx="9169935"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000000"/>
                </a:solidFill>
                <a:latin typeface="蘋果儷細宋"/>
                <a:ea typeface="蘋果儷細宋"/>
                <a:cs typeface="蘋果儷細宋"/>
                <a:sym typeface="蘋果儷細宋"/>
              </a:defRPr>
            </a:lvl1pPr>
          </a:lstStyle>
          <a:p>
            <a:pPr/>
            <a:r>
              <a:t>Figure 11: DEI framework</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Summary"/>
          <p:cNvSpPr txBox="1"/>
          <p:nvPr>
            <p:ph type="title" idx="4294967295"/>
          </p:nvPr>
        </p:nvSpPr>
        <p:spPr>
          <a:xfrm>
            <a:off x="1206500" y="952500"/>
            <a:ext cx="21971000" cy="1434949"/>
          </a:xfrm>
          <a:prstGeom prst="rect">
            <a:avLst/>
          </a:prstGeom>
        </p:spPr>
        <p:txBody>
          <a:bodyPr/>
          <a:lstStyle>
            <a:lvl1pPr>
              <a:defRPr>
                <a:solidFill>
                  <a:schemeClr val="accent1">
                    <a:hueOff val="114395"/>
                    <a:lumOff val="-24975"/>
                  </a:schemeClr>
                </a:solidFill>
              </a:defRPr>
            </a:lvl1pPr>
          </a:lstStyle>
          <a:p>
            <a:pPr/>
            <a:r>
              <a:t>Summary</a:t>
            </a:r>
          </a:p>
        </p:txBody>
      </p:sp>
      <p:sp>
        <p:nvSpPr>
          <p:cNvPr id="655" name="Explaining &amp; Predicting model behavior…"/>
          <p:cNvSpPr txBox="1"/>
          <p:nvPr>
            <p:ph type="body" idx="4294967295"/>
          </p:nvPr>
        </p:nvSpPr>
        <p:spPr>
          <a:xfrm>
            <a:off x="2360842" y="2585883"/>
            <a:ext cx="19662316" cy="9610775"/>
          </a:xfrm>
          <a:prstGeom prst="rect">
            <a:avLst/>
          </a:prstGeom>
        </p:spPr>
        <p:txBody>
          <a:bodyPr lIns="45719" tIns="45719" rIns="45719" bIns="45719"/>
          <a:lstStyle/>
          <a:p>
            <a:pPr lvl="1" marL="685800" indent="-228600" defTabSz="914400">
              <a:spcBef>
                <a:spcPts val="1000"/>
              </a:spcBef>
              <a:buSzPct val="100000"/>
              <a:buChar char="➢"/>
              <a:defRPr sz="4100">
                <a:latin typeface="Calibri"/>
                <a:ea typeface="Calibri"/>
                <a:cs typeface="Calibri"/>
                <a:sym typeface="Calibri"/>
              </a:defRPr>
            </a:pPr>
          </a:p>
          <a:p>
            <a:pPr marL="306658" indent="-306658" defTabSz="825500">
              <a:lnSpc>
                <a:spcPct val="100000"/>
              </a:lnSpc>
              <a:spcBef>
                <a:spcPts val="0"/>
              </a:spcBef>
              <a:buSzPct val="100000"/>
              <a:buChar char="➢"/>
              <a:defRPr b="1" sz="5100"/>
            </a:pPr>
            <a:r>
              <a:t> </a:t>
            </a:r>
            <a:r>
              <a:rPr b="0"/>
              <a:t>Explaining &amp; Predicting model behavior</a:t>
            </a:r>
            <a:endParaRPr b="0"/>
          </a:p>
          <a:p>
            <a:pPr marL="306658" indent="-306658" defTabSz="825500">
              <a:lnSpc>
                <a:spcPct val="100000"/>
              </a:lnSpc>
              <a:spcBef>
                <a:spcPts val="0"/>
              </a:spcBef>
              <a:buSzPct val="100000"/>
              <a:buChar char="➢"/>
              <a:defRPr b="1" sz="5100"/>
            </a:pPr>
            <a:endParaRPr b="0"/>
          </a:p>
          <a:p>
            <a:pPr marL="306658" indent="-306658" defTabSz="825500">
              <a:lnSpc>
                <a:spcPct val="100000"/>
              </a:lnSpc>
              <a:spcBef>
                <a:spcPts val="0"/>
              </a:spcBef>
              <a:buSzPct val="100000"/>
              <a:buChar char="➢"/>
              <a:defRPr b="1" sz="5100"/>
            </a:pPr>
            <a:endParaRPr b="0"/>
          </a:p>
          <a:p>
            <a:pPr marL="306658" indent="-306658" defTabSz="825500">
              <a:lnSpc>
                <a:spcPct val="100000"/>
              </a:lnSpc>
              <a:spcBef>
                <a:spcPts val="0"/>
              </a:spcBef>
              <a:buSzPct val="100000"/>
              <a:buChar char="➢"/>
              <a:defRPr b="1" sz="5100"/>
            </a:pPr>
            <a:r>
              <a:rPr b="0"/>
              <a:t> Main Solution: An automatic error detection tool with linguistic explanation bank &amp; benchmark</a:t>
            </a:r>
            <a:endParaRPr b="0"/>
          </a:p>
          <a:p>
            <a:pPr marL="306658" indent="-306658" defTabSz="825500">
              <a:lnSpc>
                <a:spcPct val="100000"/>
              </a:lnSpc>
              <a:spcBef>
                <a:spcPts val="0"/>
              </a:spcBef>
              <a:buSzPct val="100000"/>
              <a:buChar char="➢"/>
              <a:defRPr b="1" sz="5100"/>
            </a:pPr>
            <a:endParaRPr b="0"/>
          </a:p>
          <a:p>
            <a:pPr marL="306658" indent="-306658" defTabSz="825500">
              <a:lnSpc>
                <a:spcPct val="100000"/>
              </a:lnSpc>
              <a:spcBef>
                <a:spcPts val="0"/>
              </a:spcBef>
              <a:buSzPct val="100000"/>
              <a:buChar char="➢"/>
              <a:defRPr b="1" sz="5100"/>
            </a:pPr>
            <a:endParaRPr b="0"/>
          </a:p>
          <a:p>
            <a:pPr marL="306658" indent="-306658" defTabSz="825500">
              <a:lnSpc>
                <a:spcPct val="100000"/>
              </a:lnSpc>
              <a:spcBef>
                <a:spcPts val="0"/>
              </a:spcBef>
              <a:buSzPct val="100000"/>
              <a:buChar char="➢"/>
              <a:defRPr b="1" sz="5100"/>
            </a:pPr>
            <a:r>
              <a:t> </a:t>
            </a:r>
            <a:r>
              <a:rPr b="0"/>
              <a:t>We provide 3 improvement strategies and show positive results</a:t>
            </a:r>
          </a:p>
        </p:txBody>
      </p:sp>
      <p:sp>
        <p:nvSpPr>
          <p:cNvPr id="6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Agenda"/>
          <p:cNvSpPr txBox="1"/>
          <p:nvPr/>
        </p:nvSpPr>
        <p:spPr>
          <a:xfrm>
            <a:off x="2683183" y="1201695"/>
            <a:ext cx="3922777" cy="13783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b="1" spc="-170" sz="8500">
                <a:solidFill>
                  <a:schemeClr val="accent1">
                    <a:hueOff val="114395"/>
                    <a:lumOff val="-24975"/>
                  </a:schemeClr>
                </a:solidFill>
              </a:defRPr>
            </a:lvl1pPr>
          </a:lstStyle>
          <a:p>
            <a:pPr/>
            <a:r>
              <a:t>Agenda</a:t>
            </a:r>
          </a:p>
        </p:txBody>
      </p:sp>
      <p:sp>
        <p:nvSpPr>
          <p:cNvPr id="659" name="Background: Large Language Models…"/>
          <p:cNvSpPr txBox="1"/>
          <p:nvPr>
            <p:ph type="subTitle" idx="1"/>
          </p:nvPr>
        </p:nvSpPr>
        <p:spPr>
          <a:xfrm>
            <a:off x="9709077" y="272584"/>
            <a:ext cx="14577402" cy="13170832"/>
          </a:xfrm>
          <a:prstGeom prst="rect">
            <a:avLst/>
          </a:prstGeom>
        </p:spPr>
        <p:txBody>
          <a:bodyPr lIns="45719" tIns="45719" rIns="45719" bIns="45719"/>
          <a:lstStyle/>
          <a:p>
            <a:pPr marL="248393" indent="-248393" defTabSz="668655">
              <a:buSzPct val="100000"/>
              <a:buChar char="➢"/>
              <a:defRPr sz="4455"/>
            </a:pPr>
            <a:r>
              <a:t> </a:t>
            </a:r>
            <a:r>
              <a:rPr>
                <a:solidFill>
                  <a:schemeClr val="accent1">
                    <a:hueOff val="114395"/>
                    <a:lumOff val="-24975"/>
                  </a:schemeClr>
                </a:solidFill>
              </a:rPr>
              <a:t>Background: Large Language Models</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Interpretability</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Lack of interpretability for model behavior</a:t>
            </a:r>
          </a:p>
          <a:p>
            <a:pPr lvl="1" marL="555498" indent="-185165" defTabSz="740663">
              <a:lnSpc>
                <a:spcPct val="90000"/>
              </a:lnSpc>
              <a:spcBef>
                <a:spcPts val="800"/>
              </a:spcBef>
              <a:buSzPct val="100000"/>
              <a:buChar char="➢"/>
              <a:defRPr b="0" sz="3321">
                <a:latin typeface="Calibri"/>
                <a:ea typeface="Calibri"/>
                <a:cs typeface="Calibri"/>
                <a:sym typeface="Calibri"/>
              </a:defRPr>
            </a:pPr>
            <a:r>
              <a:t> An automatic error detection tool with linguistic explanation benchmark</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5">
                    <a:lumOff val="-29866"/>
                  </a:schemeClr>
                </a:solidFill>
              </a:rPr>
              <a:t>Fairness</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LLM-based recommender system </a:t>
            </a:r>
          </a:p>
          <a:p>
            <a:pPr lvl="1" marL="555498" indent="-185165" defTabSz="740663">
              <a:lnSpc>
                <a:spcPct val="90000"/>
              </a:lnSpc>
              <a:spcBef>
                <a:spcPts val="800"/>
              </a:spcBef>
              <a:buSzPct val="100000"/>
              <a:buChar char="➢"/>
              <a:defRPr b="0" sz="3321">
                <a:latin typeface="Calibri"/>
                <a:ea typeface="Calibri"/>
                <a:cs typeface="Calibri"/>
                <a:sym typeface="Calibri"/>
              </a:defRPr>
            </a:pPr>
            <a:r>
              <a:t> An efficient user-controllable fairness framework</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Safety</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LLM-based agent </a:t>
            </a:r>
          </a:p>
          <a:p>
            <a:pPr lvl="1" marL="555498" indent="-185165" defTabSz="740663">
              <a:lnSpc>
                <a:spcPct val="90000"/>
              </a:lnSpc>
              <a:spcBef>
                <a:spcPts val="800"/>
              </a:spcBef>
              <a:buSzPct val="100000"/>
              <a:buChar char="➢"/>
              <a:defRPr b="0" sz="3321">
                <a:latin typeface="Calibri"/>
                <a:ea typeface="Calibri"/>
                <a:cs typeface="Calibri"/>
                <a:sym typeface="Calibri"/>
              </a:defRPr>
            </a:pPr>
            <a:r>
              <a:t> A three-stage safety strategy</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Data Contamination in Evaluation</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Dynamic Benchmaking </a:t>
            </a:r>
          </a:p>
          <a:p>
            <a:pPr lvl="1" marL="555498" indent="-185165" defTabSz="740663">
              <a:lnSpc>
                <a:spcPct val="90000"/>
              </a:lnSpc>
              <a:spcBef>
                <a:spcPts val="800"/>
              </a:spcBef>
              <a:buSzPct val="100000"/>
              <a:buChar char="➢"/>
              <a:defRPr b="0" sz="3321">
                <a:latin typeface="Calibri"/>
                <a:ea typeface="Calibri"/>
                <a:cs typeface="Calibri"/>
                <a:sym typeface="Calibri"/>
              </a:defRPr>
            </a:pPr>
            <a:r>
              <a:t> Difficult to be hacked </a:t>
            </a:r>
          </a:p>
          <a:p>
            <a:pPr marL="248393" indent="-248393" defTabSz="668655">
              <a:buSzPct val="100000"/>
              <a:buChar char="➢"/>
              <a:defRPr sz="4455"/>
            </a:pPr>
          </a:p>
          <a:p>
            <a:pPr marL="248393" indent="-248393" defTabSz="668655">
              <a:buSzPct val="100000"/>
              <a:buChar char="➢"/>
              <a:defRPr sz="4455"/>
            </a:pPr>
            <a:r>
              <a:t> </a:t>
            </a:r>
            <a:r>
              <a:rPr>
                <a:solidFill>
                  <a:schemeClr val="accent1">
                    <a:hueOff val="114395"/>
                    <a:lumOff val="-24975"/>
                  </a:schemeClr>
                </a:solidFill>
              </a:rPr>
              <a:t>Conclusion</a:t>
            </a:r>
            <a:endParaRPr>
              <a:solidFill>
                <a:schemeClr val="accent1">
                  <a:hueOff val="114395"/>
                  <a:lumOff val="-24975"/>
                </a:schemeClr>
              </a:solidFill>
            </a:endParaRPr>
          </a:p>
          <a:p>
            <a:pPr marL="248393" indent="-248393" defTabSz="668655">
              <a:buSzPct val="100000"/>
              <a:buChar char="➢"/>
              <a:defRPr sz="4455"/>
            </a:pPr>
            <a:endParaRPr>
              <a:solidFill>
                <a:schemeClr val="accent1">
                  <a:hueOff val="114395"/>
                  <a:lumOff val="-24975"/>
                </a:schemeClr>
              </a:solidFill>
            </a:endParaRPr>
          </a:p>
          <a:p>
            <a:pPr marL="248393" indent="-248393" defTabSz="668655">
              <a:buSzPct val="100000"/>
              <a:buChar char="➢"/>
              <a:defRPr sz="4455"/>
            </a:pPr>
            <a:r>
              <a:t> </a:t>
            </a:r>
            <a:r>
              <a:rPr>
                <a:solidFill>
                  <a:schemeClr val="accent1">
                    <a:hueOff val="114395"/>
                    <a:lumOff val="-24975"/>
                  </a:schemeClr>
                </a:solidFill>
              </a:rPr>
              <a:t>Q&amp;A</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62" name="UP5: Unbiased Foundation Model for Fairness-aware Recommendation"/>
          <p:cNvSpPr txBox="1"/>
          <p:nvPr>
            <p:ph type="title" idx="4294967295"/>
          </p:nvPr>
        </p:nvSpPr>
        <p:spPr>
          <a:xfrm>
            <a:off x="620835" y="1295364"/>
            <a:ext cx="23142331" cy="5496842"/>
          </a:xfrm>
          <a:prstGeom prst="rect">
            <a:avLst/>
          </a:prstGeom>
        </p:spPr>
        <p:txBody>
          <a:bodyPr anchor="b"/>
          <a:lstStyle>
            <a:lvl1pPr algn="ctr">
              <a:defRPr spc="-150" sz="7500"/>
            </a:lvl1pPr>
          </a:lstStyle>
          <a:p>
            <a:pPr/>
            <a:r>
              <a:t>UP5: Unbiased Foundation Model for Fairness-aware Recommendation</a:t>
            </a:r>
          </a:p>
        </p:txBody>
      </p:sp>
      <p:sp>
        <p:nvSpPr>
          <p:cNvPr id="663" name="Wenyue Hua, Yingqiang Ge, Shuyuan Xu, Jianchao Ji, Yongfeng Zhang…"/>
          <p:cNvSpPr txBox="1"/>
          <p:nvPr/>
        </p:nvSpPr>
        <p:spPr>
          <a:xfrm>
            <a:off x="1201340" y="8277370"/>
            <a:ext cx="21971003" cy="420677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defRPr b="1" sz="3600">
                <a:solidFill>
                  <a:srgbClr val="000000"/>
                </a:solidFill>
              </a:defRPr>
            </a:pPr>
          </a:p>
          <a:p>
            <a:pPr defTabSz="825500">
              <a:defRPr b="1" sz="3600">
                <a:solidFill>
                  <a:srgbClr val="000000"/>
                </a:solidFill>
              </a:defRPr>
            </a:pPr>
          </a:p>
          <a:p>
            <a:pPr defTabSz="825500">
              <a:defRPr b="1" sz="3600">
                <a:solidFill>
                  <a:srgbClr val="000000"/>
                </a:solidFill>
              </a:defRPr>
            </a:pPr>
            <a:r>
              <a:t>Wenyue Hua, Yingqiang Ge, Shuyuan Xu, Jianchao Ji, Yongfeng Zhang</a:t>
            </a:r>
          </a:p>
          <a:p>
            <a:pPr defTabSz="825500">
              <a:defRPr b="1" sz="3600">
                <a:solidFill>
                  <a:srgbClr val="000000"/>
                </a:solidFill>
              </a:defRPr>
            </a:pPr>
            <a:r>
              <a:t>Rutgers University</a:t>
            </a:r>
          </a:p>
          <a:p>
            <a:pPr defTabSz="825500">
              <a:defRPr b="1" sz="3600">
                <a:solidFill>
                  <a:srgbClr val="000000"/>
                </a:solidFill>
              </a:defRPr>
            </a:pPr>
          </a:p>
          <a:p>
            <a:pPr defTabSz="825500">
              <a:defRPr b="1" sz="3600">
                <a:solidFill>
                  <a:srgbClr val="000000"/>
                </a:solidFill>
              </a:defRPr>
            </a:pPr>
            <a:r>
              <a:t>(Accepted to EACL)</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04" name="Background: LLMs"/>
          <p:cNvSpPr txBox="1"/>
          <p:nvPr>
            <p:ph type="body" sz="quarter" idx="4294967295"/>
          </p:nvPr>
        </p:nvSpPr>
        <p:spPr>
          <a:xfrm>
            <a:off x="964374" y="445908"/>
            <a:ext cx="21971001" cy="1905001"/>
          </a:xfrm>
          <a:prstGeom prst="rect">
            <a:avLst/>
          </a:prstGeom>
        </p:spPr>
        <p:txBody>
          <a:bodyPr/>
          <a:lstStyle>
            <a:lvl1pPr marL="0" indent="0">
              <a:lnSpc>
                <a:spcPct val="80000"/>
              </a:lnSpc>
              <a:spcBef>
                <a:spcPts val="0"/>
              </a:spcBef>
              <a:buSzTx/>
              <a:buNone/>
              <a:defRPr b="1" spc="-170" sz="8500">
                <a:solidFill>
                  <a:schemeClr val="accent1">
                    <a:hueOff val="114395"/>
                    <a:lumOff val="-24975"/>
                  </a:schemeClr>
                </a:solidFill>
              </a:defRPr>
            </a:lvl1pPr>
          </a:lstStyle>
          <a:p>
            <a:pPr/>
            <a:r>
              <a:t>Background: LLMs</a:t>
            </a:r>
          </a:p>
        </p:txBody>
      </p:sp>
      <p:sp>
        <p:nvSpPr>
          <p:cNvPr id="205" name="Slide Number"/>
          <p:cNvSpPr txBox="1"/>
          <p:nvPr>
            <p:ph type="sldNum" sz="quarter" idx="4294967295"/>
          </p:nvPr>
        </p:nvSpPr>
        <p:spPr>
          <a:xfrm>
            <a:off x="12065050" y="13080999"/>
            <a:ext cx="241403"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6" name="Image" descr="Image"/>
          <p:cNvPicPr>
            <a:picLocks noChangeAspect="1"/>
          </p:cNvPicPr>
          <p:nvPr/>
        </p:nvPicPr>
        <p:blipFill>
          <a:blip r:embed="rId2">
            <a:extLst/>
          </a:blip>
          <a:stretch>
            <a:fillRect/>
          </a:stretch>
        </p:blipFill>
        <p:spPr>
          <a:xfrm>
            <a:off x="2071355" y="1740652"/>
            <a:ext cx="19757040" cy="11113335"/>
          </a:xfrm>
          <a:prstGeom prst="rect">
            <a:avLst/>
          </a:prstGeom>
          <a:ln w="12700">
            <a:miter lim="400000"/>
          </a:ln>
        </p:spPr>
      </p:pic>
      <p:sp>
        <p:nvSpPr>
          <p:cNvPr id="207" name="Image from https://renaissancerachel.com/large-language-models-overview/"/>
          <p:cNvSpPr txBox="1"/>
          <p:nvPr/>
        </p:nvSpPr>
        <p:spPr>
          <a:xfrm>
            <a:off x="195614" y="13299082"/>
            <a:ext cx="8805165"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rgbClr val="000000"/>
                </a:solidFill>
              </a:defRPr>
            </a:lvl1pPr>
          </a:lstStyle>
          <a:p>
            <a:pPr/>
            <a:r>
              <a:t>Image from https://renaissancerachel.com/large-language-models-overview/</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66" name="UP5: Unbiased Foundation Model for Fairness-aware Recommendation"/>
          <p:cNvSpPr txBox="1"/>
          <p:nvPr>
            <p:ph type="title" idx="4294967295"/>
          </p:nvPr>
        </p:nvSpPr>
        <p:spPr>
          <a:xfrm>
            <a:off x="620835" y="1295364"/>
            <a:ext cx="23142331" cy="5496842"/>
          </a:xfrm>
          <a:prstGeom prst="rect">
            <a:avLst/>
          </a:prstGeom>
        </p:spPr>
        <p:txBody>
          <a:bodyPr anchor="b"/>
          <a:lstStyle>
            <a:lvl1pPr algn="ctr">
              <a:defRPr spc="-150" sz="7500"/>
            </a:lvl1pPr>
          </a:lstStyle>
          <a:p>
            <a:pPr/>
            <a:r>
              <a:t>UP5: Unbiased Foundation Model for Fairness-aware Recommendation</a:t>
            </a:r>
          </a:p>
        </p:txBody>
      </p:sp>
      <p:sp>
        <p:nvSpPr>
          <p:cNvPr id="667" name="Wenyue Hua, Yingqiang Ge, Shuyuan Xu, Jianchao Ji, Yongfeng Zhang…"/>
          <p:cNvSpPr txBox="1"/>
          <p:nvPr/>
        </p:nvSpPr>
        <p:spPr>
          <a:xfrm>
            <a:off x="1201340" y="8277370"/>
            <a:ext cx="21971003" cy="420677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defRPr b="1" sz="3600">
                <a:solidFill>
                  <a:srgbClr val="000000"/>
                </a:solidFill>
              </a:defRPr>
            </a:pPr>
          </a:p>
          <a:p>
            <a:pPr defTabSz="825500">
              <a:defRPr b="1" sz="3600">
                <a:solidFill>
                  <a:srgbClr val="000000"/>
                </a:solidFill>
              </a:defRPr>
            </a:pPr>
          </a:p>
          <a:p>
            <a:pPr defTabSz="825500">
              <a:defRPr b="1" sz="3600">
                <a:solidFill>
                  <a:srgbClr val="000000"/>
                </a:solidFill>
              </a:defRPr>
            </a:pPr>
            <a:r>
              <a:t>Wenyue Hua, Yingqiang Ge, Shuyuan Xu, Jianchao Ji, Yongfeng Zhang</a:t>
            </a:r>
          </a:p>
          <a:p>
            <a:pPr defTabSz="825500">
              <a:defRPr b="1" sz="3600">
                <a:solidFill>
                  <a:srgbClr val="000000"/>
                </a:solidFill>
              </a:defRPr>
            </a:pPr>
            <a:r>
              <a:t>Rutgers University</a:t>
            </a:r>
          </a:p>
          <a:p>
            <a:pPr defTabSz="825500">
              <a:defRPr b="1" sz="3600">
                <a:solidFill>
                  <a:srgbClr val="000000"/>
                </a:solidFill>
              </a:defRPr>
            </a:pPr>
          </a:p>
          <a:p>
            <a:pPr defTabSz="825500">
              <a:defRPr b="1" sz="3600">
                <a:solidFill>
                  <a:srgbClr val="000000"/>
                </a:solidFill>
              </a:defRPr>
            </a:pPr>
            <a:r>
              <a:t>(Accepted to EACL)</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70" name="Recommender System"/>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Recommender System</a:t>
            </a:r>
          </a:p>
        </p:txBody>
      </p:sp>
      <p:sp>
        <p:nvSpPr>
          <p:cNvPr id="671" name="Rectangle"/>
          <p:cNvSpPr/>
          <p:nvPr/>
        </p:nvSpPr>
        <p:spPr>
          <a:xfrm>
            <a:off x="-7000809" y="5786581"/>
            <a:ext cx="18528320" cy="815997"/>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672" name="Screen Shot 2024-08-23 at 6.49.36 PM.png" descr="Screen Shot 2024-08-23 at 6.49.36 PM.png"/>
          <p:cNvPicPr>
            <a:picLocks noChangeAspect="1"/>
          </p:cNvPicPr>
          <p:nvPr/>
        </p:nvPicPr>
        <p:blipFill>
          <a:blip r:embed="rId2">
            <a:extLst/>
          </a:blip>
          <a:stretch>
            <a:fillRect/>
          </a:stretch>
        </p:blipFill>
        <p:spPr>
          <a:xfrm>
            <a:off x="918750" y="3878561"/>
            <a:ext cx="14090860" cy="5392171"/>
          </a:xfrm>
          <a:prstGeom prst="rect">
            <a:avLst/>
          </a:prstGeom>
          <a:ln w="12700">
            <a:miter lim="400000"/>
          </a:ln>
        </p:spPr>
      </p:pic>
      <p:grpSp>
        <p:nvGrpSpPr>
          <p:cNvPr id="678" name="Group"/>
          <p:cNvGrpSpPr/>
          <p:nvPr/>
        </p:nvGrpSpPr>
        <p:grpSpPr>
          <a:xfrm>
            <a:off x="15334437" y="3945405"/>
            <a:ext cx="3826028" cy="4673387"/>
            <a:chOff x="0" y="0"/>
            <a:chExt cx="3826027" cy="4673386"/>
          </a:xfrm>
        </p:grpSpPr>
        <p:grpSp>
          <p:nvGrpSpPr>
            <p:cNvPr id="675" name="Group"/>
            <p:cNvGrpSpPr/>
            <p:nvPr/>
          </p:nvGrpSpPr>
          <p:grpSpPr>
            <a:xfrm>
              <a:off x="371630" y="0"/>
              <a:ext cx="2764683" cy="2872049"/>
              <a:chOff x="0" y="0"/>
              <a:chExt cx="2764681" cy="2872048"/>
            </a:xfrm>
          </p:grpSpPr>
          <p:pic>
            <p:nvPicPr>
              <p:cNvPr id="673" name="Screen Shot 2024-08-23 at 7.12.20 PM.png" descr="Screen Shot 2024-08-23 at 7.12.20 PM.png"/>
              <p:cNvPicPr>
                <a:picLocks noChangeAspect="1"/>
              </p:cNvPicPr>
              <p:nvPr/>
            </p:nvPicPr>
            <p:blipFill>
              <a:blip r:embed="rId3">
                <a:extLst/>
              </a:blip>
              <a:stretch>
                <a:fillRect/>
              </a:stretch>
            </p:blipFill>
            <p:spPr>
              <a:xfrm>
                <a:off x="0" y="0"/>
                <a:ext cx="2764682" cy="2872049"/>
              </a:xfrm>
              <a:prstGeom prst="rect">
                <a:avLst/>
              </a:prstGeom>
              <a:ln w="12700" cap="flat">
                <a:noFill/>
                <a:miter lim="400000"/>
              </a:ln>
              <a:effectLst/>
            </p:spPr>
          </p:pic>
          <p:sp>
            <p:nvSpPr>
              <p:cNvPr id="674" name="Oval"/>
              <p:cNvSpPr/>
              <p:nvPr/>
            </p:nvSpPr>
            <p:spPr>
              <a:xfrm>
                <a:off x="1147238" y="1403294"/>
                <a:ext cx="847902" cy="740155"/>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676" name="Arrow"/>
            <p:cNvSpPr/>
            <p:nvPr/>
          </p:nvSpPr>
          <p:spPr>
            <a:xfrm>
              <a:off x="112242" y="2949990"/>
              <a:ext cx="3601544" cy="692392"/>
            </a:xfrm>
            <a:prstGeom prst="rightArrow">
              <a:avLst>
                <a:gd name="adj1" fmla="val 32000"/>
                <a:gd name="adj2" fmla="val 116013"/>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677" name="Recommender system"/>
            <p:cNvSpPr txBox="1"/>
            <p:nvPr/>
          </p:nvSpPr>
          <p:spPr>
            <a:xfrm>
              <a:off x="-1" y="4137598"/>
              <a:ext cx="3826029" cy="5357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900">
                  <a:solidFill>
                    <a:srgbClr val="000000"/>
                  </a:solidFill>
                </a:defRPr>
              </a:lvl1pPr>
            </a:lstStyle>
            <a:p>
              <a:pPr/>
              <a:r>
                <a:t>Recommender system</a:t>
              </a:r>
            </a:p>
          </p:txBody>
        </p:sp>
      </p:grpSp>
      <p:grpSp>
        <p:nvGrpSpPr>
          <p:cNvPr id="681" name="Group"/>
          <p:cNvGrpSpPr/>
          <p:nvPr/>
        </p:nvGrpSpPr>
        <p:grpSpPr>
          <a:xfrm>
            <a:off x="18385914" y="4344837"/>
            <a:ext cx="5730987" cy="4741232"/>
            <a:chOff x="0" y="0"/>
            <a:chExt cx="5730985" cy="4741230"/>
          </a:xfrm>
        </p:grpSpPr>
        <p:sp>
          <p:nvSpPr>
            <p:cNvPr id="679" name="The next movie to recommend:  Harry and Tonto"/>
            <p:cNvSpPr txBox="1"/>
            <p:nvPr/>
          </p:nvSpPr>
          <p:spPr>
            <a:xfrm>
              <a:off x="0" y="0"/>
              <a:ext cx="5730986" cy="1043433"/>
            </a:xfrm>
            <a:prstGeom prst="rect">
              <a:avLst/>
            </a:pr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defRPr sz="3000">
                  <a:solidFill>
                    <a:srgbClr val="000000"/>
                  </a:solidFill>
                </a:defRPr>
              </a:pPr>
              <a:r>
                <a:t>The next movie to recommend: </a:t>
              </a:r>
              <a:br/>
              <a:r>
                <a:t>Harry and Tonto</a:t>
              </a:r>
            </a:p>
          </p:txBody>
        </p:sp>
        <p:pic>
          <p:nvPicPr>
            <p:cNvPr id="680" name="harryandtonto.jpg" descr="harryandtonto.jpg"/>
            <p:cNvPicPr>
              <a:picLocks noChangeAspect="1"/>
            </p:cNvPicPr>
            <p:nvPr/>
          </p:nvPicPr>
          <p:blipFill>
            <a:blip r:embed="rId4">
              <a:extLst/>
            </a:blip>
            <a:stretch>
              <a:fillRect/>
            </a:stretch>
          </p:blipFill>
          <p:spPr>
            <a:xfrm>
              <a:off x="1324485" y="1180205"/>
              <a:ext cx="2521206" cy="3561026"/>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2" grpId="1"/>
      <p:bldP build="whole" bldLvl="1" animBg="1" rev="0" advAuto="0" spid="681" grpId="2"/>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84" name="Large Language Model for Recommender System"/>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Large Language Model for Recommender System</a:t>
            </a:r>
          </a:p>
        </p:txBody>
      </p:sp>
      <p:grpSp>
        <p:nvGrpSpPr>
          <p:cNvPr id="697" name="Group"/>
          <p:cNvGrpSpPr/>
          <p:nvPr/>
        </p:nvGrpSpPr>
        <p:grpSpPr>
          <a:xfrm>
            <a:off x="2654145" y="1973050"/>
            <a:ext cx="22620521" cy="10684845"/>
            <a:chOff x="0" y="0"/>
            <a:chExt cx="22620520" cy="10684843"/>
          </a:xfrm>
        </p:grpSpPr>
        <p:grpSp>
          <p:nvGrpSpPr>
            <p:cNvPr id="694" name="Group"/>
            <p:cNvGrpSpPr/>
            <p:nvPr/>
          </p:nvGrpSpPr>
          <p:grpSpPr>
            <a:xfrm>
              <a:off x="0" y="0"/>
              <a:ext cx="22620521" cy="10684844"/>
              <a:chOff x="0" y="0"/>
              <a:chExt cx="22620520" cy="10684843"/>
            </a:xfrm>
          </p:grpSpPr>
          <p:sp>
            <p:nvSpPr>
              <p:cNvPr id="685" name="Rectangle"/>
              <p:cNvSpPr/>
              <p:nvPr/>
            </p:nvSpPr>
            <p:spPr>
              <a:xfrm>
                <a:off x="94872" y="9840307"/>
                <a:ext cx="2097265" cy="514552"/>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nvGrpSpPr>
              <p:cNvPr id="692" name="Group"/>
              <p:cNvGrpSpPr/>
              <p:nvPr/>
            </p:nvGrpSpPr>
            <p:grpSpPr>
              <a:xfrm>
                <a:off x="0" y="0"/>
                <a:ext cx="22620521" cy="10684844"/>
                <a:chOff x="0" y="0"/>
                <a:chExt cx="22620520" cy="10684843"/>
              </a:xfrm>
            </p:grpSpPr>
            <p:pic>
              <p:nvPicPr>
                <p:cNvPr id="686" name="Screen Shot 2024-08-09 at 5.06.44 PM.png" descr="Screen Shot 2024-08-09 at 5.06.44 PM.png"/>
                <p:cNvPicPr>
                  <a:picLocks noChangeAspect="1"/>
                </p:cNvPicPr>
                <p:nvPr/>
              </p:nvPicPr>
              <p:blipFill>
                <a:blip r:embed="rId2">
                  <a:extLst/>
                </a:blip>
                <a:stretch>
                  <a:fillRect/>
                </a:stretch>
              </p:blipFill>
              <p:spPr>
                <a:xfrm>
                  <a:off x="0" y="0"/>
                  <a:ext cx="21963289" cy="10684844"/>
                </a:xfrm>
                <a:prstGeom prst="rect">
                  <a:avLst/>
                </a:prstGeom>
                <a:ln w="12700" cap="flat">
                  <a:noFill/>
                  <a:miter lim="400000"/>
                </a:ln>
                <a:effectLst/>
              </p:spPr>
            </p:pic>
            <p:sp>
              <p:nvSpPr>
                <p:cNvPr id="687" name="Rectangle"/>
                <p:cNvSpPr/>
                <p:nvPr/>
              </p:nvSpPr>
              <p:spPr>
                <a:xfrm>
                  <a:off x="17226819" y="898851"/>
                  <a:ext cx="3545057" cy="2170657"/>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688" name="Rectangle"/>
                <p:cNvSpPr/>
                <p:nvPr/>
              </p:nvSpPr>
              <p:spPr>
                <a:xfrm>
                  <a:off x="18612746" y="2928879"/>
                  <a:ext cx="3545056" cy="2170657"/>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689" name="Rectangle"/>
                <p:cNvSpPr/>
                <p:nvPr/>
              </p:nvSpPr>
              <p:spPr>
                <a:xfrm>
                  <a:off x="18612746" y="5036848"/>
                  <a:ext cx="3545056" cy="2170657"/>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690" name="Rectangle"/>
                <p:cNvSpPr/>
                <p:nvPr/>
              </p:nvSpPr>
              <p:spPr>
                <a:xfrm>
                  <a:off x="17822257" y="6090832"/>
                  <a:ext cx="4470495" cy="2170657"/>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691" name="Rectangle"/>
                <p:cNvSpPr/>
                <p:nvPr/>
              </p:nvSpPr>
              <p:spPr>
                <a:xfrm>
                  <a:off x="18150027" y="6979042"/>
                  <a:ext cx="4470494" cy="2170658"/>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693" name="Rectangle"/>
              <p:cNvSpPr/>
              <p:nvPr/>
            </p:nvSpPr>
            <p:spPr>
              <a:xfrm>
                <a:off x="70296" y="9695581"/>
                <a:ext cx="2237755" cy="80400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695" name="Rectangle"/>
            <p:cNvSpPr/>
            <p:nvPr/>
          </p:nvSpPr>
          <p:spPr>
            <a:xfrm>
              <a:off x="2090433" y="9612785"/>
              <a:ext cx="19610312" cy="726883"/>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696" name="Screen Shot 2024-08-17 at 9.18.41 AM.png" descr="Screen Shot 2024-08-17 at 9.18.41 AM.png"/>
            <p:cNvPicPr>
              <a:picLocks noChangeAspect="1"/>
            </p:cNvPicPr>
            <p:nvPr/>
          </p:nvPicPr>
          <p:blipFill>
            <a:blip r:embed="rId3">
              <a:extLst/>
            </a:blip>
            <a:stretch>
              <a:fillRect/>
            </a:stretch>
          </p:blipFill>
          <p:spPr>
            <a:xfrm>
              <a:off x="1863725" y="9138877"/>
              <a:ext cx="18235839" cy="895510"/>
            </a:xfrm>
            <a:prstGeom prst="rect">
              <a:avLst/>
            </a:prstGeom>
            <a:ln w="12700" cap="flat">
              <a:noFill/>
              <a:miter lim="400000"/>
            </a:ln>
            <a:effectLst/>
          </p:spPr>
        </p:pic>
      </p:grpSp>
      <p:sp>
        <p:nvSpPr>
          <p:cNvPr id="698" name="Rectangle"/>
          <p:cNvSpPr/>
          <p:nvPr/>
        </p:nvSpPr>
        <p:spPr>
          <a:xfrm>
            <a:off x="4204368" y="11142056"/>
            <a:ext cx="18528320" cy="815997"/>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1" name="LLM4RS can be biased/unfair on user sensitive feature"/>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LLM4RS can be biased/unfair on user sensitive feature </a:t>
            </a:r>
          </a:p>
        </p:txBody>
      </p:sp>
      <p:grpSp>
        <p:nvGrpSpPr>
          <p:cNvPr id="711" name="Group"/>
          <p:cNvGrpSpPr/>
          <p:nvPr/>
        </p:nvGrpSpPr>
        <p:grpSpPr>
          <a:xfrm>
            <a:off x="3028461" y="1999786"/>
            <a:ext cx="22620521" cy="10684845"/>
            <a:chOff x="0" y="0"/>
            <a:chExt cx="22620520" cy="10684843"/>
          </a:xfrm>
        </p:grpSpPr>
        <p:sp>
          <p:nvSpPr>
            <p:cNvPr id="702" name="Rectangle"/>
            <p:cNvSpPr/>
            <p:nvPr/>
          </p:nvSpPr>
          <p:spPr>
            <a:xfrm>
              <a:off x="94872" y="9840307"/>
              <a:ext cx="2097265" cy="514552"/>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nvGrpSpPr>
            <p:cNvPr id="709" name="Group"/>
            <p:cNvGrpSpPr/>
            <p:nvPr/>
          </p:nvGrpSpPr>
          <p:grpSpPr>
            <a:xfrm>
              <a:off x="0" y="0"/>
              <a:ext cx="22620521" cy="10684844"/>
              <a:chOff x="0" y="0"/>
              <a:chExt cx="22620520" cy="10684843"/>
            </a:xfrm>
          </p:grpSpPr>
          <p:pic>
            <p:nvPicPr>
              <p:cNvPr id="703" name="Screen Shot 2024-08-09 at 5.06.44 PM.png" descr="Screen Shot 2024-08-09 at 5.06.44 PM.png"/>
              <p:cNvPicPr>
                <a:picLocks noChangeAspect="1"/>
              </p:cNvPicPr>
              <p:nvPr/>
            </p:nvPicPr>
            <p:blipFill>
              <a:blip r:embed="rId2">
                <a:extLst/>
              </a:blip>
              <a:stretch>
                <a:fillRect/>
              </a:stretch>
            </p:blipFill>
            <p:spPr>
              <a:xfrm>
                <a:off x="0" y="0"/>
                <a:ext cx="21963289" cy="10684844"/>
              </a:xfrm>
              <a:prstGeom prst="rect">
                <a:avLst/>
              </a:prstGeom>
              <a:ln w="12700" cap="flat">
                <a:noFill/>
                <a:miter lim="400000"/>
              </a:ln>
              <a:effectLst/>
            </p:spPr>
          </p:pic>
          <p:sp>
            <p:nvSpPr>
              <p:cNvPr id="704" name="Rectangle"/>
              <p:cNvSpPr/>
              <p:nvPr/>
            </p:nvSpPr>
            <p:spPr>
              <a:xfrm>
                <a:off x="17226819" y="898851"/>
                <a:ext cx="3545057" cy="2170657"/>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05" name="Rectangle"/>
              <p:cNvSpPr/>
              <p:nvPr/>
            </p:nvSpPr>
            <p:spPr>
              <a:xfrm>
                <a:off x="18612746" y="2928879"/>
                <a:ext cx="3545056" cy="2170657"/>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06" name="Rectangle"/>
              <p:cNvSpPr/>
              <p:nvPr/>
            </p:nvSpPr>
            <p:spPr>
              <a:xfrm>
                <a:off x="18612746" y="5036848"/>
                <a:ext cx="3545056" cy="2170657"/>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07" name="Rectangle"/>
              <p:cNvSpPr/>
              <p:nvPr/>
            </p:nvSpPr>
            <p:spPr>
              <a:xfrm>
                <a:off x="17822257" y="6090832"/>
                <a:ext cx="4470495" cy="2170657"/>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08" name="Rectangle"/>
              <p:cNvSpPr/>
              <p:nvPr/>
            </p:nvSpPr>
            <p:spPr>
              <a:xfrm>
                <a:off x="18150027" y="6979042"/>
                <a:ext cx="4470494" cy="2170658"/>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710" name="Rectangle"/>
            <p:cNvSpPr/>
            <p:nvPr/>
          </p:nvSpPr>
          <p:spPr>
            <a:xfrm>
              <a:off x="70296" y="9695581"/>
              <a:ext cx="2237755" cy="80400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712" name="Rectangle"/>
          <p:cNvSpPr/>
          <p:nvPr/>
        </p:nvSpPr>
        <p:spPr>
          <a:xfrm>
            <a:off x="5118894" y="11612571"/>
            <a:ext cx="19610312" cy="726884"/>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713" name="Screen Shot 2024-08-17 at 7.36.58 PM.png" descr="Screen Shot 2024-08-17 at 7.36.58 PM.png"/>
          <p:cNvPicPr>
            <a:picLocks noChangeAspect="1"/>
          </p:cNvPicPr>
          <p:nvPr/>
        </p:nvPicPr>
        <p:blipFill>
          <a:blip r:embed="rId3">
            <a:extLst/>
          </a:blip>
          <a:stretch>
            <a:fillRect/>
          </a:stretch>
        </p:blipFill>
        <p:spPr>
          <a:xfrm flipH="1">
            <a:off x="44366" y="3937020"/>
            <a:ext cx="2675221" cy="4012832"/>
          </a:xfrm>
          <a:prstGeom prst="rect">
            <a:avLst/>
          </a:prstGeom>
          <a:ln w="12700">
            <a:miter lim="400000"/>
          </a:ln>
        </p:spPr>
      </p:pic>
      <p:sp>
        <p:nvSpPr>
          <p:cNvPr id="714" name="Rectangle"/>
          <p:cNvSpPr/>
          <p:nvPr/>
        </p:nvSpPr>
        <p:spPr>
          <a:xfrm>
            <a:off x="18466468" y="8577178"/>
            <a:ext cx="186532" cy="1914819"/>
          </a:xfrm>
          <a:prstGeom prst="rect">
            <a:avLst/>
          </a:prstGeom>
          <a:solidFill>
            <a:schemeClr val="accent5">
              <a:hueOff val="-82419"/>
              <a:satOff val="-9513"/>
              <a:lumOff val="-16343"/>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15" name="The LLM implicitly infers the user’s age relevant information, and uses it to make recommendation"/>
          <p:cNvSpPr txBox="1"/>
          <p:nvPr/>
        </p:nvSpPr>
        <p:spPr>
          <a:xfrm>
            <a:off x="7273340" y="11889105"/>
            <a:ext cx="16735426"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5">
                    <a:hueOff val="-82419"/>
                    <a:satOff val="-9513"/>
                    <a:lumOff val="-16343"/>
                  </a:schemeClr>
                </a:solidFill>
              </a:defRPr>
            </a:lvl1pPr>
          </a:lstStyle>
          <a:p>
            <a:pPr/>
            <a:r>
              <a:t>The LLM implicitly infers the user’s age relevant information, and uses it to make recommendation</a:t>
            </a:r>
          </a:p>
        </p:txBody>
      </p:sp>
      <p:sp>
        <p:nvSpPr>
          <p:cNvPr id="716" name="Line"/>
          <p:cNvSpPr/>
          <p:nvPr/>
        </p:nvSpPr>
        <p:spPr>
          <a:xfrm>
            <a:off x="18559733" y="11019002"/>
            <a:ext cx="1" cy="726883"/>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717" name="Arrow"/>
          <p:cNvSpPr/>
          <p:nvPr/>
        </p:nvSpPr>
        <p:spPr>
          <a:xfrm>
            <a:off x="2538345" y="5471697"/>
            <a:ext cx="998141" cy="740278"/>
          </a:xfrm>
          <a:prstGeom prst="rightArrow">
            <a:avLst>
              <a:gd name="adj1" fmla="val 32000"/>
              <a:gd name="adj2" fmla="val 72248"/>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20" name="Goal:…"/>
          <p:cNvSpPr txBox="1"/>
          <p:nvPr/>
        </p:nvSpPr>
        <p:spPr>
          <a:xfrm>
            <a:off x="1183126" y="5652617"/>
            <a:ext cx="20074611" cy="24107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spcBef>
                <a:spcPts val="1600"/>
              </a:spcBef>
              <a:defRPr sz="4200">
                <a:solidFill>
                  <a:srgbClr val="24292F"/>
                </a:solidFill>
              </a:defRPr>
            </a:pPr>
            <a:r>
              <a:rPr b="1"/>
              <a:t>Goal: </a:t>
            </a:r>
          </a:p>
          <a:p>
            <a:pPr marL="777875" indent="-777875" algn="l" defTabSz="457200">
              <a:spcBef>
                <a:spcPts val="1600"/>
              </a:spcBef>
              <a:buSzPct val="100000"/>
              <a:buAutoNum type="arabicPeriod" startAt="1"/>
              <a:defRPr sz="4200">
                <a:solidFill>
                  <a:srgbClr val="24292F"/>
                </a:solidFill>
              </a:defRPr>
            </a:pPr>
            <a:r>
              <a:t>How much sensitive information is implicitly learned by LLM4RS? </a:t>
            </a:r>
          </a:p>
          <a:p>
            <a:pPr marL="777875" indent="-777875" algn="l" defTabSz="457200">
              <a:spcBef>
                <a:spcPts val="1600"/>
              </a:spcBef>
              <a:buSzPct val="100000"/>
              <a:buAutoNum type="arabicPeriod" startAt="1"/>
              <a:defRPr sz="4200">
                <a:solidFill>
                  <a:srgbClr val="24292F"/>
                </a:solidFill>
              </a:defRPr>
            </a:pPr>
            <a:r>
              <a:t>To guarantee fairness, how can we remove such information from LLM4RS?</a:t>
            </a:r>
          </a:p>
        </p:txBody>
      </p:sp>
      <p:sp>
        <p:nvSpPr>
          <p:cNvPr id="721" name="Fairness for LLM4RS on user sensitive feature"/>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Fairness for LLM4RS on user sensitive feature </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23" name="Slide Number"/>
          <p:cNvSpPr txBox="1"/>
          <p:nvPr>
            <p:ph type="sldNum" sz="quarter" idx="2"/>
          </p:nvPr>
        </p:nvSpPr>
        <p:spPr>
          <a:xfrm>
            <a:off x="12058764" y="13080999"/>
            <a:ext cx="25397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24" name="Counterfactually Fair Recommendation"/>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Counterfactually Fair Recommendation</a:t>
            </a:r>
          </a:p>
        </p:txBody>
      </p:sp>
      <p:sp>
        <p:nvSpPr>
          <p:cNvPr id="725" name="Definition:…"/>
          <p:cNvSpPr txBox="1"/>
          <p:nvPr/>
        </p:nvSpPr>
        <p:spPr>
          <a:xfrm>
            <a:off x="1847745" y="3303045"/>
            <a:ext cx="20688510" cy="71099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100">
                <a:solidFill>
                  <a:srgbClr val="000000"/>
                </a:solidFill>
              </a:defRPr>
            </a:pPr>
            <a:r>
              <a:rPr b="1"/>
              <a:t>Definition:</a:t>
            </a:r>
            <a:r>
              <a:t> </a:t>
            </a:r>
          </a:p>
          <a:p>
            <a:pPr algn="l">
              <a:defRPr sz="4100">
                <a:solidFill>
                  <a:srgbClr val="000000"/>
                </a:solidFill>
              </a:defRPr>
            </a:pPr>
          </a:p>
          <a:p>
            <a:pPr algn="l">
              <a:defRPr sz="4100">
                <a:solidFill>
                  <a:srgbClr val="000000"/>
                </a:solidFill>
              </a:defRPr>
            </a:pPr>
            <a:r>
              <a:t>An RS is counterfactually fair iff. for any possible user </a:t>
            </a:r>
            <a14:m>
              <m:oMath>
                <m:r>
                  <a:rPr xmlns:a="http://schemas.openxmlformats.org/drawingml/2006/main" sz="4950" i="1">
                    <a:solidFill>
                      <a:srgbClr val="000000"/>
                    </a:solidFill>
                    <a:latin typeface="Cambria Math" panose="02040503050406030204" pitchFamily="18" charset="0"/>
                  </a:rPr>
                  <m:t>u</m:t>
                </m:r>
              </m:oMath>
            </a14:m>
            <a:r>
              <a:t> with features </a:t>
            </a:r>
            <a14:m>
              <m:oMath>
                <m:r>
                  <a:rPr xmlns:a="http://schemas.openxmlformats.org/drawingml/2006/main" sz="4950" i="1">
                    <a:solidFill>
                      <a:srgbClr val="000000"/>
                    </a:solidFill>
                    <a:latin typeface="Cambria Math" panose="02040503050406030204" pitchFamily="18" charset="0"/>
                  </a:rPr>
                  <m:t>X</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x</m:t>
                </m:r>
              </m:oMath>
            </a14:m>
            <a:r>
              <a:t> and </a:t>
            </a:r>
            <a14:m>
              <m:oMath>
                <m:r>
                  <a:rPr xmlns:a="http://schemas.openxmlformats.org/drawingml/2006/main" sz="4950" i="1">
                    <a:solidFill>
                      <a:srgbClr val="000000"/>
                    </a:solidFill>
                    <a:latin typeface="Cambria Math" panose="02040503050406030204" pitchFamily="18" charset="0"/>
                  </a:rPr>
                  <m:t>K</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k</m:t>
                </m:r>
              </m:oMath>
            </a14:m>
            <a:r>
              <a:t>, where </a:t>
            </a:r>
            <a14:m>
              <m:oMath>
                <m:r>
                  <a:rPr xmlns:a="http://schemas.openxmlformats.org/drawingml/2006/main" sz="4950" i="1">
                    <a:solidFill>
                      <a:srgbClr val="000000"/>
                    </a:solidFill>
                    <a:latin typeface="Cambria Math" panose="02040503050406030204" pitchFamily="18" charset="0"/>
                  </a:rPr>
                  <m:t>K</m:t>
                </m:r>
              </m:oMath>
            </a14:m>
            <a:r>
              <a:t> are the user’s sensitive attributes and </a:t>
            </a:r>
            <a14:m>
              <m:oMath>
                <m:r>
                  <a:rPr xmlns:a="http://schemas.openxmlformats.org/drawingml/2006/main" sz="4950" i="1">
                    <a:solidFill>
                      <a:srgbClr val="000000"/>
                    </a:solidFill>
                    <a:latin typeface="Cambria Math" panose="02040503050406030204" pitchFamily="18" charset="0"/>
                  </a:rPr>
                  <m:t>X</m:t>
                </m:r>
              </m:oMath>
            </a14:m>
            <a:r>
              <a:t> are the attributes that are causally independent of </a:t>
            </a:r>
            <a14:m>
              <m:oMath>
                <m:r>
                  <a:rPr xmlns:a="http://schemas.openxmlformats.org/drawingml/2006/main" sz="4950" i="1">
                    <a:solidFill>
                      <a:srgbClr val="000000"/>
                    </a:solidFill>
                    <a:latin typeface="Cambria Math" panose="02040503050406030204" pitchFamily="18" charset="0"/>
                  </a:rPr>
                  <m:t>K</m:t>
                </m:r>
              </m:oMath>
            </a14:m>
            <a:r>
              <a:t>: </a:t>
            </a:r>
          </a:p>
          <a:p>
            <a:pPr algn="l">
              <a:defRPr sz="4100">
                <a:solidFill>
                  <a:srgbClr val="000000"/>
                </a:solidFill>
              </a:defRPr>
            </a:pPr>
          </a:p>
          <a:p>
            <a:pPr algn="l">
              <a:defRPr sz="4100">
                <a:solidFill>
                  <a:srgbClr val="000000"/>
                </a:solidFill>
              </a:defRPr>
            </a:pPr>
            <a14:m>
              <m:oMathPara>
                <m:oMathParaPr>
                  <m:jc m:val="left"/>
                </m:oMathParaPr>
                <m:oMath>
                  <m:r>
                    <a:rPr xmlns:a="http://schemas.openxmlformats.org/drawingml/2006/main" sz="4950" i="1">
                      <a:solidFill>
                        <a:srgbClr val="000000"/>
                      </a:solidFill>
                      <a:latin typeface="Cambria Math" panose="02040503050406030204" pitchFamily="18" charset="0"/>
                    </a:rPr>
                    <m:t>P</m:t>
                  </m:r>
                  <m:r>
                    <a:rPr xmlns:a="http://schemas.openxmlformats.org/drawingml/2006/main" sz="4950" i="1">
                      <a:solidFill>
                        <a:srgbClr val="000000"/>
                      </a:solidFill>
                      <a:latin typeface="Cambria Math" panose="02040503050406030204" pitchFamily="18" charset="0"/>
                    </a:rPr>
                    <m:t>(</m:t>
                  </m:r>
                  <m:sSub>
                    <m:e>
                      <m:r>
                        <a:rPr xmlns:a="http://schemas.openxmlformats.org/drawingml/2006/main" sz="4950" i="1">
                          <a:solidFill>
                            <a:srgbClr val="000000"/>
                          </a:solidFill>
                          <a:latin typeface="Cambria Math" panose="02040503050406030204" pitchFamily="18" charset="0"/>
                        </a:rPr>
                        <m:t>L</m:t>
                      </m:r>
                    </m:e>
                    <m:sub>
                      <m:r>
                        <a:rPr xmlns:a="http://schemas.openxmlformats.org/drawingml/2006/main" sz="4950" i="1">
                          <a:solidFill>
                            <a:srgbClr val="000000"/>
                          </a:solidFill>
                          <a:latin typeface="Cambria Math" panose="02040503050406030204" pitchFamily="18" charset="0"/>
                        </a:rPr>
                        <m:t>k</m:t>
                      </m:r>
                    </m:sub>
                  </m:sSub>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X</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x</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K</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k</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P</m:t>
                  </m:r>
                  <m:r>
                    <a:rPr xmlns:a="http://schemas.openxmlformats.org/drawingml/2006/main" sz="4950" i="1">
                      <a:solidFill>
                        <a:srgbClr val="000000"/>
                      </a:solidFill>
                      <a:latin typeface="Cambria Math" panose="02040503050406030204" pitchFamily="18" charset="0"/>
                    </a:rPr>
                    <m:t>(</m:t>
                  </m:r>
                  <m:sSub>
                    <m:e>
                      <m:r>
                        <a:rPr xmlns:a="http://schemas.openxmlformats.org/drawingml/2006/main" sz="4950" i="1">
                          <a:solidFill>
                            <a:srgbClr val="000000"/>
                          </a:solidFill>
                          <a:latin typeface="Cambria Math" panose="02040503050406030204" pitchFamily="18" charset="0"/>
                        </a:rPr>
                        <m:t>L</m:t>
                      </m:r>
                    </m:e>
                    <m:sub>
                      <m:sSup>
                        <m:e>
                          <m:r>
                            <a:rPr xmlns:a="http://schemas.openxmlformats.org/drawingml/2006/main" sz="4950" i="1">
                              <a:solidFill>
                                <a:srgbClr val="000000"/>
                              </a:solidFill>
                              <a:latin typeface="Cambria Math" panose="02040503050406030204" pitchFamily="18" charset="0"/>
                            </a:rPr>
                            <m:t>k</m:t>
                          </m:r>
                        </m:e>
                        <m:sup>
                          <m:r>
                            <a:rPr xmlns:a="http://schemas.openxmlformats.org/drawingml/2006/main" sz="4950" i="1">
                              <a:solidFill>
                                <a:srgbClr val="000000"/>
                              </a:solidFill>
                              <a:latin typeface="Cambria Math" panose="02040503050406030204" pitchFamily="18" charset="0"/>
                            </a:rPr>
                            <m:t>′</m:t>
                          </m:r>
                        </m:sup>
                      </m:sSup>
                    </m:sub>
                  </m:sSub>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X</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x</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K</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k</m:t>
                  </m:r>
                  <m:r>
                    <a:rPr xmlns:a="http://schemas.openxmlformats.org/drawingml/2006/main" sz="4950" i="1">
                      <a:solidFill>
                        <a:srgbClr val="000000"/>
                      </a:solidFill>
                      <a:latin typeface="Cambria Math" panose="02040503050406030204" pitchFamily="18" charset="0"/>
                    </a:rPr>
                    <m:t>)</m:t>
                  </m:r>
                </m:oMath>
              </m:oMathPara>
            </a14:m>
          </a:p>
          <a:p>
            <a:pPr algn="l">
              <a:defRPr sz="4100">
                <a:solidFill>
                  <a:srgbClr val="000000"/>
                </a:solidFill>
              </a:defRPr>
            </a:pPr>
          </a:p>
          <a:p>
            <a:pPr algn="l">
              <a:defRPr sz="4100">
                <a:solidFill>
                  <a:srgbClr val="000000"/>
                </a:solidFill>
              </a:defRPr>
            </a:pPr>
            <a:r>
              <a:t>holds for all </a:t>
            </a:r>
            <a14:m>
              <m:oMath>
                <m:r>
                  <a:rPr xmlns:a="http://schemas.openxmlformats.org/drawingml/2006/main" sz="4950" i="1">
                    <a:solidFill>
                      <a:srgbClr val="000000"/>
                    </a:solidFill>
                    <a:latin typeface="Cambria Math" panose="02040503050406030204" pitchFamily="18" charset="0"/>
                  </a:rPr>
                  <m:t>L</m:t>
                </m:r>
              </m:oMath>
            </a14:m>
            <a:r>
              <a:t> (top-n generated recommendation items) and any value </a:t>
            </a:r>
            <a14:m>
              <m:oMath>
                <m:r>
                  <a:rPr xmlns:a="http://schemas.openxmlformats.org/drawingml/2006/main" sz="4950" i="1">
                    <a:solidFill>
                      <a:srgbClr val="000000"/>
                    </a:solidFill>
                    <a:latin typeface="Cambria Math" panose="02040503050406030204" pitchFamily="18" charset="0"/>
                  </a:rPr>
                  <m:t>k</m:t>
                </m:r>
              </m:oMath>
            </a14:m>
            <a:r>
              <a:t> attainable by </a:t>
            </a:r>
            <a14:m>
              <m:oMath>
                <m:r>
                  <a:rPr xmlns:a="http://schemas.openxmlformats.org/drawingml/2006/main" sz="4950" i="1">
                    <a:solidFill>
                      <a:srgbClr val="000000"/>
                    </a:solidFill>
                    <a:latin typeface="Cambria Math" panose="02040503050406030204" pitchFamily="18" charset="0"/>
                  </a:rPr>
                  <m:t>K</m:t>
                </m:r>
              </m:oMath>
            </a14:m>
            <a:r>
              <a:t>, where </a:t>
            </a:r>
            <a14:m>
              <m:oMath>
                <m:r>
                  <a:rPr xmlns:a="http://schemas.openxmlformats.org/drawingml/2006/main" sz="4950" i="1">
                    <a:solidFill>
                      <a:srgbClr val="000000"/>
                    </a:solidFill>
                    <a:latin typeface="Cambria Math" panose="02040503050406030204" pitchFamily="18" charset="0"/>
                  </a:rPr>
                  <m:t>L</m:t>
                </m:r>
              </m:oMath>
            </a14:m>
            <a:r>
              <a:t> is the recommendation list for user </a:t>
            </a:r>
            <a14:m>
              <m:oMath>
                <m:r>
                  <a:rPr xmlns:a="http://schemas.openxmlformats.org/drawingml/2006/main" sz="4950" i="1">
                    <a:solidFill>
                      <a:srgbClr val="000000"/>
                    </a:solidFill>
                    <a:latin typeface="Cambria Math" panose="02040503050406030204" pitchFamily="18" charset="0"/>
                  </a:rPr>
                  <m:t>u</m:t>
                </m:r>
              </m:oMath>
            </a14:m>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28" name="Probing Bias/Unfairness in LLM4R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Probing Bias/Unfairness in LLM4RS</a:t>
            </a:r>
          </a:p>
        </p:txBody>
      </p:sp>
      <p:sp>
        <p:nvSpPr>
          <p:cNvPr id="729" name="Rectangle"/>
          <p:cNvSpPr/>
          <p:nvPr/>
        </p:nvSpPr>
        <p:spPr>
          <a:xfrm>
            <a:off x="12435334" y="8989784"/>
            <a:ext cx="12080246" cy="514553"/>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30" name="Manually-designed prompts…"/>
          <p:cNvSpPr txBox="1"/>
          <p:nvPr>
            <p:ph type="body" sz="quarter" idx="4294967295"/>
          </p:nvPr>
        </p:nvSpPr>
        <p:spPr>
          <a:xfrm>
            <a:off x="1072261" y="5200652"/>
            <a:ext cx="8913379" cy="3314696"/>
          </a:xfrm>
          <a:prstGeom prst="rect">
            <a:avLst/>
          </a:prstGeom>
        </p:spPr>
        <p:txBody>
          <a:bodyPr lIns="45719" tIns="45719" rIns="45719" bIns="45719"/>
          <a:lstStyle/>
          <a:p>
            <a:pPr marL="306658" indent="-306658" defTabSz="825500">
              <a:lnSpc>
                <a:spcPct val="100000"/>
              </a:lnSpc>
              <a:spcBef>
                <a:spcPts val="0"/>
              </a:spcBef>
              <a:buSzPct val="100000"/>
              <a:buChar char="➢"/>
              <a:defRPr sz="4500"/>
            </a:pPr>
            <a:r>
              <a:t> Manually-designed prompts</a:t>
            </a:r>
          </a:p>
          <a:p>
            <a:pPr lvl="1" marL="685800" indent="-228600" defTabSz="914400">
              <a:spcBef>
                <a:spcPts val="1000"/>
              </a:spcBef>
              <a:buSzPct val="100000"/>
              <a:buChar char="➢"/>
              <a:defRPr sz="3100">
                <a:latin typeface="Calibri"/>
                <a:ea typeface="Calibri"/>
                <a:cs typeface="Calibri"/>
                <a:sym typeface="Calibri"/>
              </a:defRPr>
            </a:pPr>
          </a:p>
          <a:p>
            <a:pPr marL="306658" indent="-306658" defTabSz="825500">
              <a:lnSpc>
                <a:spcPct val="100000"/>
              </a:lnSpc>
              <a:spcBef>
                <a:spcPts val="0"/>
              </a:spcBef>
              <a:buSzPct val="100000"/>
              <a:buChar char="➢"/>
              <a:defRPr sz="4500">
                <a:solidFill>
                  <a:schemeClr val="accent1">
                    <a:hueOff val="114395"/>
                    <a:lumOff val="-24975"/>
                  </a:schemeClr>
                </a:solidFill>
              </a:defRPr>
            </a:pPr>
            <a:r>
              <a:t> </a:t>
            </a:r>
            <a:r>
              <a:rPr>
                <a:solidFill>
                  <a:srgbClr val="000000"/>
                </a:solidFill>
              </a:rPr>
              <a:t>Tunable soft prompts</a:t>
            </a:r>
          </a:p>
          <a:p>
            <a:pPr lvl="1" marL="685800" indent="-228600" defTabSz="914400">
              <a:spcBef>
                <a:spcPts val="1000"/>
              </a:spcBef>
              <a:buSzPct val="100000"/>
              <a:buChar char="➢"/>
              <a:defRPr sz="3100">
                <a:latin typeface="Calibri"/>
                <a:ea typeface="Calibri"/>
                <a:cs typeface="Calibri"/>
                <a:sym typeface="Calibri"/>
              </a:defRPr>
            </a:pPr>
          </a:p>
          <a:p>
            <a:pPr marL="306658" indent="-306658" defTabSz="825500">
              <a:lnSpc>
                <a:spcPct val="100000"/>
              </a:lnSpc>
              <a:spcBef>
                <a:spcPts val="0"/>
              </a:spcBef>
              <a:buSzPct val="100000"/>
              <a:buChar char="➢"/>
              <a:defRPr sz="4500"/>
            </a:pPr>
            <a:r>
              <a:t> Multi-class classifier</a:t>
            </a:r>
          </a:p>
        </p:txBody>
      </p:sp>
      <p:sp>
        <p:nvSpPr>
          <p:cNvPr id="731" name="Methods"/>
          <p:cNvSpPr txBox="1"/>
          <p:nvPr/>
        </p:nvSpPr>
        <p:spPr>
          <a:xfrm>
            <a:off x="1299101" y="4211663"/>
            <a:ext cx="6968900" cy="97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b="1" sz="4100">
                <a:solidFill>
                  <a:srgbClr val="000000"/>
                </a:solidFill>
                <a:latin typeface="Helvetica"/>
                <a:ea typeface="Helvetica"/>
                <a:cs typeface="Helvetica"/>
                <a:sym typeface="Helvetica"/>
              </a:defRPr>
            </a:lvl1pPr>
          </a:lstStyle>
          <a:p>
            <a:pPr/>
            <a:r>
              <a:t>Methods</a:t>
            </a:r>
          </a:p>
        </p:txBody>
      </p:sp>
      <p:grpSp>
        <p:nvGrpSpPr>
          <p:cNvPr id="734" name="Group"/>
          <p:cNvGrpSpPr/>
          <p:nvPr/>
        </p:nvGrpSpPr>
        <p:grpSpPr>
          <a:xfrm>
            <a:off x="9000324" y="4211663"/>
            <a:ext cx="14517564" cy="7080727"/>
            <a:chOff x="0" y="0"/>
            <a:chExt cx="14517563" cy="7080725"/>
          </a:xfrm>
        </p:grpSpPr>
        <p:sp>
          <p:nvSpPr>
            <p:cNvPr id="732" name="Dataset"/>
            <p:cNvSpPr txBox="1"/>
            <p:nvPr/>
          </p:nvSpPr>
          <p:spPr>
            <a:xfrm>
              <a:off x="0" y="0"/>
              <a:ext cx="6968899" cy="977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defRPr b="1" sz="4100">
                  <a:solidFill>
                    <a:srgbClr val="000000"/>
                  </a:solidFill>
                  <a:latin typeface="Helvetica"/>
                  <a:ea typeface="Helvetica"/>
                  <a:cs typeface="Helvetica"/>
                  <a:sym typeface="Helvetica"/>
                </a:defRPr>
              </a:lvl1pPr>
            </a:lstStyle>
            <a:p>
              <a:pPr/>
              <a:r>
                <a:t>Dataset</a:t>
              </a:r>
            </a:p>
          </p:txBody>
        </p:sp>
        <p:sp>
          <p:nvSpPr>
            <p:cNvPr id="733" name="MovieLens: contains user-movie interactions and user profile information: gender, age, and occupation…"/>
            <p:cNvSpPr txBox="1"/>
            <p:nvPr/>
          </p:nvSpPr>
          <p:spPr>
            <a:xfrm>
              <a:off x="1512617" y="1086183"/>
              <a:ext cx="13004947" cy="59945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rmAutofit fontScale="100000" lnSpcReduction="0"/>
            </a:bodyPr>
            <a:lstStyle/>
            <a:p>
              <a:pPr marL="306658" indent="-306658" algn="l" defTabSz="825500">
                <a:buSzPct val="100000"/>
                <a:buChar char="➢"/>
                <a:defRPr sz="4500">
                  <a:solidFill>
                    <a:srgbClr val="000000"/>
                  </a:solidFill>
                </a:defRPr>
              </a:pPr>
              <a:r>
                <a:t> MovieLens: contains user-movie interactions and user profile information: gender, age, and occupation</a:t>
              </a:r>
            </a:p>
            <a:p>
              <a:pPr lvl="1" marL="685800" indent="-228600" algn="l" defTabSz="914400">
                <a:lnSpc>
                  <a:spcPct val="90000"/>
                </a:lnSpc>
                <a:spcBef>
                  <a:spcPts val="1000"/>
                </a:spcBef>
                <a:buSzPct val="100000"/>
                <a:buChar char="➢"/>
                <a:defRPr sz="3100">
                  <a:solidFill>
                    <a:srgbClr val="000000"/>
                  </a:solidFill>
                  <a:latin typeface="Calibri"/>
                  <a:ea typeface="Calibri"/>
                  <a:cs typeface="Calibri"/>
                  <a:sym typeface="Calibri"/>
                </a:defRPr>
              </a:pPr>
            </a:p>
            <a:p>
              <a:pPr marL="306658" indent="-306658" algn="l" defTabSz="825500">
                <a:buSzPct val="100000"/>
                <a:buChar char="➢"/>
                <a:defRPr sz="4500">
                  <a:solidFill>
                    <a:schemeClr val="accent1">
                      <a:hueOff val="114395"/>
                      <a:lumOff val="-24975"/>
                    </a:schemeClr>
                  </a:solidFill>
                </a:defRPr>
              </a:pPr>
              <a:r>
                <a:t> </a:t>
              </a:r>
              <a:r>
                <a:rPr>
                  <a:solidFill>
                    <a:srgbClr val="000000"/>
                  </a:solidFill>
                </a:rPr>
                <a:t>Insurance: contains user-insurance purchase history. The user profile contains four features: gender, marital status, age, and occupation.</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4" grpId="1"/>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37" name="Probing Unfairness in LLM4R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Probing Unfairness in LLM4RS</a:t>
            </a:r>
          </a:p>
        </p:txBody>
      </p:sp>
      <p:pic>
        <p:nvPicPr>
          <p:cNvPr id="738" name="Screen Shot 2024-08-09 at 4.52.52 PM.png" descr="Screen Shot 2024-08-09 at 4.52.52 PM.png"/>
          <p:cNvPicPr>
            <a:picLocks noChangeAspect="1"/>
          </p:cNvPicPr>
          <p:nvPr/>
        </p:nvPicPr>
        <p:blipFill>
          <a:blip r:embed="rId2">
            <a:extLst/>
          </a:blip>
          <a:stretch>
            <a:fillRect/>
          </a:stretch>
        </p:blipFill>
        <p:spPr>
          <a:xfrm>
            <a:off x="348001" y="3469510"/>
            <a:ext cx="11706632" cy="5005212"/>
          </a:xfrm>
          <a:prstGeom prst="rect">
            <a:avLst/>
          </a:prstGeom>
          <a:ln w="12700">
            <a:miter lim="400000"/>
          </a:ln>
        </p:spPr>
      </p:pic>
      <p:sp>
        <p:nvSpPr>
          <p:cNvPr id="739" name="Manually-Designed Prompt"/>
          <p:cNvSpPr txBox="1"/>
          <p:nvPr/>
        </p:nvSpPr>
        <p:spPr>
          <a:xfrm>
            <a:off x="2716867" y="8662370"/>
            <a:ext cx="6968900" cy="97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4100">
                <a:solidFill>
                  <a:srgbClr val="000000"/>
                </a:solidFill>
                <a:latin typeface="Helvetica"/>
                <a:ea typeface="Helvetica"/>
                <a:cs typeface="Helvetica"/>
                <a:sym typeface="Helvetica"/>
              </a:defRPr>
            </a:lvl1pPr>
          </a:lstStyle>
          <a:p>
            <a:pPr/>
            <a:r>
              <a:t>Manually-Designed Prompt</a:t>
            </a:r>
          </a:p>
        </p:txBody>
      </p:sp>
      <p:sp>
        <p:nvSpPr>
          <p:cNvPr id="740" name="AUC Result"/>
          <p:cNvSpPr txBox="1"/>
          <p:nvPr/>
        </p:nvSpPr>
        <p:spPr>
          <a:xfrm>
            <a:off x="14698234" y="8662370"/>
            <a:ext cx="6968900" cy="97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4100">
                <a:solidFill>
                  <a:srgbClr val="000000"/>
                </a:solidFill>
                <a:latin typeface="Helvetica"/>
                <a:ea typeface="Helvetica"/>
                <a:cs typeface="Helvetica"/>
                <a:sym typeface="Helvetica"/>
              </a:defRPr>
            </a:lvl1pPr>
          </a:lstStyle>
          <a:p>
            <a:pPr/>
            <a:r>
              <a:t>AUC Result</a:t>
            </a:r>
          </a:p>
        </p:txBody>
      </p:sp>
      <p:pic>
        <p:nvPicPr>
          <p:cNvPr id="741" name="Screen Shot 2024-08-09 at 4.56.10 PM.png" descr="Screen Shot 2024-08-09 at 4.56.10 PM.png"/>
          <p:cNvPicPr>
            <a:picLocks noChangeAspect="1"/>
          </p:cNvPicPr>
          <p:nvPr/>
        </p:nvPicPr>
        <p:blipFill>
          <a:blip r:embed="rId3">
            <a:extLst/>
          </a:blip>
          <a:stretch>
            <a:fillRect/>
          </a:stretch>
        </p:blipFill>
        <p:spPr>
          <a:xfrm>
            <a:off x="12329367" y="3467134"/>
            <a:ext cx="11706632" cy="4332602"/>
          </a:xfrm>
          <a:prstGeom prst="rect">
            <a:avLst/>
          </a:prstGeom>
          <a:ln w="12700">
            <a:miter lim="400000"/>
          </a:ln>
        </p:spPr>
      </p:pic>
      <p:sp>
        <p:nvSpPr>
          <p:cNvPr id="742" name="Rectangle"/>
          <p:cNvSpPr/>
          <p:nvPr/>
        </p:nvSpPr>
        <p:spPr>
          <a:xfrm>
            <a:off x="12142561" y="7770576"/>
            <a:ext cx="12080245" cy="514553"/>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45" name="Probing Unfairness in LLM4R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Probing Unfairness in LLM4RS</a:t>
            </a:r>
          </a:p>
        </p:txBody>
      </p:sp>
      <p:pic>
        <p:nvPicPr>
          <p:cNvPr id="746" name="Screen Shot 2024-08-09 at 4.53.55 PM.png" descr="Screen Shot 2024-08-09 at 4.53.55 PM.png"/>
          <p:cNvPicPr>
            <a:picLocks noChangeAspect="1"/>
          </p:cNvPicPr>
          <p:nvPr/>
        </p:nvPicPr>
        <p:blipFill>
          <a:blip r:embed="rId2">
            <a:extLst/>
          </a:blip>
          <a:stretch>
            <a:fillRect/>
          </a:stretch>
        </p:blipFill>
        <p:spPr>
          <a:xfrm>
            <a:off x="348001" y="2906578"/>
            <a:ext cx="11706632" cy="5260383"/>
          </a:xfrm>
          <a:prstGeom prst="rect">
            <a:avLst/>
          </a:prstGeom>
          <a:ln w="12700">
            <a:miter lim="400000"/>
          </a:ln>
        </p:spPr>
      </p:pic>
      <p:sp>
        <p:nvSpPr>
          <p:cNvPr id="747" name="Soft-Prompt Method"/>
          <p:cNvSpPr txBox="1"/>
          <p:nvPr/>
        </p:nvSpPr>
        <p:spPr>
          <a:xfrm>
            <a:off x="2716867" y="8662370"/>
            <a:ext cx="6968900" cy="97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4100">
                <a:solidFill>
                  <a:srgbClr val="000000"/>
                </a:solidFill>
                <a:latin typeface="Helvetica"/>
                <a:ea typeface="Helvetica"/>
                <a:cs typeface="Helvetica"/>
                <a:sym typeface="Helvetica"/>
              </a:defRPr>
            </a:lvl1pPr>
          </a:lstStyle>
          <a:p>
            <a:pPr/>
            <a:r>
              <a:t>Soft-Prompt Method</a:t>
            </a:r>
          </a:p>
        </p:txBody>
      </p:sp>
      <p:pic>
        <p:nvPicPr>
          <p:cNvPr id="748" name="Screen Shot 2024-08-09 at 4.58.04 PM.png" descr="Screen Shot 2024-08-09 at 4.58.04 PM.png"/>
          <p:cNvPicPr>
            <a:picLocks noChangeAspect="1"/>
          </p:cNvPicPr>
          <p:nvPr/>
        </p:nvPicPr>
        <p:blipFill>
          <a:blip r:embed="rId3">
            <a:extLst/>
          </a:blip>
          <a:stretch>
            <a:fillRect/>
          </a:stretch>
        </p:blipFill>
        <p:spPr>
          <a:xfrm>
            <a:off x="12524253" y="3953024"/>
            <a:ext cx="11316861" cy="3167492"/>
          </a:xfrm>
          <a:prstGeom prst="rect">
            <a:avLst/>
          </a:prstGeom>
          <a:ln w="12700">
            <a:miter lim="400000"/>
          </a:ln>
        </p:spPr>
      </p:pic>
      <p:sp>
        <p:nvSpPr>
          <p:cNvPr id="749" name="AUC Result"/>
          <p:cNvSpPr txBox="1"/>
          <p:nvPr/>
        </p:nvSpPr>
        <p:spPr>
          <a:xfrm>
            <a:off x="14698234" y="8662370"/>
            <a:ext cx="6968900" cy="97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4100">
                <a:solidFill>
                  <a:srgbClr val="000000"/>
                </a:solidFill>
                <a:latin typeface="Helvetica"/>
                <a:ea typeface="Helvetica"/>
                <a:cs typeface="Helvetica"/>
                <a:sym typeface="Helvetica"/>
              </a:defRPr>
            </a:lvl1pPr>
          </a:lstStyle>
          <a:p>
            <a:pPr/>
            <a:r>
              <a:t>AUC Result</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52" name="Probing Unfairness in LLM4R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Probing Unfairness in LLM4RS</a:t>
            </a:r>
          </a:p>
        </p:txBody>
      </p:sp>
      <p:pic>
        <p:nvPicPr>
          <p:cNvPr id="753" name="Screen Shot 2024-08-09 at 4.54.43 PM.png" descr="Screen Shot 2024-08-09 at 4.54.43 PM.png"/>
          <p:cNvPicPr>
            <a:picLocks noChangeAspect="1"/>
          </p:cNvPicPr>
          <p:nvPr/>
        </p:nvPicPr>
        <p:blipFill>
          <a:blip r:embed="rId2">
            <a:extLst/>
          </a:blip>
          <a:stretch>
            <a:fillRect/>
          </a:stretch>
        </p:blipFill>
        <p:spPr>
          <a:xfrm>
            <a:off x="805164" y="3157043"/>
            <a:ext cx="11706632" cy="6726945"/>
          </a:xfrm>
          <a:prstGeom prst="rect">
            <a:avLst/>
          </a:prstGeom>
          <a:ln w="12700">
            <a:miter lim="400000"/>
          </a:ln>
        </p:spPr>
      </p:pic>
      <p:sp>
        <p:nvSpPr>
          <p:cNvPr id="754" name="User feature classifier"/>
          <p:cNvSpPr txBox="1"/>
          <p:nvPr/>
        </p:nvSpPr>
        <p:spPr>
          <a:xfrm>
            <a:off x="3174030" y="10629862"/>
            <a:ext cx="6968900" cy="97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4100">
                <a:solidFill>
                  <a:srgbClr val="000000"/>
                </a:solidFill>
                <a:latin typeface="Helvetica"/>
                <a:ea typeface="Helvetica"/>
                <a:cs typeface="Helvetica"/>
                <a:sym typeface="Helvetica"/>
              </a:defRPr>
            </a:lvl1pPr>
          </a:lstStyle>
          <a:p>
            <a:pPr/>
            <a:r>
              <a:t>User feature classifier</a:t>
            </a:r>
          </a:p>
        </p:txBody>
      </p:sp>
      <p:sp>
        <p:nvSpPr>
          <p:cNvPr id="755" name="AUC Result"/>
          <p:cNvSpPr txBox="1"/>
          <p:nvPr/>
        </p:nvSpPr>
        <p:spPr>
          <a:xfrm>
            <a:off x="14556354" y="10629862"/>
            <a:ext cx="6968900" cy="97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4100">
                <a:solidFill>
                  <a:srgbClr val="000000"/>
                </a:solidFill>
                <a:latin typeface="Helvetica"/>
                <a:ea typeface="Helvetica"/>
                <a:cs typeface="Helvetica"/>
                <a:sym typeface="Helvetica"/>
              </a:defRPr>
            </a:lvl1pPr>
          </a:lstStyle>
          <a:p>
            <a:pPr/>
            <a:r>
              <a:t>AUC Result</a:t>
            </a:r>
          </a:p>
        </p:txBody>
      </p:sp>
      <p:grpSp>
        <p:nvGrpSpPr>
          <p:cNvPr id="758" name="Group"/>
          <p:cNvGrpSpPr/>
          <p:nvPr/>
        </p:nvGrpSpPr>
        <p:grpSpPr>
          <a:xfrm>
            <a:off x="12076882" y="4171176"/>
            <a:ext cx="12080246" cy="3564059"/>
            <a:chOff x="0" y="0"/>
            <a:chExt cx="12080244" cy="3564058"/>
          </a:xfrm>
        </p:grpSpPr>
        <p:pic>
          <p:nvPicPr>
            <p:cNvPr id="756" name="Screen Shot 2024-08-09 at 4.58.55 PM.png" descr="Screen Shot 2024-08-09 at 4.58.55 PM.png"/>
            <p:cNvPicPr>
              <a:picLocks noChangeAspect="1"/>
            </p:cNvPicPr>
            <p:nvPr/>
          </p:nvPicPr>
          <p:blipFill>
            <a:blip r:embed="rId3">
              <a:extLst/>
            </a:blip>
            <a:stretch>
              <a:fillRect/>
            </a:stretch>
          </p:blipFill>
          <p:spPr>
            <a:xfrm>
              <a:off x="390143" y="0"/>
              <a:ext cx="11299958" cy="3154189"/>
            </a:xfrm>
            <a:prstGeom prst="rect">
              <a:avLst/>
            </a:prstGeom>
            <a:ln w="12700" cap="flat">
              <a:noFill/>
              <a:miter lim="400000"/>
            </a:ln>
            <a:effectLst/>
          </p:spPr>
        </p:pic>
        <p:sp>
          <p:nvSpPr>
            <p:cNvPr id="757" name="Rectangle"/>
            <p:cNvSpPr/>
            <p:nvPr/>
          </p:nvSpPr>
          <p:spPr>
            <a:xfrm>
              <a:off x="0" y="3049507"/>
              <a:ext cx="12080245" cy="514552"/>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FFFFFF"/>
        </a:solidFill>
      </p:bgPr>
    </p:bg>
    <p:spTree>
      <p:nvGrpSpPr>
        <p:cNvPr id="1" name=""/>
        <p:cNvGrpSpPr/>
        <p:nvPr/>
      </p:nvGrpSpPr>
      <p:grpSpPr>
        <a:xfrm>
          <a:off x="0" y="0"/>
          <a:ext cx="0" cy="0"/>
          <a:chOff x="0" y="0"/>
          <a:chExt cx="0" cy="0"/>
        </a:xfrm>
      </p:grpSpPr>
      <p:sp>
        <p:nvSpPr>
          <p:cNvPr id="209" name="Background: LLMs"/>
          <p:cNvSpPr txBox="1"/>
          <p:nvPr>
            <p:ph type="body" sz="quarter" idx="4294967295"/>
          </p:nvPr>
        </p:nvSpPr>
        <p:spPr>
          <a:xfrm>
            <a:off x="964374" y="445908"/>
            <a:ext cx="21971001" cy="1905001"/>
          </a:xfrm>
          <a:prstGeom prst="rect">
            <a:avLst/>
          </a:prstGeom>
        </p:spPr>
        <p:txBody>
          <a:bodyPr/>
          <a:lstStyle>
            <a:lvl1pPr marL="0" indent="0">
              <a:lnSpc>
                <a:spcPct val="80000"/>
              </a:lnSpc>
              <a:spcBef>
                <a:spcPts val="0"/>
              </a:spcBef>
              <a:buSzTx/>
              <a:buNone/>
              <a:defRPr b="1" spc="-170" sz="8500">
                <a:solidFill>
                  <a:schemeClr val="accent1">
                    <a:hueOff val="114395"/>
                    <a:lumOff val="-24975"/>
                  </a:schemeClr>
                </a:solidFill>
              </a:defRPr>
            </a:lvl1pPr>
          </a:lstStyle>
          <a:p>
            <a:pPr/>
            <a:r>
              <a:t>Background: LLMs</a:t>
            </a:r>
          </a:p>
        </p:txBody>
      </p:sp>
      <p:grpSp>
        <p:nvGrpSpPr>
          <p:cNvPr id="212" name="Group"/>
          <p:cNvGrpSpPr/>
          <p:nvPr/>
        </p:nvGrpSpPr>
        <p:grpSpPr>
          <a:xfrm>
            <a:off x="307097" y="6902007"/>
            <a:ext cx="12826846" cy="5007895"/>
            <a:chOff x="0" y="0"/>
            <a:chExt cx="12826844" cy="5007894"/>
          </a:xfrm>
        </p:grpSpPr>
        <p:sp>
          <p:nvSpPr>
            <p:cNvPr id="210" name="Google Shape;146;p24"/>
            <p:cNvSpPr txBox="1"/>
            <p:nvPr/>
          </p:nvSpPr>
          <p:spPr>
            <a:xfrm>
              <a:off x="0" y="1363134"/>
              <a:ext cx="12826845" cy="36447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normAutofit fontScale="100000" lnSpcReduction="0"/>
            </a:bodyPr>
            <a:lstStyle/>
            <a:p>
              <a:pPr algn="l" defTabSz="914400">
                <a:lnSpc>
                  <a:spcPct val="180000"/>
                </a:lnSpc>
                <a:defRPr sz="1600">
                  <a:solidFill>
                    <a:srgbClr val="000000"/>
                  </a:solidFill>
                  <a:latin typeface="Arial"/>
                  <a:ea typeface="Arial"/>
                  <a:cs typeface="Arial"/>
                  <a:sym typeface="Arial"/>
                </a:defRPr>
              </a:pPr>
            </a:p>
            <a:p>
              <a:pPr marL="457200" indent="-355600" algn="l" defTabSz="914400">
                <a:lnSpc>
                  <a:spcPct val="180000"/>
                </a:lnSpc>
                <a:buClr>
                  <a:srgbClr val="000000"/>
                </a:buClr>
                <a:buSzPts val="4000"/>
                <a:buFont typeface="Arial"/>
                <a:buChar char="❖"/>
                <a:defRPr b="1" sz="4000">
                  <a:solidFill>
                    <a:srgbClr val="000000"/>
                  </a:solidFill>
                  <a:latin typeface="Arial"/>
                  <a:ea typeface="Arial"/>
                  <a:cs typeface="Arial"/>
                  <a:sym typeface="Arial"/>
                </a:defRPr>
              </a:pPr>
              <a:r>
                <a:t>Scaling-law-fueled LLM</a:t>
              </a:r>
              <a:endParaRPr sz="2000"/>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Stronger text understanding ability</a:t>
              </a:r>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Stronger reasoning ability</a:t>
              </a:r>
            </a:p>
          </p:txBody>
        </p:sp>
        <p:sp>
          <p:nvSpPr>
            <p:cNvPr id="211" name="Arrow"/>
            <p:cNvSpPr/>
            <p:nvPr/>
          </p:nvSpPr>
          <p:spPr>
            <a:xfrm rot="5400000">
              <a:off x="3295998" y="205052"/>
              <a:ext cx="1195856" cy="785751"/>
            </a:xfrm>
            <a:prstGeom prst="rightArrow">
              <a:avLst>
                <a:gd name="adj1" fmla="val 33531"/>
                <a:gd name="adj2" fmla="val 56650"/>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213" name="Slide Number"/>
          <p:cNvSpPr txBox="1"/>
          <p:nvPr>
            <p:ph type="sldNum" sz="quarter" idx="4294967295"/>
          </p:nvPr>
        </p:nvSpPr>
        <p:spPr>
          <a:xfrm>
            <a:off x="12058764" y="13080999"/>
            <a:ext cx="25397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4" name="Image" descr="Image"/>
          <p:cNvPicPr>
            <a:picLocks noChangeAspect="1"/>
          </p:cNvPicPr>
          <p:nvPr/>
        </p:nvPicPr>
        <p:blipFill>
          <a:blip r:embed="rId2">
            <a:extLst/>
          </a:blip>
          <a:stretch>
            <a:fillRect/>
          </a:stretch>
        </p:blipFill>
        <p:spPr>
          <a:xfrm>
            <a:off x="9664300" y="3426392"/>
            <a:ext cx="14814906" cy="8163316"/>
          </a:xfrm>
          <a:prstGeom prst="rect">
            <a:avLst/>
          </a:prstGeom>
          <a:ln w="12700">
            <a:miter lim="400000"/>
          </a:ln>
        </p:spPr>
      </p:pic>
      <p:sp>
        <p:nvSpPr>
          <p:cNvPr id="215" name="Image from https://towardsdatascience.com/language-model-scaling-laws-and-gpt-3-5cdc034e67bb"/>
          <p:cNvSpPr txBox="1"/>
          <p:nvPr/>
        </p:nvSpPr>
        <p:spPr>
          <a:xfrm>
            <a:off x="-61519" y="13256717"/>
            <a:ext cx="1394063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Image from https://towardsdatascience.com/language-model-scaling-laws-and-gpt-3-5cdc034e67bb</a:t>
            </a:r>
          </a:p>
        </p:txBody>
      </p:sp>
      <p:sp>
        <p:nvSpPr>
          <p:cNvPr id="216" name="Google Shape;146;p24"/>
          <p:cNvSpPr txBox="1"/>
          <p:nvPr/>
        </p:nvSpPr>
        <p:spPr>
          <a:xfrm>
            <a:off x="307097" y="2002930"/>
            <a:ext cx="12826846" cy="498622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lgn="l" defTabSz="914400">
              <a:lnSpc>
                <a:spcPct val="180000"/>
              </a:lnSpc>
              <a:defRPr sz="1600">
                <a:solidFill>
                  <a:srgbClr val="000000"/>
                </a:solidFill>
                <a:latin typeface="Arial"/>
                <a:ea typeface="Arial"/>
                <a:cs typeface="Arial"/>
                <a:sym typeface="Arial"/>
              </a:defRPr>
            </a:pPr>
          </a:p>
          <a:p>
            <a:pPr marL="457200" indent="-355600" algn="l" defTabSz="914400">
              <a:lnSpc>
                <a:spcPct val="180000"/>
              </a:lnSpc>
              <a:buClr>
                <a:srgbClr val="000000"/>
              </a:buClr>
              <a:buSzPts val="4000"/>
              <a:buFont typeface="Arial"/>
              <a:buChar char="❖"/>
              <a:defRPr b="1" sz="4000">
                <a:solidFill>
                  <a:srgbClr val="000000"/>
                </a:solidFill>
                <a:latin typeface="Arial"/>
                <a:ea typeface="Arial"/>
                <a:cs typeface="Arial"/>
                <a:sym typeface="Arial"/>
              </a:defRPr>
            </a:pPr>
            <a:r>
              <a:t>Scaling law for LLM</a:t>
            </a:r>
            <a:endParaRPr sz="2000"/>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Models with more FLOPs (</a:t>
            </a:r>
            <a:r>
              <a:rPr sz="2600"/>
              <a:t>~model parameters</a:t>
            </a:r>
            <a:r>
              <a:t>)</a:t>
            </a:r>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Models trained on more data</a:t>
            </a:r>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Models trained on better quality data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2" grpId="1"/>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61" name="Probing Unfairness in LLM4R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Probing Unfairness in LLM4RS</a:t>
            </a:r>
          </a:p>
        </p:txBody>
      </p:sp>
      <p:pic>
        <p:nvPicPr>
          <p:cNvPr id="762" name="Screen Shot 2024-08-09 at 4.54.43 PM.png" descr="Screen Shot 2024-08-09 at 4.54.43 PM.png"/>
          <p:cNvPicPr>
            <a:picLocks noChangeAspect="1"/>
          </p:cNvPicPr>
          <p:nvPr/>
        </p:nvPicPr>
        <p:blipFill>
          <a:blip r:embed="rId2">
            <a:extLst/>
          </a:blip>
          <a:stretch>
            <a:fillRect/>
          </a:stretch>
        </p:blipFill>
        <p:spPr>
          <a:xfrm>
            <a:off x="805164" y="3157043"/>
            <a:ext cx="11706632" cy="6726945"/>
          </a:xfrm>
          <a:prstGeom prst="rect">
            <a:avLst/>
          </a:prstGeom>
          <a:ln w="12700">
            <a:miter lim="400000"/>
          </a:ln>
        </p:spPr>
      </p:pic>
      <p:sp>
        <p:nvSpPr>
          <p:cNvPr id="763" name="AUC Result"/>
          <p:cNvSpPr txBox="1"/>
          <p:nvPr/>
        </p:nvSpPr>
        <p:spPr>
          <a:xfrm>
            <a:off x="14556354" y="10629862"/>
            <a:ext cx="6968900" cy="97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4100">
                <a:solidFill>
                  <a:srgbClr val="000000"/>
                </a:solidFill>
                <a:latin typeface="Helvetica"/>
                <a:ea typeface="Helvetica"/>
                <a:cs typeface="Helvetica"/>
                <a:sym typeface="Helvetica"/>
              </a:defRPr>
            </a:lvl1pPr>
          </a:lstStyle>
          <a:p>
            <a:pPr/>
            <a:r>
              <a:t>AUC Result</a:t>
            </a:r>
          </a:p>
        </p:txBody>
      </p:sp>
      <p:pic>
        <p:nvPicPr>
          <p:cNvPr id="764" name="Screen Shot 2024-08-09 at 5.02.42 PM.png" descr="Screen Shot 2024-08-09 at 5.02.42 PM.png"/>
          <p:cNvPicPr>
            <a:picLocks noChangeAspect="1"/>
          </p:cNvPicPr>
          <p:nvPr/>
        </p:nvPicPr>
        <p:blipFill>
          <a:blip r:embed="rId3">
            <a:extLst/>
          </a:blip>
          <a:stretch>
            <a:fillRect/>
          </a:stretch>
        </p:blipFill>
        <p:spPr>
          <a:xfrm>
            <a:off x="12187488" y="3679586"/>
            <a:ext cx="11706632" cy="6356828"/>
          </a:xfrm>
          <a:prstGeom prst="rect">
            <a:avLst/>
          </a:prstGeom>
          <a:ln w="12700">
            <a:miter lim="400000"/>
          </a:ln>
        </p:spPr>
      </p:pic>
      <p:sp>
        <p:nvSpPr>
          <p:cNvPr id="765" name="User feature classifier"/>
          <p:cNvSpPr txBox="1"/>
          <p:nvPr/>
        </p:nvSpPr>
        <p:spPr>
          <a:xfrm>
            <a:off x="3174030" y="10629862"/>
            <a:ext cx="6968900" cy="97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4100">
                <a:solidFill>
                  <a:srgbClr val="000000"/>
                </a:solidFill>
                <a:latin typeface="Helvetica"/>
                <a:ea typeface="Helvetica"/>
                <a:cs typeface="Helvetica"/>
                <a:sym typeface="Helvetica"/>
              </a:defRPr>
            </a:lvl1pPr>
          </a:lstStyle>
          <a:p>
            <a:pPr/>
            <a:r>
              <a:t>User feature classifier</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773" name="Group"/>
          <p:cNvGrpSpPr/>
          <p:nvPr/>
        </p:nvGrpSpPr>
        <p:grpSpPr>
          <a:xfrm>
            <a:off x="1210355" y="2026523"/>
            <a:ext cx="21963290" cy="10684845"/>
            <a:chOff x="0" y="0"/>
            <a:chExt cx="21963288" cy="10684843"/>
          </a:xfrm>
        </p:grpSpPr>
        <p:grpSp>
          <p:nvGrpSpPr>
            <p:cNvPr id="770" name="Group"/>
            <p:cNvGrpSpPr/>
            <p:nvPr/>
          </p:nvGrpSpPr>
          <p:grpSpPr>
            <a:xfrm>
              <a:off x="0" y="0"/>
              <a:ext cx="21963289" cy="10684844"/>
              <a:chOff x="0" y="0"/>
              <a:chExt cx="21963288" cy="10684843"/>
            </a:xfrm>
          </p:grpSpPr>
          <p:pic>
            <p:nvPicPr>
              <p:cNvPr id="768" name="Screen Shot 2024-08-09 at 5.06.44 PM.png" descr="Screen Shot 2024-08-09 at 5.06.44 PM.png"/>
              <p:cNvPicPr>
                <a:picLocks noChangeAspect="1"/>
              </p:cNvPicPr>
              <p:nvPr/>
            </p:nvPicPr>
            <p:blipFill>
              <a:blip r:embed="rId2">
                <a:extLst/>
              </a:blip>
              <a:stretch>
                <a:fillRect/>
              </a:stretch>
            </p:blipFill>
            <p:spPr>
              <a:xfrm>
                <a:off x="0" y="0"/>
                <a:ext cx="21963289" cy="10684844"/>
              </a:xfrm>
              <a:prstGeom prst="rect">
                <a:avLst/>
              </a:prstGeom>
              <a:ln w="12700" cap="flat">
                <a:noFill/>
                <a:miter lim="400000"/>
              </a:ln>
              <a:effectLst/>
            </p:spPr>
          </p:pic>
          <p:sp>
            <p:nvSpPr>
              <p:cNvPr id="769" name="Rectangle"/>
              <p:cNvSpPr/>
              <p:nvPr/>
            </p:nvSpPr>
            <p:spPr>
              <a:xfrm>
                <a:off x="120272" y="9840307"/>
                <a:ext cx="2097265" cy="514552"/>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771" name="Rectangle"/>
            <p:cNvSpPr/>
            <p:nvPr/>
          </p:nvSpPr>
          <p:spPr>
            <a:xfrm>
              <a:off x="2090433" y="9612785"/>
              <a:ext cx="19610312" cy="726883"/>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772" name="Screen Shot 2024-08-17 at 9.18.41 AM.png" descr="Screen Shot 2024-08-17 at 9.18.41 AM.png"/>
            <p:cNvPicPr>
              <a:picLocks noChangeAspect="1"/>
            </p:cNvPicPr>
            <p:nvPr/>
          </p:nvPicPr>
          <p:blipFill>
            <a:blip r:embed="rId3">
              <a:extLst/>
            </a:blip>
            <a:stretch>
              <a:fillRect/>
            </a:stretch>
          </p:blipFill>
          <p:spPr>
            <a:xfrm>
              <a:off x="1863725" y="9138877"/>
              <a:ext cx="18235839" cy="895510"/>
            </a:xfrm>
            <a:prstGeom prst="rect">
              <a:avLst/>
            </a:prstGeom>
            <a:ln w="12700" cap="flat">
              <a:noFill/>
              <a:miter lim="400000"/>
            </a:ln>
            <a:effectLst/>
          </p:spPr>
        </p:pic>
      </p:grpSp>
      <p:sp>
        <p:nvSpPr>
          <p:cNvPr id="774" name="Recommend without using user sensitive information"/>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Recommend without using user sensitive information </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77" name="Counterfactually-Fair-Prompt: General Idea"/>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Counterfactually-Fair-Prompt: General Idea</a:t>
            </a:r>
          </a:p>
        </p:txBody>
      </p:sp>
      <p:pic>
        <p:nvPicPr>
          <p:cNvPr id="778" name="Screen Shot 2024-08-09 at 5.03.31 PM.png" descr="Screen Shot 2024-08-09 at 5.03.31 PM.png"/>
          <p:cNvPicPr>
            <a:picLocks noChangeAspect="1"/>
          </p:cNvPicPr>
          <p:nvPr/>
        </p:nvPicPr>
        <p:blipFill>
          <a:blip r:embed="rId2">
            <a:extLst/>
          </a:blip>
          <a:stretch>
            <a:fillRect/>
          </a:stretch>
        </p:blipFill>
        <p:spPr>
          <a:xfrm>
            <a:off x="1177647" y="2047799"/>
            <a:ext cx="22028706" cy="7101019"/>
          </a:xfrm>
          <a:prstGeom prst="rect">
            <a:avLst/>
          </a:prstGeom>
          <a:ln w="12700">
            <a:miter lim="400000"/>
          </a:ln>
        </p:spPr>
      </p:pic>
      <p:sp>
        <p:nvSpPr>
          <p:cNvPr id="779" name="Rectangle"/>
          <p:cNvSpPr/>
          <p:nvPr/>
        </p:nvSpPr>
        <p:spPr>
          <a:xfrm>
            <a:off x="1300615" y="9069109"/>
            <a:ext cx="21500799" cy="514553"/>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80" name="CFP: a lightweight prefix prompt for each user feature so that sensitive feature in the user token embeddings is removed by simply concatenating the CFP with the original input prompt.…"/>
          <p:cNvSpPr txBox="1"/>
          <p:nvPr/>
        </p:nvSpPr>
        <p:spPr>
          <a:xfrm>
            <a:off x="1812382" y="9197208"/>
            <a:ext cx="20759235" cy="3835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4100">
                <a:solidFill>
                  <a:srgbClr val="000000"/>
                </a:solidFill>
                <a:latin typeface="Helvetica"/>
                <a:ea typeface="Helvetica"/>
                <a:cs typeface="Helvetica"/>
                <a:sym typeface="Helvetica"/>
              </a:defRPr>
            </a:pPr>
            <a:r>
              <a:t>CFP: a lightweight prefix prompt for each user feature so that sensitive feature in the user token embeddings is removed by simply concatenating the CFP with the original input prompt. </a:t>
            </a:r>
          </a:p>
          <a:p>
            <a:pPr algn="l" defTabSz="457200">
              <a:defRPr sz="4100">
                <a:solidFill>
                  <a:srgbClr val="000000"/>
                </a:solidFill>
                <a:latin typeface="Helvetica"/>
                <a:ea typeface="Helvetica"/>
                <a:cs typeface="Helvetica"/>
                <a:sym typeface="Helvetica"/>
              </a:defRPr>
            </a:pPr>
          </a:p>
          <a:p>
            <a:pPr algn="l" defTabSz="457200">
              <a:defRPr sz="4100">
                <a:solidFill>
                  <a:srgbClr val="000000"/>
                </a:solidFill>
                <a:latin typeface="Helvetica"/>
                <a:ea typeface="Helvetica"/>
                <a:cs typeface="Helvetica"/>
                <a:sym typeface="Helvetica"/>
              </a:defRPr>
            </a:pPr>
            <a:r>
              <a:t>It is trained adversarially against the user-feature classifier (multi-class classifier) as discriminator.</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83" name="Counterfactually-Fair-Prompt: General Idea"/>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Counterfactually-Fair-Prompt: General Idea</a:t>
            </a:r>
          </a:p>
        </p:txBody>
      </p:sp>
      <p:pic>
        <p:nvPicPr>
          <p:cNvPr id="784" name="Screen Shot 2024-08-09 at 5.03.31 PM.png" descr="Screen Shot 2024-08-09 at 5.03.31 PM.png"/>
          <p:cNvPicPr>
            <a:picLocks noChangeAspect="1"/>
          </p:cNvPicPr>
          <p:nvPr/>
        </p:nvPicPr>
        <p:blipFill>
          <a:blip r:embed="rId2">
            <a:extLst/>
          </a:blip>
          <a:stretch>
            <a:fillRect/>
          </a:stretch>
        </p:blipFill>
        <p:spPr>
          <a:xfrm>
            <a:off x="1177647" y="2047799"/>
            <a:ext cx="22028706" cy="7101019"/>
          </a:xfrm>
          <a:prstGeom prst="rect">
            <a:avLst/>
          </a:prstGeom>
          <a:ln w="12700">
            <a:miter lim="400000"/>
          </a:ln>
        </p:spPr>
      </p:pic>
      <p:sp>
        <p:nvSpPr>
          <p:cNvPr id="785" name="Rectangle"/>
          <p:cNvSpPr/>
          <p:nvPr/>
        </p:nvSpPr>
        <p:spPr>
          <a:xfrm>
            <a:off x="1300615" y="9069109"/>
            <a:ext cx="21500799" cy="514553"/>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86" name="for encoder-decoder LLM, we need an encoder prompt   to remove sensitive features and a decoder prompt   , adhering to the original prefix-prompt paper…"/>
          <p:cNvSpPr txBox="1"/>
          <p:nvPr/>
        </p:nvSpPr>
        <p:spPr>
          <a:xfrm>
            <a:off x="1830541" y="9786827"/>
            <a:ext cx="21794607" cy="22746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40833" indent="-740833" algn="l">
              <a:buSzPct val="100000"/>
              <a:buAutoNum type="arabicParenBoth" startAt="1"/>
              <a:defRPr sz="4000">
                <a:solidFill>
                  <a:srgbClr val="000000"/>
                </a:solidFill>
              </a:defRPr>
            </a:pPr>
            <a:r>
              <a:t>for encoder-decoder LLM, we need an encoder prompt </a:t>
            </a:r>
            <a14:m>
              <m:oMath>
                <m:sSub>
                  <m:e>
                    <m:r>
                      <a:rPr xmlns:a="http://schemas.openxmlformats.org/drawingml/2006/main" sz="4800" i="1">
                        <a:solidFill>
                          <a:srgbClr val="000000"/>
                        </a:solidFill>
                        <a:latin typeface="Cambria Math" panose="02040503050406030204" pitchFamily="18" charset="0"/>
                      </a:rPr>
                      <m:t>p</m:t>
                    </m:r>
                  </m:e>
                  <m:sub>
                    <m:r>
                      <a:rPr xmlns:a="http://schemas.openxmlformats.org/drawingml/2006/main" sz="4800" i="1">
                        <a:solidFill>
                          <a:srgbClr val="000000"/>
                        </a:solidFill>
                        <a:latin typeface="Cambria Math" panose="02040503050406030204" pitchFamily="18" charset="0"/>
                      </a:rPr>
                      <m:t>e</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c</m:t>
                    </m:r>
                  </m:sub>
                </m:sSub>
              </m:oMath>
            </a14:m>
            <a:r>
              <a:t> to remove sensitive features and a decoder prompt </a:t>
            </a:r>
            <a14:m>
              <m:oMath>
                <m:sSub>
                  <m:e>
                    <m:r>
                      <a:rPr xmlns:a="http://schemas.openxmlformats.org/drawingml/2006/main" sz="4800" i="1">
                        <a:solidFill>
                          <a:srgbClr val="000000"/>
                        </a:solidFill>
                        <a:latin typeface="Cambria Math" panose="02040503050406030204" pitchFamily="18" charset="0"/>
                      </a:rPr>
                      <m:t>p</m:t>
                    </m:r>
                  </m:e>
                  <m:sub>
                    <m: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e</m:t>
                    </m:r>
                    <m:r>
                      <a:rPr xmlns:a="http://schemas.openxmlformats.org/drawingml/2006/main" sz="4800" i="1">
                        <a:solidFill>
                          <a:srgbClr val="000000"/>
                        </a:solidFill>
                        <a:latin typeface="Cambria Math" panose="02040503050406030204" pitchFamily="18" charset="0"/>
                      </a:rPr>
                      <m:t>c</m:t>
                    </m:r>
                  </m:sub>
                </m:sSub>
              </m:oMath>
            </a14:m>
            <a:r>
              <a:t> , adhering to the original prefix-prompt paper</a:t>
            </a:r>
          </a:p>
          <a:p>
            <a:pPr marL="740833" indent="-740833" algn="l">
              <a:buSzPct val="100000"/>
              <a:buAutoNum type="arabicParenBoth" startAt="1"/>
              <a:defRPr sz="4000">
                <a:solidFill>
                  <a:srgbClr val="000000"/>
                </a:solidFill>
              </a:defRPr>
            </a:pPr>
            <a:r>
              <a:t>for decoder-only LLM, we only need </a:t>
            </a:r>
            <a14:m>
              <m:oMath>
                <m:sSub>
                  <m:e>
                    <m:r>
                      <a:rPr xmlns:a="http://schemas.openxmlformats.org/drawingml/2006/main" sz="4800" i="1">
                        <a:solidFill>
                          <a:srgbClr val="000000"/>
                        </a:solidFill>
                        <a:latin typeface="Cambria Math" panose="02040503050406030204" pitchFamily="18" charset="0"/>
                      </a:rPr>
                      <m:t>p</m:t>
                    </m:r>
                  </m:e>
                  <m:sub>
                    <m: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e</m:t>
                    </m:r>
                    <m:r>
                      <a:rPr xmlns:a="http://schemas.openxmlformats.org/drawingml/2006/main" sz="4800" i="1">
                        <a:solidFill>
                          <a:srgbClr val="000000"/>
                        </a:solidFill>
                        <a:latin typeface="Cambria Math" panose="02040503050406030204" pitchFamily="18" charset="0"/>
                      </a:rPr>
                      <m:t>c</m:t>
                    </m:r>
                  </m:sub>
                </m:sSub>
              </m:oMath>
            </a14:m>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8" name="Slide Number"/>
          <p:cNvSpPr txBox="1"/>
          <p:nvPr>
            <p:ph type="sldNum" sz="quarter" idx="2"/>
          </p:nvPr>
        </p:nvSpPr>
        <p:spPr>
          <a:xfrm>
            <a:off x="11877675" y="13749420"/>
            <a:ext cx="368504" cy="374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89" name="Counterfactually-Fair-Prompt: Training"/>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Counterfactually-Fair-Prompt: Training</a:t>
            </a:r>
          </a:p>
        </p:txBody>
      </p:sp>
      <p:pic>
        <p:nvPicPr>
          <p:cNvPr id="790" name="Screen Shot 2024-08-09 at 5.03.31 PM.png" descr="Screen Shot 2024-08-09 at 5.03.31 PM.png"/>
          <p:cNvPicPr>
            <a:picLocks noChangeAspect="1"/>
          </p:cNvPicPr>
          <p:nvPr/>
        </p:nvPicPr>
        <p:blipFill>
          <a:blip r:embed="rId2">
            <a:extLst/>
          </a:blip>
          <a:stretch>
            <a:fillRect/>
          </a:stretch>
        </p:blipFill>
        <p:spPr>
          <a:xfrm>
            <a:off x="1177647" y="2047799"/>
            <a:ext cx="22028706" cy="7101019"/>
          </a:xfrm>
          <a:prstGeom prst="rect">
            <a:avLst/>
          </a:prstGeom>
          <a:ln w="12700">
            <a:miter lim="400000"/>
          </a:ln>
        </p:spPr>
      </p:pic>
      <p:sp>
        <p:nvSpPr>
          <p:cNvPr id="791" name="Rectangle"/>
          <p:cNvSpPr/>
          <p:nvPr/>
        </p:nvSpPr>
        <p:spPr>
          <a:xfrm>
            <a:off x="1187537" y="9077799"/>
            <a:ext cx="21500799" cy="514552"/>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grpSp>
        <p:nvGrpSpPr>
          <p:cNvPr id="796" name="Group"/>
          <p:cNvGrpSpPr/>
          <p:nvPr/>
        </p:nvGrpSpPr>
        <p:grpSpPr>
          <a:xfrm>
            <a:off x="6009339" y="9771123"/>
            <a:ext cx="14021430" cy="4002726"/>
            <a:chOff x="0" y="0"/>
            <a:chExt cx="14021430" cy="4002724"/>
          </a:xfrm>
        </p:grpSpPr>
        <p:pic>
          <p:nvPicPr>
            <p:cNvPr id="792" name="Screen Shot 2024-08-09 at 5.26.54 PM.png" descr="Screen Shot 2024-08-09 at 5.26.54 PM.png"/>
            <p:cNvPicPr>
              <a:picLocks noChangeAspect="1"/>
            </p:cNvPicPr>
            <p:nvPr/>
          </p:nvPicPr>
          <p:blipFill>
            <a:blip r:embed="rId3">
              <a:extLst/>
            </a:blip>
            <a:stretch>
              <a:fillRect/>
            </a:stretch>
          </p:blipFill>
          <p:spPr>
            <a:xfrm>
              <a:off x="132921" y="0"/>
              <a:ext cx="13361006" cy="1359309"/>
            </a:xfrm>
            <a:prstGeom prst="rect">
              <a:avLst/>
            </a:prstGeom>
            <a:ln w="12700" cap="flat">
              <a:noFill/>
              <a:miter lim="400000"/>
            </a:ln>
            <a:effectLst/>
          </p:spPr>
        </p:pic>
        <p:pic>
          <p:nvPicPr>
            <p:cNvPr id="793" name="Screen Shot 2024-08-09 at 5.27.00 PM.png" descr="Screen Shot 2024-08-09 at 5.27.00 PM.png"/>
            <p:cNvPicPr>
              <a:picLocks noChangeAspect="1"/>
            </p:cNvPicPr>
            <p:nvPr/>
          </p:nvPicPr>
          <p:blipFill>
            <a:blip r:embed="rId4">
              <a:extLst/>
            </a:blip>
            <a:stretch>
              <a:fillRect/>
            </a:stretch>
          </p:blipFill>
          <p:spPr>
            <a:xfrm>
              <a:off x="0" y="1290115"/>
              <a:ext cx="8194953" cy="1361000"/>
            </a:xfrm>
            <a:prstGeom prst="rect">
              <a:avLst/>
            </a:prstGeom>
            <a:ln w="12700" cap="flat">
              <a:noFill/>
              <a:miter lim="400000"/>
            </a:ln>
            <a:effectLst/>
          </p:spPr>
        </p:pic>
        <p:pic>
          <p:nvPicPr>
            <p:cNvPr id="794" name="Screen Shot 2024-08-09 at 5.27.08 PM.png" descr="Screen Shot 2024-08-09 at 5.27.08 PM.png"/>
            <p:cNvPicPr>
              <a:picLocks noChangeAspect="1"/>
            </p:cNvPicPr>
            <p:nvPr/>
          </p:nvPicPr>
          <p:blipFill>
            <a:blip r:embed="rId5">
              <a:extLst/>
            </a:blip>
            <a:stretch>
              <a:fillRect/>
            </a:stretch>
          </p:blipFill>
          <p:spPr>
            <a:xfrm>
              <a:off x="468464" y="2310085"/>
              <a:ext cx="7004025" cy="1692640"/>
            </a:xfrm>
            <a:prstGeom prst="rect">
              <a:avLst/>
            </a:prstGeom>
            <a:ln w="12700" cap="flat">
              <a:noFill/>
              <a:miter lim="400000"/>
            </a:ln>
            <a:effectLst/>
          </p:spPr>
        </p:pic>
        <p:sp>
          <p:nvSpPr>
            <p:cNvPr id="795" name="Rectangle"/>
            <p:cNvSpPr/>
            <p:nvPr/>
          </p:nvSpPr>
          <p:spPr>
            <a:xfrm>
              <a:off x="12751430" y="1097065"/>
              <a:ext cx="1270001" cy="514553"/>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797" name="For each sensitive user feature  , we iteratively minimize   and minimize  , where:"/>
          <p:cNvSpPr txBox="1"/>
          <p:nvPr/>
        </p:nvSpPr>
        <p:spPr>
          <a:xfrm>
            <a:off x="1823685" y="9144062"/>
            <a:ext cx="19409323" cy="896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solidFill>
                  <a:srgbClr val="000000"/>
                </a:solidFill>
              </a:defRPr>
            </a:pPr>
            <a:r>
              <a:t>For each sensitive user feature </a:t>
            </a:r>
            <a14:m>
              <m:oMath>
                <m:r>
                  <a:rPr xmlns:a="http://schemas.openxmlformats.org/drawingml/2006/main" sz="4800" i="1">
                    <a:solidFill>
                      <a:srgbClr val="000000"/>
                    </a:solidFill>
                    <a:latin typeface="Cambria Math" panose="02040503050406030204" pitchFamily="18" charset="0"/>
                  </a:rPr>
                  <m:t>k</m:t>
                </m:r>
              </m:oMath>
            </a14:m>
            <a:r>
              <a:t>, we iteratively minimize </a:t>
            </a:r>
            <a14:m>
              <m:oMath>
                <m:sSub>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k</m:t>
                    </m:r>
                  </m:sub>
                </m:sSub>
              </m:oMath>
            </a14:m>
            <a:r>
              <a:t> and minimize </a:t>
            </a:r>
            <a14:m>
              <m:oMath>
                <m:sSubSup>
                  <m:e>
                    <m:r>
                      <a:rPr xmlns:a="http://schemas.openxmlformats.org/drawingml/2006/main" sz="4800" i="1">
                        <a:solidFill>
                          <a:srgbClr val="000000"/>
                        </a:solidFill>
                        <a:latin typeface="Cambria Math" panose="02040503050406030204" pitchFamily="18" charset="0"/>
                      </a:rPr>
                      <m:t>L</m:t>
                    </m:r>
                  </m:e>
                  <m:sub>
                    <m: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s</m:t>
                    </m:r>
                  </m:sub>
                  <m:sup>
                    <m:r>
                      <a:rPr xmlns:a="http://schemas.openxmlformats.org/drawingml/2006/main" sz="4800" i="1">
                        <a:solidFill>
                          <a:srgbClr val="000000"/>
                        </a:solidFill>
                        <a:latin typeface="Cambria Math" panose="02040503050406030204" pitchFamily="18" charset="0"/>
                      </a:rPr>
                      <m:t>k</m:t>
                    </m:r>
                  </m:sup>
                </m:sSubSup>
              </m:oMath>
            </a14:m>
            <a:r>
              <a:t>, where:</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00" name="Counterfactually-Fair-Prompt: Advantage"/>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Counterfactually-Fair-Prompt: Advantage</a:t>
            </a:r>
          </a:p>
        </p:txBody>
      </p:sp>
      <p:pic>
        <p:nvPicPr>
          <p:cNvPr id="801" name="Screen Shot 2024-08-09 at 5.03.31 PM.png" descr="Screen Shot 2024-08-09 at 5.03.31 PM.png"/>
          <p:cNvPicPr>
            <a:picLocks noChangeAspect="1"/>
          </p:cNvPicPr>
          <p:nvPr/>
        </p:nvPicPr>
        <p:blipFill>
          <a:blip r:embed="rId2">
            <a:extLst/>
          </a:blip>
          <a:stretch>
            <a:fillRect/>
          </a:stretch>
        </p:blipFill>
        <p:spPr>
          <a:xfrm>
            <a:off x="1177647" y="2047799"/>
            <a:ext cx="22028706" cy="7101019"/>
          </a:xfrm>
          <a:prstGeom prst="rect">
            <a:avLst/>
          </a:prstGeom>
          <a:ln w="12700">
            <a:miter lim="400000"/>
          </a:ln>
        </p:spPr>
      </p:pic>
      <p:sp>
        <p:nvSpPr>
          <p:cNvPr id="802" name="Rectangle"/>
          <p:cNvSpPr/>
          <p:nvPr/>
        </p:nvSpPr>
        <p:spPr>
          <a:xfrm>
            <a:off x="1300615" y="9069109"/>
            <a:ext cx="21500799" cy="514553"/>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03" name="User-controllable, since each user can choose the attributes that they wish to be treated fairly on…"/>
          <p:cNvSpPr txBox="1"/>
          <p:nvPr/>
        </p:nvSpPr>
        <p:spPr>
          <a:xfrm>
            <a:off x="1720164" y="9825858"/>
            <a:ext cx="21971001" cy="25257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40833" indent="-740833" algn="l">
              <a:buSzPct val="100000"/>
              <a:buAutoNum type="arabicParenBoth" startAt="1"/>
              <a:defRPr sz="4000">
                <a:solidFill>
                  <a:srgbClr val="000000"/>
                </a:solidFill>
              </a:defRPr>
            </a:pPr>
            <a:r>
              <a:t>User-controllable, since each user can choose the attributes that they wish to be treated fairly on</a:t>
            </a:r>
          </a:p>
          <a:p>
            <a:pPr marL="740833" indent="-740833" algn="l">
              <a:buSzPct val="100000"/>
              <a:buAutoNum type="arabicParenBoth" startAt="1"/>
              <a:defRPr sz="4000">
                <a:solidFill>
                  <a:srgbClr val="000000"/>
                </a:solidFill>
              </a:defRPr>
            </a:pPr>
            <a:r>
              <a:t>space and time efficient, since our approach does not require retraining the entire foundation model and only needs to train the prefix prompts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06" name="What if a user seeks recommendations that remain impartial to several attributes at the same time?"/>
          <p:cNvSpPr txBox="1"/>
          <p:nvPr/>
        </p:nvSpPr>
        <p:spPr>
          <a:xfrm>
            <a:off x="1206500" y="2791415"/>
            <a:ext cx="21971000" cy="23052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5300">
                <a:solidFill>
                  <a:schemeClr val="accent1">
                    <a:hueOff val="114395"/>
                    <a:lumOff val="-24975"/>
                  </a:schemeClr>
                </a:solidFill>
              </a:defRPr>
            </a:pPr>
            <a:r>
              <a:t>What if a user seeks recommendations that remain impartial to </a:t>
            </a:r>
            <a:r>
              <a:rPr b="1"/>
              <a:t>several</a:t>
            </a:r>
            <a:r>
              <a:t> attributes at the same time? </a:t>
            </a:r>
          </a:p>
        </p:txBody>
      </p:sp>
      <p:sp>
        <p:nvSpPr>
          <p:cNvPr id="807" name="Method 1: We can train a CFP for every combination of user feature"/>
          <p:cNvSpPr txBox="1"/>
          <p:nvPr>
            <p:ph type="body" sz="quarter" idx="4294967295"/>
          </p:nvPr>
        </p:nvSpPr>
        <p:spPr>
          <a:xfrm>
            <a:off x="2773430" y="5768157"/>
            <a:ext cx="18837140" cy="995038"/>
          </a:xfrm>
          <a:prstGeom prst="rect">
            <a:avLst/>
          </a:prstGeom>
        </p:spPr>
        <p:txBody>
          <a:bodyPr lIns="45719" tIns="45719" rIns="45719" bIns="45719"/>
          <a:lstStyle>
            <a:lvl1pPr marL="306658" indent="-306658" defTabSz="825500">
              <a:lnSpc>
                <a:spcPct val="100000"/>
              </a:lnSpc>
              <a:spcBef>
                <a:spcPts val="0"/>
              </a:spcBef>
              <a:buSzPct val="100000"/>
              <a:buChar char="➢"/>
              <a:defRPr sz="4500"/>
            </a:lvl1pPr>
          </a:lstStyle>
          <a:p>
            <a:pPr/>
            <a:r>
              <a:t> Method 1: We can train a CFP for every combination of user feature</a:t>
            </a:r>
          </a:p>
        </p:txBody>
      </p:sp>
      <p:sp>
        <p:nvSpPr>
          <p:cNvPr id="808" name="Idea: Can we reuse each feature’s CFP and combine them when needed?"/>
          <p:cNvSpPr txBox="1"/>
          <p:nvPr/>
        </p:nvSpPr>
        <p:spPr>
          <a:xfrm>
            <a:off x="2750960" y="7434673"/>
            <a:ext cx="20269100" cy="216224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306658" indent="-306658" algn="l" defTabSz="825500">
              <a:buSzPct val="100000"/>
              <a:buChar char="➢"/>
              <a:defRPr sz="4500">
                <a:solidFill>
                  <a:srgbClr val="000000"/>
                </a:solidFill>
              </a:defRPr>
            </a:lvl1pPr>
          </a:lstStyle>
          <a:p>
            <a:pPr/>
            <a:r>
              <a:t> Idea: Can we reuse each feature’s CFP and combine them when needed?</a:t>
            </a:r>
          </a:p>
        </p:txBody>
      </p:sp>
      <p:grpSp>
        <p:nvGrpSpPr>
          <p:cNvPr id="811" name="Group"/>
          <p:cNvGrpSpPr/>
          <p:nvPr/>
        </p:nvGrpSpPr>
        <p:grpSpPr>
          <a:xfrm>
            <a:off x="10086308" y="8528476"/>
            <a:ext cx="4211384" cy="3196182"/>
            <a:chOff x="0" y="0"/>
            <a:chExt cx="4211383" cy="3196180"/>
          </a:xfrm>
        </p:grpSpPr>
        <p:sp>
          <p:nvSpPr>
            <p:cNvPr id="809" name="Prompt Mixture!"/>
            <p:cNvSpPr txBox="1"/>
            <p:nvPr/>
          </p:nvSpPr>
          <p:spPr>
            <a:xfrm>
              <a:off x="0" y="2424782"/>
              <a:ext cx="4211384" cy="7713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500">
                  <a:solidFill>
                    <a:srgbClr val="000000"/>
                  </a:solidFill>
                </a:defRPr>
              </a:lvl1pPr>
            </a:lstStyle>
            <a:p>
              <a:pPr/>
              <a:r>
                <a:t>Prompt Mixture!</a:t>
              </a:r>
            </a:p>
          </p:txBody>
        </p:sp>
        <p:sp>
          <p:nvSpPr>
            <p:cNvPr id="810" name="Arrow"/>
            <p:cNvSpPr/>
            <p:nvPr/>
          </p:nvSpPr>
          <p:spPr>
            <a:xfrm rot="5400000">
              <a:off x="1141207" y="329484"/>
              <a:ext cx="1928970" cy="1270001"/>
            </a:xfrm>
            <a:prstGeom prst="rightArrow">
              <a:avLst>
                <a:gd name="adj1" fmla="val 32414"/>
                <a:gd name="adj2" fmla="val 62127"/>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8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8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8" grpId="2"/>
      <p:bldP build="whole" bldLvl="1" animBg="1" rev="0" advAuto="0" spid="811" grpId="3"/>
      <p:bldP build="whole" bldLvl="1" animBg="1" rev="0" advAuto="0" spid="807" grpId="1"/>
    </p:bld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14" name="Prompt Mixture"/>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Prompt Mixture</a:t>
            </a:r>
          </a:p>
        </p:txBody>
      </p:sp>
      <p:pic>
        <p:nvPicPr>
          <p:cNvPr id="815" name="Screen Shot 2024-08-09 at 5.47.31 PM.png" descr="Screen Shot 2024-08-09 at 5.47.31 PM.png"/>
          <p:cNvPicPr>
            <a:picLocks noChangeAspect="1"/>
          </p:cNvPicPr>
          <p:nvPr/>
        </p:nvPicPr>
        <p:blipFill>
          <a:blip r:embed="rId2">
            <a:extLst/>
          </a:blip>
          <a:stretch>
            <a:fillRect/>
          </a:stretch>
        </p:blipFill>
        <p:spPr>
          <a:xfrm>
            <a:off x="1483430" y="2704772"/>
            <a:ext cx="11590156" cy="9037388"/>
          </a:xfrm>
          <a:prstGeom prst="rect">
            <a:avLst/>
          </a:prstGeom>
          <a:ln w="12700">
            <a:miter lim="400000"/>
          </a:ln>
        </p:spPr>
      </p:pic>
      <p:sp>
        <p:nvSpPr>
          <p:cNvPr id="816" name="Prompt Mixture comprises a singular attention layer that combines the embeddings from various single-attribute CFPs to integrate user preferences."/>
          <p:cNvSpPr txBox="1"/>
          <p:nvPr/>
        </p:nvSpPr>
        <p:spPr>
          <a:xfrm>
            <a:off x="14043135" y="3399826"/>
            <a:ext cx="9773840" cy="25257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000">
                <a:solidFill>
                  <a:srgbClr val="000000"/>
                </a:solidFill>
              </a:defRPr>
            </a:lvl1pPr>
          </a:lstStyle>
          <a:p>
            <a:pPr/>
            <a:r>
              <a:t>Prompt Mixture comprises a singular attention layer that combines the embeddings from various single-attribute CFPs to integrate user preferences.</a:t>
            </a:r>
          </a:p>
        </p:txBody>
      </p:sp>
      <p:pic>
        <p:nvPicPr>
          <p:cNvPr id="817" name="Screen Shot 2024-08-09 at 5.58.08 PM.png" descr="Screen Shot 2024-08-09 at 5.58.08 PM.png"/>
          <p:cNvPicPr>
            <a:picLocks noChangeAspect="1"/>
          </p:cNvPicPr>
          <p:nvPr/>
        </p:nvPicPr>
        <p:blipFill>
          <a:blip r:embed="rId3">
            <a:extLst/>
          </a:blip>
          <a:stretch>
            <a:fillRect/>
          </a:stretch>
        </p:blipFill>
        <p:spPr>
          <a:xfrm>
            <a:off x="14052638" y="8973284"/>
            <a:ext cx="8529185" cy="1738433"/>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20" name="Recommendation Setting:…"/>
          <p:cNvSpPr txBox="1"/>
          <p:nvPr>
            <p:ph type="body" sz="half" idx="4294967295"/>
          </p:nvPr>
        </p:nvSpPr>
        <p:spPr>
          <a:xfrm>
            <a:off x="1605939" y="3648095"/>
            <a:ext cx="21172122" cy="3674078"/>
          </a:xfrm>
          <a:prstGeom prst="rect">
            <a:avLst/>
          </a:prstGeom>
        </p:spPr>
        <p:txBody>
          <a:bodyPr lIns="45719" tIns="45719" rIns="45719" bIns="45719"/>
          <a:lstStyle/>
          <a:p>
            <a:pPr marL="306658" indent="-306658" defTabSz="825500">
              <a:lnSpc>
                <a:spcPct val="100000"/>
              </a:lnSpc>
              <a:spcBef>
                <a:spcPts val="0"/>
              </a:spcBef>
              <a:buSzPct val="100000"/>
              <a:buChar char="➢"/>
              <a:defRPr sz="4500"/>
            </a:pPr>
            <a:r>
              <a:t> </a:t>
            </a:r>
            <a:r>
              <a:rPr b="1"/>
              <a:t>Recommendation Setting</a:t>
            </a:r>
            <a:r>
              <a:t>: </a:t>
            </a:r>
          </a:p>
          <a:p>
            <a:pPr lvl="1" marL="763858" indent="-306658" defTabSz="825500">
              <a:lnSpc>
                <a:spcPct val="100000"/>
              </a:lnSpc>
              <a:spcBef>
                <a:spcPts val="0"/>
              </a:spcBef>
              <a:buSzPct val="100000"/>
              <a:buChar char="➢"/>
              <a:defRPr sz="4500"/>
            </a:pPr>
            <a:r>
              <a:t> Matching-based recommendation: recommend based on user information/user index (PMF, SimpleX)</a:t>
            </a:r>
          </a:p>
          <a:p>
            <a:pPr lvl="1" marL="763858" indent="-306658" defTabSz="825500">
              <a:lnSpc>
                <a:spcPct val="100000"/>
              </a:lnSpc>
              <a:spcBef>
                <a:spcPts val="0"/>
              </a:spcBef>
              <a:buSzPct val="100000"/>
              <a:buChar char="➢"/>
              <a:defRPr sz="4500"/>
            </a:pPr>
            <a:r>
              <a:t> Sequential-based recommendation: recommend based on user-item interaction history (SASRec, BERT4Rec)</a:t>
            </a:r>
          </a:p>
        </p:txBody>
      </p:sp>
      <p:sp>
        <p:nvSpPr>
          <p:cNvPr id="821" name="Experiment Set-Up: Baseline"/>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Experiment Set-Up: Baseline</a:t>
            </a:r>
          </a:p>
        </p:txBody>
      </p:sp>
      <p:sp>
        <p:nvSpPr>
          <p:cNvPr id="822" name="Fair recommender system baselines:…"/>
          <p:cNvSpPr txBox="1"/>
          <p:nvPr/>
        </p:nvSpPr>
        <p:spPr>
          <a:xfrm>
            <a:off x="1605939" y="7558065"/>
            <a:ext cx="21172122" cy="470285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06658" indent="-306658" algn="l" defTabSz="825500">
              <a:buSzPct val="100000"/>
              <a:buChar char="➢"/>
              <a:defRPr sz="4500">
                <a:solidFill>
                  <a:schemeClr val="accent1">
                    <a:hueOff val="114395"/>
                    <a:lumOff val="-24975"/>
                  </a:schemeClr>
                </a:solidFill>
              </a:defRPr>
            </a:pPr>
            <a:r>
              <a:t> </a:t>
            </a:r>
            <a:r>
              <a:rPr b="1">
                <a:solidFill>
                  <a:srgbClr val="000000"/>
                </a:solidFill>
              </a:rPr>
              <a:t>Fair recommender system baselines</a:t>
            </a:r>
            <a:r>
              <a:rPr>
                <a:solidFill>
                  <a:srgbClr val="000000"/>
                </a:solidFill>
              </a:rPr>
              <a:t>:</a:t>
            </a:r>
            <a:endParaRPr>
              <a:solidFill>
                <a:srgbClr val="000000"/>
              </a:solidFill>
            </a:endParaRPr>
          </a:p>
          <a:p>
            <a:pPr lvl="1" marL="763858" indent="-306658" algn="l" defTabSz="825500">
              <a:buSzPct val="100000"/>
              <a:buChar char="➢"/>
              <a:defRPr sz="4500">
                <a:solidFill>
                  <a:srgbClr val="000000"/>
                </a:solidFill>
              </a:defRPr>
            </a:pPr>
            <a:r>
              <a:t> Fair matching-based model: C + PMF (</a:t>
            </a:r>
            <a:r>
              <a:t>Counterfactual-filter method + PMF</a:t>
            </a:r>
            <a:r>
              <a:t>), C + SimpleX (</a:t>
            </a:r>
            <a:r>
              <a:t>Counterfactual-filter method + SimpleX)</a:t>
            </a:r>
          </a:p>
          <a:p>
            <a:pPr lvl="1" marL="763858" indent="-306658" algn="l" defTabSz="825500">
              <a:buSzPct val="100000"/>
              <a:buChar char="➢"/>
              <a:defRPr sz="4500">
                <a:solidFill>
                  <a:srgbClr val="000000"/>
                </a:solidFill>
              </a:defRPr>
            </a:pPr>
            <a:r>
              <a:t> Fair sequential-based model: S + SASRec (</a:t>
            </a:r>
            <a:r>
              <a:t>Selective-prompt-adapter method + SASRec</a:t>
            </a:r>
            <a:r>
              <a:t>), S + BERT4Rec </a:t>
            </a:r>
            <a:r>
              <a:t>(Selective-prompt-adapter method + BERT4Rec)</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22" grpId="1"/>
    </p:bldLst>
  </p:timing>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25" name="Experiment Set-Up: Dataset"/>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Experiment Set-Up: Dataset</a:t>
            </a:r>
          </a:p>
        </p:txBody>
      </p:sp>
      <p:sp>
        <p:nvSpPr>
          <p:cNvPr id="826" name="MovieLens: contains user-movie interactions and user profile information: gender, age, and occupation…"/>
          <p:cNvSpPr txBox="1"/>
          <p:nvPr/>
        </p:nvSpPr>
        <p:spPr>
          <a:xfrm>
            <a:off x="2199690" y="3860729"/>
            <a:ext cx="19984620" cy="599454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06658" indent="-306658" algn="l" defTabSz="825500">
              <a:buSzPct val="100000"/>
              <a:buChar char="➢"/>
              <a:defRPr sz="4500">
                <a:solidFill>
                  <a:srgbClr val="000000"/>
                </a:solidFill>
              </a:defRPr>
            </a:pPr>
            <a:r>
              <a:t> MovieLens: contains user-movie interactions and user profile information: gender, age, and occupation</a:t>
            </a:r>
          </a:p>
          <a:p>
            <a:pPr lvl="1" marL="685800" indent="-228600" algn="l" defTabSz="914400">
              <a:lnSpc>
                <a:spcPct val="90000"/>
              </a:lnSpc>
              <a:spcBef>
                <a:spcPts val="1000"/>
              </a:spcBef>
              <a:buSzPct val="100000"/>
              <a:buChar char="➢"/>
              <a:defRPr sz="3100">
                <a:solidFill>
                  <a:srgbClr val="000000"/>
                </a:solidFill>
                <a:latin typeface="Calibri"/>
                <a:ea typeface="Calibri"/>
                <a:cs typeface="Calibri"/>
                <a:sym typeface="Calibri"/>
              </a:defRPr>
            </a:pPr>
          </a:p>
          <a:p>
            <a:pPr marL="306658" indent="-306658" algn="l" defTabSz="825500">
              <a:buSzPct val="100000"/>
              <a:buChar char="➢"/>
              <a:defRPr sz="4500">
                <a:solidFill>
                  <a:schemeClr val="accent1">
                    <a:hueOff val="114395"/>
                    <a:lumOff val="-24975"/>
                  </a:schemeClr>
                </a:solidFill>
              </a:defRPr>
            </a:pPr>
            <a:r>
              <a:t> </a:t>
            </a:r>
            <a:r>
              <a:rPr>
                <a:solidFill>
                  <a:srgbClr val="000000"/>
                </a:solidFill>
              </a:rPr>
              <a:t>Insurance: contains user-insurance interactions. The user profile contains four features: gender, marital status, age, and occupation.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Noticed Problems:…"/>
          <p:cNvSpPr txBox="1"/>
          <p:nvPr/>
        </p:nvSpPr>
        <p:spPr>
          <a:xfrm>
            <a:off x="1938421" y="2597023"/>
            <a:ext cx="21404775" cy="85219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4000">
                <a:solidFill>
                  <a:srgbClr val="000000"/>
                </a:solidFill>
              </a:defRPr>
            </a:pPr>
            <a:r>
              <a:t>Noticed Problems:</a:t>
            </a:r>
          </a:p>
          <a:p>
            <a:pPr algn="l">
              <a:defRPr sz="3500">
                <a:solidFill>
                  <a:srgbClr val="000000"/>
                </a:solidFill>
              </a:defRPr>
            </a:pPr>
          </a:p>
          <a:p>
            <a:pPr marL="444500" indent="-444500" algn="l">
              <a:buSzPct val="100000"/>
              <a:buAutoNum type="arabicPeriod" startAt="1"/>
              <a:defRPr sz="3500">
                <a:solidFill>
                  <a:srgbClr val="000000"/>
                </a:solidFill>
              </a:defRPr>
            </a:pPr>
            <a:r>
              <a:t>Limited Interpretability [Madsen et al, 2022]: interpretability is defined as the ability to explain or to present its behavior in understandable terms to a human, while LLMs are poor on this.</a:t>
            </a:r>
          </a:p>
          <a:p>
            <a:pPr algn="l">
              <a:defRPr sz="3500">
                <a:solidFill>
                  <a:srgbClr val="000000"/>
                </a:solidFill>
              </a:defRPr>
            </a:pPr>
          </a:p>
          <a:p>
            <a:pPr marL="444500" indent="-444500" algn="l">
              <a:buSzPct val="100000"/>
              <a:buAutoNum type="arabicPeriod" startAt="2"/>
              <a:defRPr sz="3500">
                <a:solidFill>
                  <a:srgbClr val="000000"/>
                </a:solidFill>
              </a:defRPr>
            </a:pPr>
            <a:r>
              <a:t>Biases and Fairness [Nadeem et al, 2021]: LLM can amplify biases and discriminations that already exist in text. </a:t>
            </a:r>
          </a:p>
          <a:p>
            <a:pPr algn="l">
              <a:defRPr sz="3500">
                <a:solidFill>
                  <a:srgbClr val="000000"/>
                </a:solidFill>
              </a:defRPr>
            </a:pPr>
          </a:p>
          <a:p>
            <a:pPr algn="l">
              <a:defRPr sz="3500">
                <a:solidFill>
                  <a:srgbClr val="000000"/>
                </a:solidFill>
              </a:defRPr>
            </a:pPr>
            <a:r>
              <a:t>3. Safety [Tian et al, 2023]: LLMs may generate harmful responses and are prone to be attacked and misused</a:t>
            </a:r>
          </a:p>
          <a:p>
            <a:pPr algn="l">
              <a:defRPr sz="3500">
                <a:solidFill>
                  <a:srgbClr val="000000"/>
                </a:solidFill>
              </a:defRPr>
            </a:pPr>
          </a:p>
          <a:p>
            <a:pPr algn="l">
              <a:defRPr sz="3500">
                <a:solidFill>
                  <a:srgbClr val="000000"/>
                </a:solidFill>
              </a:defRPr>
            </a:pPr>
            <a:r>
              <a:t>4. Data contamination in evaluation benchmarks [Schaeffer, 2023; Zhu et al, 2024]: Various studies have shown the possibility that current LLMs could have been trained on test set, boasting their performance on various benchmark and mislead the users</a:t>
            </a:r>
          </a:p>
          <a:p>
            <a:pPr algn="l">
              <a:defRPr sz="3500">
                <a:solidFill>
                  <a:srgbClr val="000000"/>
                </a:solidFill>
              </a:defRPr>
            </a:pPr>
          </a:p>
          <a:p>
            <a:pPr algn="l">
              <a:defRPr sz="3500">
                <a:solidFill>
                  <a:srgbClr val="000000"/>
                </a:solidFill>
              </a:defRPr>
            </a:pPr>
            <a:r>
              <a:t>…</a:t>
            </a:r>
          </a:p>
        </p:txBody>
      </p:sp>
      <p:sp>
        <p:nvSpPr>
          <p:cNvPr id="219" name="Slide Number"/>
          <p:cNvSpPr txBox="1"/>
          <p:nvPr>
            <p:ph type="sldNum" sz="quarter" idx="2"/>
          </p:nvPr>
        </p:nvSpPr>
        <p:spPr>
          <a:xfrm>
            <a:off x="12065050" y="13080999"/>
            <a:ext cx="241403"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0" name="Background: Trustworthy LLMs"/>
          <p:cNvSpPr txBox="1"/>
          <p:nvPr>
            <p:ph type="body" sz="quarter" idx="4294967295"/>
          </p:nvPr>
        </p:nvSpPr>
        <p:spPr>
          <a:xfrm>
            <a:off x="964374" y="445908"/>
            <a:ext cx="18797612" cy="1905001"/>
          </a:xfrm>
          <a:prstGeom prst="rect">
            <a:avLst/>
          </a:prstGeom>
        </p:spPr>
        <p:txBody>
          <a:bodyPr/>
          <a:lstStyle>
            <a:lvl1pPr marL="0" indent="0">
              <a:lnSpc>
                <a:spcPct val="80000"/>
              </a:lnSpc>
              <a:spcBef>
                <a:spcPts val="0"/>
              </a:spcBef>
              <a:buSzTx/>
              <a:buNone/>
              <a:defRPr b="1" spc="-170" sz="8500">
                <a:solidFill>
                  <a:schemeClr val="accent1">
                    <a:hueOff val="114395"/>
                    <a:lumOff val="-24975"/>
                  </a:schemeClr>
                </a:solidFill>
              </a:defRPr>
            </a:lvl1pPr>
          </a:lstStyle>
          <a:p>
            <a:pPr/>
            <a:r>
              <a:t>Background: Trustworthy LLMs</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29" name="Experiment: without CFP"/>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Experiment: without CFP</a:t>
            </a:r>
          </a:p>
        </p:txBody>
      </p:sp>
      <p:pic>
        <p:nvPicPr>
          <p:cNvPr id="830" name="Screen Shot 2024-08-09 at 6.00.06 PM.png" descr="Screen Shot 2024-08-09 at 6.00.06 PM.png"/>
          <p:cNvPicPr>
            <a:picLocks noChangeAspect="1"/>
          </p:cNvPicPr>
          <p:nvPr/>
        </p:nvPicPr>
        <p:blipFill>
          <a:blip r:embed="rId2">
            <a:extLst/>
          </a:blip>
          <a:stretch>
            <a:fillRect/>
          </a:stretch>
        </p:blipFill>
        <p:spPr>
          <a:xfrm>
            <a:off x="353508" y="3329743"/>
            <a:ext cx="12252003" cy="7430613"/>
          </a:xfrm>
          <a:prstGeom prst="rect">
            <a:avLst/>
          </a:prstGeom>
          <a:ln w="12700">
            <a:miter lim="400000"/>
          </a:ln>
        </p:spPr>
      </p:pic>
      <p:pic>
        <p:nvPicPr>
          <p:cNvPr id="831" name="Screen Shot 2024-08-09 at 6.00.12 PM.png" descr="Screen Shot 2024-08-09 at 6.00.12 PM.png"/>
          <p:cNvPicPr>
            <a:picLocks noChangeAspect="1"/>
          </p:cNvPicPr>
          <p:nvPr/>
        </p:nvPicPr>
        <p:blipFill>
          <a:blip r:embed="rId3">
            <a:extLst/>
          </a:blip>
          <a:stretch>
            <a:fillRect/>
          </a:stretch>
        </p:blipFill>
        <p:spPr>
          <a:xfrm>
            <a:off x="12192806" y="3695045"/>
            <a:ext cx="11844285" cy="7430613"/>
          </a:xfrm>
          <a:prstGeom prst="rect">
            <a:avLst/>
          </a:prstGeom>
          <a:ln w="12700">
            <a:miter lim="400000"/>
          </a:ln>
        </p:spPr>
      </p:pic>
      <p:sp>
        <p:nvSpPr>
          <p:cNvPr id="832" name="Rectangle"/>
          <p:cNvSpPr/>
          <p:nvPr/>
        </p:nvSpPr>
        <p:spPr>
          <a:xfrm>
            <a:off x="6284537" y="4540939"/>
            <a:ext cx="1197151" cy="2205160"/>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33" name="Rectangle"/>
          <p:cNvSpPr/>
          <p:nvPr/>
        </p:nvSpPr>
        <p:spPr>
          <a:xfrm>
            <a:off x="10539643" y="4540939"/>
            <a:ext cx="1197151" cy="2205160"/>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34" name="Rectangle"/>
          <p:cNvSpPr/>
          <p:nvPr/>
        </p:nvSpPr>
        <p:spPr>
          <a:xfrm>
            <a:off x="17953228" y="4540939"/>
            <a:ext cx="1324667" cy="2205160"/>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35" name="Rectangle"/>
          <p:cNvSpPr/>
          <p:nvPr/>
        </p:nvSpPr>
        <p:spPr>
          <a:xfrm>
            <a:off x="22147237" y="4540939"/>
            <a:ext cx="1324667" cy="2205160"/>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38" name="Experiment: with single-feature CFP"/>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Experiment: with single-feature CFP</a:t>
            </a:r>
          </a:p>
        </p:txBody>
      </p:sp>
      <p:pic>
        <p:nvPicPr>
          <p:cNvPr id="839" name="Screen Shot 2024-08-09 at 6.02.25 PM.png" descr="Screen Shot 2024-08-09 at 6.02.25 PM.png"/>
          <p:cNvPicPr>
            <a:picLocks noChangeAspect="1"/>
          </p:cNvPicPr>
          <p:nvPr/>
        </p:nvPicPr>
        <p:blipFill>
          <a:blip r:embed="rId2">
            <a:extLst/>
          </a:blip>
          <a:stretch>
            <a:fillRect/>
          </a:stretch>
        </p:blipFill>
        <p:spPr>
          <a:xfrm>
            <a:off x="941298" y="3049690"/>
            <a:ext cx="22501404" cy="9392788"/>
          </a:xfrm>
          <a:prstGeom prst="rect">
            <a:avLst/>
          </a:prstGeom>
          <a:ln w="12700">
            <a:miter lim="400000"/>
          </a:ln>
        </p:spPr>
      </p:pic>
      <p:sp>
        <p:nvSpPr>
          <p:cNvPr id="840" name="Rectangle"/>
          <p:cNvSpPr/>
          <p:nvPr/>
        </p:nvSpPr>
        <p:spPr>
          <a:xfrm>
            <a:off x="5354080" y="6509328"/>
            <a:ext cx="979515" cy="595936"/>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41" name="Rectangle"/>
          <p:cNvSpPr/>
          <p:nvPr/>
        </p:nvSpPr>
        <p:spPr>
          <a:xfrm>
            <a:off x="8643033" y="6509328"/>
            <a:ext cx="979515" cy="595936"/>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42" name="Rectangle"/>
          <p:cNvSpPr/>
          <p:nvPr/>
        </p:nvSpPr>
        <p:spPr>
          <a:xfrm>
            <a:off x="11982786" y="6509328"/>
            <a:ext cx="979515" cy="595936"/>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43" name="Rectangle"/>
          <p:cNvSpPr/>
          <p:nvPr/>
        </p:nvSpPr>
        <p:spPr>
          <a:xfrm>
            <a:off x="15322539" y="6509328"/>
            <a:ext cx="979515" cy="595936"/>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44" name="Rectangle"/>
          <p:cNvSpPr/>
          <p:nvPr/>
        </p:nvSpPr>
        <p:spPr>
          <a:xfrm>
            <a:off x="18611491" y="6509328"/>
            <a:ext cx="979515" cy="595936"/>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45" name="Rectangle"/>
          <p:cNvSpPr/>
          <p:nvPr/>
        </p:nvSpPr>
        <p:spPr>
          <a:xfrm>
            <a:off x="21900446" y="6509328"/>
            <a:ext cx="979515" cy="595936"/>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46" name="Rectangle"/>
          <p:cNvSpPr/>
          <p:nvPr/>
        </p:nvSpPr>
        <p:spPr>
          <a:xfrm>
            <a:off x="5354080" y="10852265"/>
            <a:ext cx="979515" cy="595936"/>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47" name="Rectangle"/>
          <p:cNvSpPr/>
          <p:nvPr/>
        </p:nvSpPr>
        <p:spPr>
          <a:xfrm>
            <a:off x="8643033" y="10852265"/>
            <a:ext cx="979515" cy="595936"/>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48" name="Rectangle"/>
          <p:cNvSpPr/>
          <p:nvPr/>
        </p:nvSpPr>
        <p:spPr>
          <a:xfrm>
            <a:off x="11982786" y="10852265"/>
            <a:ext cx="979515" cy="595936"/>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49" name="Rectangle"/>
          <p:cNvSpPr/>
          <p:nvPr/>
        </p:nvSpPr>
        <p:spPr>
          <a:xfrm>
            <a:off x="15322539" y="10852265"/>
            <a:ext cx="979515" cy="595936"/>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50" name="Rectangle"/>
          <p:cNvSpPr/>
          <p:nvPr/>
        </p:nvSpPr>
        <p:spPr>
          <a:xfrm>
            <a:off x="18611491" y="10852265"/>
            <a:ext cx="979515" cy="595936"/>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51" name="Rectangle"/>
          <p:cNvSpPr/>
          <p:nvPr/>
        </p:nvSpPr>
        <p:spPr>
          <a:xfrm>
            <a:off x="21900446" y="10852265"/>
            <a:ext cx="979515" cy="595936"/>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54" name="Screen Shot 2024-08-09 at 6.05.50 PM.png" descr="Screen Shot 2024-08-09 at 6.05.50 PM.png"/>
          <p:cNvPicPr>
            <a:picLocks noChangeAspect="1"/>
          </p:cNvPicPr>
          <p:nvPr/>
        </p:nvPicPr>
        <p:blipFill>
          <a:blip r:embed="rId2">
            <a:extLst/>
          </a:blip>
          <a:stretch>
            <a:fillRect/>
          </a:stretch>
        </p:blipFill>
        <p:spPr>
          <a:xfrm>
            <a:off x="622283" y="3256545"/>
            <a:ext cx="23139434" cy="8979078"/>
          </a:xfrm>
          <a:prstGeom prst="rect">
            <a:avLst/>
          </a:prstGeom>
          <a:ln w="12700">
            <a:miter lim="400000"/>
          </a:ln>
        </p:spPr>
      </p:pic>
      <p:sp>
        <p:nvSpPr>
          <p:cNvPr id="855" name="Experiment: with multi-feature CFP"/>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Experiment: with multi-feature CFP</a:t>
            </a:r>
          </a:p>
        </p:txBody>
      </p:sp>
      <p:sp>
        <p:nvSpPr>
          <p:cNvPr id="856" name="Rectangle"/>
          <p:cNvSpPr/>
          <p:nvPr/>
        </p:nvSpPr>
        <p:spPr>
          <a:xfrm>
            <a:off x="7198552" y="6496532"/>
            <a:ext cx="1450697" cy="624070"/>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57" name="Rectangle"/>
          <p:cNvSpPr/>
          <p:nvPr/>
        </p:nvSpPr>
        <p:spPr>
          <a:xfrm>
            <a:off x="12110460" y="6496532"/>
            <a:ext cx="1450697" cy="624070"/>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58" name="Rectangle"/>
          <p:cNvSpPr/>
          <p:nvPr/>
        </p:nvSpPr>
        <p:spPr>
          <a:xfrm>
            <a:off x="17022367" y="6496532"/>
            <a:ext cx="1450697" cy="624070"/>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59" name="Rectangle"/>
          <p:cNvSpPr/>
          <p:nvPr/>
        </p:nvSpPr>
        <p:spPr>
          <a:xfrm>
            <a:off x="21934273" y="6496532"/>
            <a:ext cx="1450697" cy="624070"/>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60" name="Rectangle"/>
          <p:cNvSpPr/>
          <p:nvPr/>
        </p:nvSpPr>
        <p:spPr>
          <a:xfrm>
            <a:off x="7198552" y="10614073"/>
            <a:ext cx="1450697" cy="624070"/>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61" name="Rectangle"/>
          <p:cNvSpPr/>
          <p:nvPr/>
        </p:nvSpPr>
        <p:spPr>
          <a:xfrm>
            <a:off x="12110460" y="10614073"/>
            <a:ext cx="1450697" cy="624070"/>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62" name="Rectangle"/>
          <p:cNvSpPr/>
          <p:nvPr/>
        </p:nvSpPr>
        <p:spPr>
          <a:xfrm>
            <a:off x="17022367" y="10614073"/>
            <a:ext cx="1450697" cy="624070"/>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63" name="Rectangle"/>
          <p:cNvSpPr/>
          <p:nvPr/>
        </p:nvSpPr>
        <p:spPr>
          <a:xfrm>
            <a:off x="21934273" y="10614073"/>
            <a:ext cx="1450697" cy="624070"/>
          </a:xfrm>
          <a:prstGeom prst="rect">
            <a:avLst/>
          </a:prstGeom>
          <a:ln w="762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64" name="(Gender + Age)"/>
          <p:cNvSpPr txBox="1"/>
          <p:nvPr/>
        </p:nvSpPr>
        <p:spPr>
          <a:xfrm>
            <a:off x="6479403" y="3967823"/>
            <a:ext cx="2283868"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(Gender + Age)</a:t>
            </a:r>
          </a:p>
        </p:txBody>
      </p:sp>
      <p:sp>
        <p:nvSpPr>
          <p:cNvPr id="865" name="(Gender + Occ)"/>
          <p:cNvSpPr txBox="1"/>
          <p:nvPr/>
        </p:nvSpPr>
        <p:spPr>
          <a:xfrm>
            <a:off x="11432015" y="3967823"/>
            <a:ext cx="2300936"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(Gender + Occ)</a:t>
            </a:r>
          </a:p>
        </p:txBody>
      </p:sp>
      <p:sp>
        <p:nvSpPr>
          <p:cNvPr id="866" name="(Age + Occ)"/>
          <p:cNvSpPr txBox="1"/>
          <p:nvPr/>
        </p:nvSpPr>
        <p:spPr>
          <a:xfrm>
            <a:off x="16650107" y="3967823"/>
            <a:ext cx="1804112"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(Age + Occ)</a:t>
            </a:r>
          </a:p>
        </p:txBody>
      </p:sp>
      <p:sp>
        <p:nvSpPr>
          <p:cNvPr id="867" name="Gender + Age + Occ"/>
          <p:cNvSpPr txBox="1"/>
          <p:nvPr/>
        </p:nvSpPr>
        <p:spPr>
          <a:xfrm>
            <a:off x="21409474" y="3967823"/>
            <a:ext cx="304282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Gender + Age + Occ</a:t>
            </a:r>
          </a:p>
        </p:txBody>
      </p:sp>
      <p:sp>
        <p:nvSpPr>
          <p:cNvPr id="868" name="(Age + Occ)"/>
          <p:cNvSpPr txBox="1"/>
          <p:nvPr/>
        </p:nvSpPr>
        <p:spPr>
          <a:xfrm>
            <a:off x="6719281" y="8075884"/>
            <a:ext cx="180411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(Age + Occ)</a:t>
            </a:r>
          </a:p>
        </p:txBody>
      </p:sp>
      <p:sp>
        <p:nvSpPr>
          <p:cNvPr id="869" name="(Age + Mari.)"/>
          <p:cNvSpPr txBox="1"/>
          <p:nvPr/>
        </p:nvSpPr>
        <p:spPr>
          <a:xfrm>
            <a:off x="11607275" y="8075884"/>
            <a:ext cx="195041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(Age + Mari.)</a:t>
            </a:r>
          </a:p>
        </p:txBody>
      </p:sp>
      <p:sp>
        <p:nvSpPr>
          <p:cNvPr id="870" name="(Mari. + Occ)"/>
          <p:cNvSpPr txBox="1"/>
          <p:nvPr/>
        </p:nvSpPr>
        <p:spPr>
          <a:xfrm>
            <a:off x="16568420" y="8075884"/>
            <a:ext cx="196748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(Mari. + Occ)</a:t>
            </a:r>
          </a:p>
        </p:txBody>
      </p:sp>
      <p:sp>
        <p:nvSpPr>
          <p:cNvPr id="871" name="(Age + Mari. + Occ)"/>
          <p:cNvSpPr txBox="1"/>
          <p:nvPr/>
        </p:nvSpPr>
        <p:spPr>
          <a:xfrm>
            <a:off x="21485979" y="8075884"/>
            <a:ext cx="288981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(Age + Mari. + Occ)</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74" name="Summary"/>
          <p:cNvSpPr txBox="1"/>
          <p:nvPr/>
        </p:nvSpPr>
        <p:spPr>
          <a:xfrm>
            <a:off x="1206500" y="952500"/>
            <a:ext cx="21971000" cy="14349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70" sz="8500">
                <a:solidFill>
                  <a:schemeClr val="accent1">
                    <a:hueOff val="114395"/>
                    <a:lumOff val="-24975"/>
                  </a:schemeClr>
                </a:solidFill>
              </a:defRPr>
            </a:lvl1pPr>
          </a:lstStyle>
          <a:p>
            <a:pPr/>
            <a:r>
              <a:t>Summary</a:t>
            </a:r>
          </a:p>
        </p:txBody>
      </p:sp>
      <p:sp>
        <p:nvSpPr>
          <p:cNvPr id="875" name="LLM4RS implicitly learns sensitive user features…"/>
          <p:cNvSpPr txBox="1"/>
          <p:nvPr>
            <p:ph type="body" idx="4294967295"/>
          </p:nvPr>
        </p:nvSpPr>
        <p:spPr>
          <a:xfrm>
            <a:off x="1394312" y="3775425"/>
            <a:ext cx="21389072" cy="7147855"/>
          </a:xfrm>
          <a:prstGeom prst="rect">
            <a:avLst/>
          </a:prstGeom>
        </p:spPr>
        <p:txBody>
          <a:bodyPr lIns="45719" tIns="45719" rIns="45719" bIns="45719"/>
          <a:lstStyle/>
          <a:p>
            <a:pPr marL="306658" indent="-306658" defTabSz="825500">
              <a:lnSpc>
                <a:spcPct val="100000"/>
              </a:lnSpc>
              <a:spcBef>
                <a:spcPts val="0"/>
              </a:spcBef>
              <a:buSzPct val="100000"/>
              <a:buChar char="➢"/>
              <a:defRPr sz="4500"/>
            </a:pPr>
            <a:r>
              <a:t> LLM4RS implicitly learns sensitive user features</a:t>
            </a:r>
          </a:p>
          <a:p>
            <a:pPr lvl="1" marL="685800" indent="-228600" defTabSz="914400">
              <a:spcBef>
                <a:spcPts val="1000"/>
              </a:spcBef>
              <a:buSzPct val="100000"/>
              <a:buChar char="➢"/>
              <a:defRPr sz="3100">
                <a:latin typeface="Calibri"/>
                <a:ea typeface="Calibri"/>
                <a:cs typeface="Calibri"/>
                <a:sym typeface="Calibri"/>
              </a:defRPr>
            </a:pPr>
          </a:p>
          <a:p>
            <a:pPr marL="306658" indent="-306658" defTabSz="825500">
              <a:lnSpc>
                <a:spcPct val="100000"/>
              </a:lnSpc>
              <a:spcBef>
                <a:spcPts val="0"/>
              </a:spcBef>
              <a:buSzPct val="100000"/>
              <a:buChar char="➢"/>
              <a:defRPr sz="4500">
                <a:solidFill>
                  <a:schemeClr val="accent1">
                    <a:hueOff val="114395"/>
                    <a:lumOff val="-24975"/>
                  </a:schemeClr>
                </a:solidFill>
              </a:defRPr>
            </a:pPr>
            <a:r>
              <a:t> </a:t>
            </a:r>
            <a:r>
              <a:rPr>
                <a:solidFill>
                  <a:srgbClr val="000000"/>
                </a:solidFill>
              </a:rPr>
              <a:t>We trained single-feature CFP adversarially against a user-information extractor (multi-class classifier) so that user information (1) will not be leveraged in recommendation (2) cannot be extracted/leaked</a:t>
            </a:r>
          </a:p>
          <a:p>
            <a:pPr lvl="1" marL="685800" indent="-228600" defTabSz="914400">
              <a:spcBef>
                <a:spcPts val="1000"/>
              </a:spcBef>
              <a:buSzPct val="100000"/>
              <a:buChar char="➢"/>
              <a:defRPr sz="3100">
                <a:latin typeface="Calibri"/>
                <a:ea typeface="Calibri"/>
                <a:cs typeface="Calibri"/>
                <a:sym typeface="Calibri"/>
              </a:defRPr>
            </a:pPr>
          </a:p>
          <a:p>
            <a:pPr marL="306658" indent="-306658" defTabSz="825500">
              <a:lnSpc>
                <a:spcPct val="100000"/>
              </a:lnSpc>
              <a:spcBef>
                <a:spcPts val="0"/>
              </a:spcBef>
              <a:buSzPct val="100000"/>
              <a:buChar char="➢"/>
              <a:defRPr sz="4500"/>
            </a:pPr>
            <a:r>
              <a:t> When users want the recommendation to be made independent of multiple features at the same time, we train a Prompt Mixture to combine these single-feature CFPs.</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7" name="Agenda"/>
          <p:cNvSpPr txBox="1"/>
          <p:nvPr/>
        </p:nvSpPr>
        <p:spPr>
          <a:xfrm>
            <a:off x="2683183" y="1201695"/>
            <a:ext cx="3922777" cy="13783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b="1" spc="-170" sz="8500">
                <a:solidFill>
                  <a:schemeClr val="accent1">
                    <a:hueOff val="114395"/>
                    <a:lumOff val="-24975"/>
                  </a:schemeClr>
                </a:solidFill>
              </a:defRPr>
            </a:lvl1pPr>
          </a:lstStyle>
          <a:p>
            <a:pPr/>
            <a:r>
              <a:t>Agenda</a:t>
            </a:r>
          </a:p>
        </p:txBody>
      </p:sp>
      <p:sp>
        <p:nvSpPr>
          <p:cNvPr id="878" name="Background: Large Language Models…"/>
          <p:cNvSpPr txBox="1"/>
          <p:nvPr>
            <p:ph type="subTitle" idx="1"/>
          </p:nvPr>
        </p:nvSpPr>
        <p:spPr>
          <a:xfrm>
            <a:off x="9709077" y="272584"/>
            <a:ext cx="14577402" cy="13170832"/>
          </a:xfrm>
          <a:prstGeom prst="rect">
            <a:avLst/>
          </a:prstGeom>
        </p:spPr>
        <p:txBody>
          <a:bodyPr lIns="45719" tIns="45719" rIns="45719" bIns="45719"/>
          <a:lstStyle/>
          <a:p>
            <a:pPr marL="248393" indent="-248393" defTabSz="668655">
              <a:buSzPct val="100000"/>
              <a:buChar char="➢"/>
              <a:defRPr sz="4455"/>
            </a:pPr>
            <a:r>
              <a:t> </a:t>
            </a:r>
            <a:r>
              <a:rPr>
                <a:solidFill>
                  <a:schemeClr val="accent1">
                    <a:hueOff val="114395"/>
                    <a:lumOff val="-24975"/>
                  </a:schemeClr>
                </a:solidFill>
              </a:rPr>
              <a:t>Background: Large Language Models</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Interpretability</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Lack of interpretability for model behavior</a:t>
            </a:r>
          </a:p>
          <a:p>
            <a:pPr lvl="1" marL="555498" indent="-185165" defTabSz="740663">
              <a:lnSpc>
                <a:spcPct val="90000"/>
              </a:lnSpc>
              <a:spcBef>
                <a:spcPts val="800"/>
              </a:spcBef>
              <a:buSzPct val="100000"/>
              <a:buChar char="➢"/>
              <a:defRPr b="0" sz="3321">
                <a:latin typeface="Calibri"/>
                <a:ea typeface="Calibri"/>
                <a:cs typeface="Calibri"/>
                <a:sym typeface="Calibri"/>
              </a:defRPr>
            </a:pPr>
            <a:r>
              <a:t> An automatic error detection tool with linguistic explanation benchmark</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Fairness</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LLM-based recommender system </a:t>
            </a:r>
          </a:p>
          <a:p>
            <a:pPr lvl="1" marL="555498" indent="-185165" defTabSz="740663">
              <a:lnSpc>
                <a:spcPct val="90000"/>
              </a:lnSpc>
              <a:spcBef>
                <a:spcPts val="800"/>
              </a:spcBef>
              <a:buSzPct val="100000"/>
              <a:buChar char="➢"/>
              <a:defRPr b="0" sz="3321">
                <a:latin typeface="Calibri"/>
                <a:ea typeface="Calibri"/>
                <a:cs typeface="Calibri"/>
                <a:sym typeface="Calibri"/>
              </a:defRPr>
            </a:pPr>
            <a:r>
              <a:t> An efficient user-controllable fairness framework</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5">
                    <a:lumOff val="-29866"/>
                  </a:schemeClr>
                </a:solidFill>
              </a:rPr>
              <a:t>Safety</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LLM-based agent </a:t>
            </a:r>
          </a:p>
          <a:p>
            <a:pPr lvl="1" marL="555498" indent="-185165" defTabSz="740663">
              <a:lnSpc>
                <a:spcPct val="90000"/>
              </a:lnSpc>
              <a:spcBef>
                <a:spcPts val="800"/>
              </a:spcBef>
              <a:buSzPct val="100000"/>
              <a:buChar char="➢"/>
              <a:defRPr b="0" sz="3321">
                <a:latin typeface="Calibri"/>
                <a:ea typeface="Calibri"/>
                <a:cs typeface="Calibri"/>
                <a:sym typeface="Calibri"/>
              </a:defRPr>
            </a:pPr>
            <a:r>
              <a:t> A three-stage safety strategy</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Data Contamination in Evaluation</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Dynamic Benchmaking </a:t>
            </a:r>
          </a:p>
          <a:p>
            <a:pPr lvl="1" marL="555498" indent="-185165" defTabSz="740663">
              <a:lnSpc>
                <a:spcPct val="90000"/>
              </a:lnSpc>
              <a:spcBef>
                <a:spcPts val="800"/>
              </a:spcBef>
              <a:buSzPct val="100000"/>
              <a:buChar char="➢"/>
              <a:defRPr b="0" sz="3321">
                <a:latin typeface="Calibri"/>
                <a:ea typeface="Calibri"/>
                <a:cs typeface="Calibri"/>
                <a:sym typeface="Calibri"/>
              </a:defRPr>
            </a:pPr>
            <a:r>
              <a:t> Difficult to be hacked </a:t>
            </a:r>
          </a:p>
          <a:p>
            <a:pPr marL="248393" indent="-248393" defTabSz="668655">
              <a:buSzPct val="100000"/>
              <a:buChar char="➢"/>
              <a:defRPr sz="4455"/>
            </a:pPr>
          </a:p>
          <a:p>
            <a:pPr marL="248393" indent="-248393" defTabSz="668655">
              <a:buSzPct val="100000"/>
              <a:buChar char="➢"/>
              <a:defRPr sz="4455"/>
            </a:pPr>
            <a:r>
              <a:t> </a:t>
            </a:r>
            <a:r>
              <a:rPr>
                <a:solidFill>
                  <a:schemeClr val="accent1">
                    <a:hueOff val="114395"/>
                    <a:lumOff val="-24975"/>
                  </a:schemeClr>
                </a:solidFill>
              </a:rPr>
              <a:t>Conclusion</a:t>
            </a:r>
            <a:endParaRPr>
              <a:solidFill>
                <a:schemeClr val="accent1">
                  <a:hueOff val="114395"/>
                  <a:lumOff val="-24975"/>
                </a:schemeClr>
              </a:solidFill>
            </a:endParaRPr>
          </a:p>
          <a:p>
            <a:pPr marL="248393" indent="-248393" defTabSz="668655">
              <a:buSzPct val="100000"/>
              <a:buChar char="➢"/>
              <a:defRPr sz="4455"/>
            </a:pPr>
            <a:endParaRPr>
              <a:solidFill>
                <a:schemeClr val="accent1">
                  <a:hueOff val="114395"/>
                  <a:lumOff val="-24975"/>
                </a:schemeClr>
              </a:solidFill>
            </a:endParaRPr>
          </a:p>
          <a:p>
            <a:pPr marL="248393" indent="-248393" defTabSz="668655">
              <a:buSzPct val="100000"/>
              <a:buChar char="➢"/>
              <a:defRPr sz="4455"/>
            </a:pPr>
            <a:r>
              <a:t> </a:t>
            </a:r>
            <a:r>
              <a:rPr>
                <a:solidFill>
                  <a:schemeClr val="accent1">
                    <a:hueOff val="114395"/>
                    <a:lumOff val="-24975"/>
                  </a:schemeClr>
                </a:solidFill>
              </a:rPr>
              <a:t>Q&amp;A</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88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81" name="TrustAgent: Towards Safe and Trustworthy LLM-based Agents through Agent Constitution"/>
          <p:cNvSpPr txBox="1"/>
          <p:nvPr>
            <p:ph type="ctrTitle"/>
          </p:nvPr>
        </p:nvSpPr>
        <p:spPr>
          <a:xfrm>
            <a:off x="620835" y="1295364"/>
            <a:ext cx="23142331" cy="5496842"/>
          </a:xfrm>
          <a:prstGeom prst="rect">
            <a:avLst/>
          </a:prstGeom>
        </p:spPr>
        <p:txBody>
          <a:bodyPr/>
          <a:lstStyle>
            <a:lvl1pPr algn="ctr">
              <a:defRPr spc="-150" sz="7500"/>
            </a:lvl1pPr>
          </a:lstStyle>
          <a:p>
            <a:pPr/>
            <a:r>
              <a:t>TrustAgent: Towards Safe and Trustworthy LLM-based Agents through Agent Constitution</a:t>
            </a:r>
          </a:p>
        </p:txBody>
      </p:sp>
      <p:sp>
        <p:nvSpPr>
          <p:cNvPr id="882" name="Wenyue Hua, Xianjun Yang, Mingyu Jin,  Ruixiang Tang, Yongfeng Zhang…"/>
          <p:cNvSpPr txBox="1"/>
          <p:nvPr/>
        </p:nvSpPr>
        <p:spPr>
          <a:xfrm>
            <a:off x="1201340" y="8277370"/>
            <a:ext cx="21971003" cy="420677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defRPr b="1" sz="3600">
                <a:solidFill>
                  <a:srgbClr val="000000"/>
                </a:solidFill>
              </a:defRPr>
            </a:pPr>
          </a:p>
          <a:p>
            <a:pPr defTabSz="825500">
              <a:defRPr b="1" sz="3600">
                <a:solidFill>
                  <a:srgbClr val="000000"/>
                </a:solidFill>
              </a:defRPr>
            </a:pPr>
          </a:p>
          <a:p>
            <a:pPr defTabSz="825500">
              <a:defRPr b="1" sz="3600">
                <a:solidFill>
                  <a:srgbClr val="000000"/>
                </a:solidFill>
              </a:defRPr>
            </a:pPr>
            <a:r>
              <a:t>Wenyue Hua, Xianjun Yang, Mingyu Jin,  Ruixiang Tang, Yongfeng Zhang</a:t>
            </a:r>
          </a:p>
          <a:p>
            <a:pPr defTabSz="825500">
              <a:defRPr b="1" sz="3600">
                <a:solidFill>
                  <a:srgbClr val="000000"/>
                </a:solidFill>
              </a:defRPr>
            </a:pPr>
            <a:r>
              <a:t>Rutgers University, New Brunswick</a:t>
            </a:r>
          </a:p>
          <a:p>
            <a:pPr defTabSz="825500">
              <a:defRPr b="1" sz="3600">
                <a:solidFill>
                  <a:srgbClr val="000000"/>
                </a:solidFill>
              </a:defRPr>
            </a:pPr>
            <a:r>
              <a:t>University of California, Santa Barbara</a:t>
            </a:r>
          </a:p>
          <a:p>
            <a:pPr defTabSz="825500">
              <a:defRPr b="1" sz="3600">
                <a:solidFill>
                  <a:srgbClr val="000000"/>
                </a:solidFill>
              </a:defRPr>
            </a:pPr>
          </a:p>
          <a:p>
            <a:pPr defTabSz="825500">
              <a:defRPr b="1" sz="3600">
                <a:solidFill>
                  <a:srgbClr val="000000"/>
                </a:solidFill>
              </a:defRPr>
            </a:pPr>
            <a:r>
              <a:t>(Accepted to ICML TiFA workshop, submitted to EMNLP)</a:t>
            </a:r>
          </a:p>
        </p:txBody>
      </p:sp>
      <p:sp>
        <p:nvSpPr>
          <p:cNvPr id="883" name="Text"/>
          <p:cNvSpPr txBox="1"/>
          <p:nvPr/>
        </p:nvSpPr>
        <p:spPr>
          <a:xfrm>
            <a:off x="12001499" y="13080999"/>
            <a:ext cx="368505"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885" name="Trustworthy Agent: Safety Issue"/>
          <p:cNvSpPr txBox="1"/>
          <p:nvPr>
            <p:ph type="subTitle" sz="quarter" idx="1"/>
          </p:nvPr>
        </p:nvSpPr>
        <p:spPr>
          <a:xfrm>
            <a:off x="964374" y="445908"/>
            <a:ext cx="21971001" cy="1905001"/>
          </a:xfrm>
          <a:prstGeom prst="rect">
            <a:avLst/>
          </a:prstGeom>
        </p:spPr>
        <p:txBody>
          <a:bodyPr/>
          <a:lstStyle>
            <a:lvl1pPr defTabSz="2438338">
              <a:lnSpc>
                <a:spcPct val="80000"/>
              </a:lnSpc>
              <a:defRPr spc="-170" sz="8500"/>
            </a:lvl1pPr>
          </a:lstStyle>
          <a:p>
            <a:pPr/>
            <a:r>
              <a:t>Trustworthy Agent: Safety Issue</a:t>
            </a:r>
          </a:p>
        </p:txBody>
      </p:sp>
      <p:grpSp>
        <p:nvGrpSpPr>
          <p:cNvPr id="894" name="Group"/>
          <p:cNvGrpSpPr/>
          <p:nvPr/>
        </p:nvGrpSpPr>
        <p:grpSpPr>
          <a:xfrm>
            <a:off x="1719326" y="2865778"/>
            <a:ext cx="8889164" cy="8889165"/>
            <a:chOff x="0" y="0"/>
            <a:chExt cx="8889163" cy="8889163"/>
          </a:xfrm>
        </p:grpSpPr>
        <p:pic>
          <p:nvPicPr>
            <p:cNvPr id="886" name="DALL·E 2024-02-24 18.29.43 - A cartoon-style image depicting a human user and an AI agent in front of a computer screen showing a Bitcoin trading platform. The human, dressed casu.jpeg" descr="DALL·E 2024-02-24 18.29.43 - A cartoon-style image depicting a human user and an AI agent in front of a computer screen showing a Bitcoin trading platform. The human, dressed casu.jpeg"/>
            <p:cNvPicPr>
              <a:picLocks noChangeAspect="1"/>
            </p:cNvPicPr>
            <p:nvPr/>
          </p:nvPicPr>
          <p:blipFill>
            <a:blip r:embed="rId2">
              <a:extLst/>
            </a:blip>
            <a:stretch>
              <a:fillRect/>
            </a:stretch>
          </p:blipFill>
          <p:spPr>
            <a:xfrm>
              <a:off x="0" y="0"/>
              <a:ext cx="8889164" cy="8889164"/>
            </a:xfrm>
            <a:prstGeom prst="rect">
              <a:avLst/>
            </a:prstGeom>
            <a:ln w="12700" cap="flat">
              <a:noFill/>
              <a:miter lim="400000"/>
            </a:ln>
            <a:effectLst/>
          </p:spPr>
        </p:pic>
        <p:sp>
          <p:nvSpPr>
            <p:cNvPr id="887" name="Rectangle"/>
            <p:cNvSpPr/>
            <p:nvPr/>
          </p:nvSpPr>
          <p:spPr>
            <a:xfrm>
              <a:off x="4433607" y="687643"/>
              <a:ext cx="2900986" cy="2433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88" name="Rectangle"/>
            <p:cNvSpPr/>
            <p:nvPr/>
          </p:nvSpPr>
          <p:spPr>
            <a:xfrm>
              <a:off x="3636814" y="444039"/>
              <a:ext cx="2127286" cy="24331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89" name="Rectangle"/>
            <p:cNvSpPr/>
            <p:nvPr/>
          </p:nvSpPr>
          <p:spPr>
            <a:xfrm>
              <a:off x="4351690" y="1324941"/>
              <a:ext cx="2900986" cy="333947"/>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90" name="Rectangle"/>
            <p:cNvSpPr/>
            <p:nvPr/>
          </p:nvSpPr>
          <p:spPr>
            <a:xfrm>
              <a:off x="4405029" y="960975"/>
              <a:ext cx="2379108" cy="333947"/>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91" name="Rectangle"/>
            <p:cNvSpPr/>
            <p:nvPr/>
          </p:nvSpPr>
          <p:spPr>
            <a:xfrm>
              <a:off x="4351690" y="2521560"/>
              <a:ext cx="1092228" cy="401735"/>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92" name="Sure!"/>
            <p:cNvSpPr txBox="1"/>
            <p:nvPr/>
          </p:nvSpPr>
          <p:spPr>
            <a:xfrm>
              <a:off x="4472202" y="2482308"/>
              <a:ext cx="883699" cy="480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b="1" sz="2200">
                  <a:solidFill>
                    <a:srgbClr val="000000"/>
                  </a:solidFill>
                </a:defRPr>
              </a:lvl1pPr>
            </a:lstStyle>
            <a:p>
              <a:pPr/>
              <a:r>
                <a:t>Sure!</a:t>
              </a:r>
            </a:p>
          </p:txBody>
        </p:sp>
        <p:sp>
          <p:nvSpPr>
            <p:cNvPr id="893" name="Can you sell my…"/>
            <p:cNvSpPr txBox="1"/>
            <p:nvPr/>
          </p:nvSpPr>
          <p:spPr>
            <a:xfrm>
              <a:off x="4365488" y="468487"/>
              <a:ext cx="3319593" cy="11934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b="1" sz="2300">
                  <a:solidFill>
                    <a:srgbClr val="000000"/>
                  </a:solidFill>
                </a:defRPr>
              </a:pPr>
              <a:r>
                <a:t>Can you sell my </a:t>
              </a:r>
            </a:p>
            <a:p>
              <a:pPr algn="l">
                <a:defRPr b="1" sz="2300">
                  <a:solidFill>
                    <a:srgbClr val="000000"/>
                  </a:solidFill>
                </a:defRPr>
              </a:pPr>
              <a:r>
                <a:t>bitcoins slightly below </a:t>
              </a:r>
            </a:p>
            <a:p>
              <a:pPr algn="l">
                <a:defRPr b="1" sz="2300">
                  <a:solidFill>
                    <a:srgbClr val="000000"/>
                  </a:solidFill>
                </a:defRPr>
              </a:pPr>
              <a:r>
                <a:t>the market price?</a:t>
              </a:r>
            </a:p>
          </p:txBody>
        </p:sp>
      </p:grpSp>
      <p:grpSp>
        <p:nvGrpSpPr>
          <p:cNvPr id="904" name="Group"/>
          <p:cNvGrpSpPr/>
          <p:nvPr/>
        </p:nvGrpSpPr>
        <p:grpSpPr>
          <a:xfrm>
            <a:off x="11637684" y="2748398"/>
            <a:ext cx="11026991" cy="8889165"/>
            <a:chOff x="0" y="0"/>
            <a:chExt cx="11026989" cy="8889163"/>
          </a:xfrm>
        </p:grpSpPr>
        <p:grpSp>
          <p:nvGrpSpPr>
            <p:cNvPr id="902" name="Group"/>
            <p:cNvGrpSpPr/>
            <p:nvPr/>
          </p:nvGrpSpPr>
          <p:grpSpPr>
            <a:xfrm>
              <a:off x="2137826" y="0"/>
              <a:ext cx="8889164" cy="8889164"/>
              <a:chOff x="0" y="0"/>
              <a:chExt cx="8889163" cy="8889163"/>
            </a:xfrm>
          </p:grpSpPr>
          <p:pic>
            <p:nvPicPr>
              <p:cNvPr id="895" name="DALL·E 2024-02-24 18.35.29 - A cartoon-style image showing an AI agent in front of a computer screen with a Bitcoin trading platform open. The screen displays a big, bold number '.jpeg" descr="DALL·E 2024-02-24 18.35.29 - A cartoon-style image showing an AI agent in front of a computer screen with a Bitcoin trading platform open. The screen displays a big, bold number '.jpeg"/>
              <p:cNvPicPr>
                <a:picLocks noChangeAspect="1"/>
              </p:cNvPicPr>
              <p:nvPr/>
            </p:nvPicPr>
            <p:blipFill>
              <a:blip r:embed="rId3">
                <a:extLst/>
              </a:blip>
              <a:srcRect l="0" t="0" r="0" b="0"/>
              <a:stretch>
                <a:fillRect/>
              </a:stretch>
            </p:blipFill>
            <p:spPr>
              <a:xfrm>
                <a:off x="0" y="0"/>
                <a:ext cx="8889164" cy="8889164"/>
              </a:xfrm>
              <a:prstGeom prst="rect">
                <a:avLst/>
              </a:prstGeom>
              <a:ln w="12700" cap="flat">
                <a:noFill/>
                <a:miter lim="400000"/>
              </a:ln>
              <a:effectLst/>
            </p:spPr>
          </p:pic>
          <p:sp>
            <p:nvSpPr>
              <p:cNvPr id="896" name="Rectangle"/>
              <p:cNvSpPr/>
              <p:nvPr/>
            </p:nvSpPr>
            <p:spPr>
              <a:xfrm>
                <a:off x="3592797" y="752357"/>
                <a:ext cx="2727627" cy="592325"/>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nvGrpSpPr>
              <p:cNvPr id="899" name="Group"/>
              <p:cNvGrpSpPr/>
              <p:nvPr/>
            </p:nvGrpSpPr>
            <p:grpSpPr>
              <a:xfrm>
                <a:off x="3502382" y="817212"/>
                <a:ext cx="2837764" cy="541184"/>
                <a:chOff x="-51266" y="0"/>
                <a:chExt cx="2837762" cy="541183"/>
              </a:xfrm>
            </p:grpSpPr>
            <p:sp>
              <p:nvSpPr>
                <p:cNvPr id="897" name="Rounded Rectangle"/>
                <p:cNvSpPr/>
                <p:nvPr/>
              </p:nvSpPr>
              <p:spPr>
                <a:xfrm>
                  <a:off x="0" y="0"/>
                  <a:ext cx="2735232" cy="541184"/>
                </a:xfrm>
                <a:prstGeom prst="roundRect">
                  <a:avLst>
                    <a:gd name="adj" fmla="val 44536"/>
                  </a:avLst>
                </a:prstGeom>
                <a:solidFill>
                  <a:schemeClr val="accent1">
                    <a:lumOff val="-13575"/>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98" name="Received your request"/>
                <p:cNvSpPr txBox="1"/>
                <p:nvPr/>
              </p:nvSpPr>
              <p:spPr>
                <a:xfrm>
                  <a:off x="-51267" y="61708"/>
                  <a:ext cx="2837764" cy="417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1700">
                      <a:solidFill>
                        <a:srgbClr val="FFFFFF"/>
                      </a:solidFill>
                      <a:latin typeface="American Typewriter"/>
                      <a:ea typeface="American Typewriter"/>
                      <a:cs typeface="American Typewriter"/>
                      <a:sym typeface="American Typewriter"/>
                    </a:defRPr>
                  </a:lvl1pPr>
                </a:lstStyle>
                <a:p>
                  <a:pPr/>
                  <a:r>
                    <a:t>Received your request</a:t>
                  </a:r>
                </a:p>
              </p:txBody>
            </p:sp>
          </p:grpSp>
          <p:sp>
            <p:nvSpPr>
              <p:cNvPr id="900" name="Rectangle"/>
              <p:cNvSpPr/>
              <p:nvPr/>
            </p:nvSpPr>
            <p:spPr>
              <a:xfrm>
                <a:off x="3757863" y="2015221"/>
                <a:ext cx="2397494" cy="328195"/>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901" name="Selling Bitcoins at 0!"/>
              <p:cNvSpPr txBox="1"/>
              <p:nvPr/>
            </p:nvSpPr>
            <p:spPr>
              <a:xfrm>
                <a:off x="3446562" y="1952688"/>
                <a:ext cx="3020096" cy="4532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100">
                    <a:solidFill>
                      <a:srgbClr val="000000"/>
                    </a:solidFill>
                    <a:latin typeface="American Typewriter"/>
                    <a:ea typeface="American Typewriter"/>
                    <a:cs typeface="American Typewriter"/>
                    <a:sym typeface="American Typewriter"/>
                  </a:defRPr>
                </a:lvl1pPr>
              </a:lstStyle>
              <a:p>
                <a:pPr/>
                <a:r>
                  <a:t>Selling Bitcoins at 0!</a:t>
                </a:r>
              </a:p>
            </p:txBody>
          </p:sp>
        </p:grpSp>
        <p:sp>
          <p:nvSpPr>
            <p:cNvPr id="903" name="Arrow"/>
            <p:cNvSpPr/>
            <p:nvPr/>
          </p:nvSpPr>
          <p:spPr>
            <a:xfrm>
              <a:off x="0" y="4169086"/>
              <a:ext cx="1195856" cy="785751"/>
            </a:xfrm>
            <a:prstGeom prst="rightArrow">
              <a:avLst>
                <a:gd name="adj1" fmla="val 33531"/>
                <a:gd name="adj2" fmla="val 56650"/>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90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4" grpId="1"/>
    </p:bld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907" name="Trustworthy Agent: Safety Issue"/>
          <p:cNvSpPr txBox="1"/>
          <p:nvPr>
            <p:ph type="subTitle" sz="quarter" idx="1"/>
          </p:nvPr>
        </p:nvSpPr>
        <p:spPr>
          <a:xfrm>
            <a:off x="964374" y="445908"/>
            <a:ext cx="21971001" cy="1905001"/>
          </a:xfrm>
          <a:prstGeom prst="rect">
            <a:avLst/>
          </a:prstGeom>
        </p:spPr>
        <p:txBody>
          <a:bodyPr/>
          <a:lstStyle>
            <a:lvl1pPr defTabSz="2438338">
              <a:lnSpc>
                <a:spcPct val="80000"/>
              </a:lnSpc>
              <a:defRPr spc="-170" sz="8500"/>
            </a:lvl1pPr>
          </a:lstStyle>
          <a:p>
            <a:pPr/>
            <a:r>
              <a:t>Trustworthy Agent: Safety Issue</a:t>
            </a:r>
          </a:p>
        </p:txBody>
      </p:sp>
      <p:grpSp>
        <p:nvGrpSpPr>
          <p:cNvPr id="911" name="Group"/>
          <p:cNvGrpSpPr/>
          <p:nvPr/>
        </p:nvGrpSpPr>
        <p:grpSpPr>
          <a:xfrm>
            <a:off x="1771124" y="2870182"/>
            <a:ext cx="8880355" cy="8880356"/>
            <a:chOff x="0" y="0"/>
            <a:chExt cx="8880354" cy="8880354"/>
          </a:xfrm>
        </p:grpSpPr>
        <p:pic>
          <p:nvPicPr>
            <p:cNvPr id="908" name="DALL·E 2024-02-24 20.27.41 - A cartoon-style image set in a modern kitchen environment. The human user, wearing an apron and holding a recipe book, is standing next to a kitchen c.jpeg" descr="DALL·E 2024-02-24 20.27.41 - A cartoon-style image set in a modern kitchen environment. The human user, wearing an apron and holding a recipe book, is standing next to a kitchen c.jpeg"/>
            <p:cNvPicPr>
              <a:picLocks noChangeAspect="1"/>
            </p:cNvPicPr>
            <p:nvPr/>
          </p:nvPicPr>
          <p:blipFill>
            <a:blip r:embed="rId2">
              <a:extLst/>
            </a:blip>
            <a:stretch>
              <a:fillRect/>
            </a:stretch>
          </p:blipFill>
          <p:spPr>
            <a:xfrm>
              <a:off x="0" y="0"/>
              <a:ext cx="8880355" cy="8880355"/>
            </a:xfrm>
            <a:prstGeom prst="rect">
              <a:avLst/>
            </a:prstGeom>
            <a:ln w="12700" cap="flat">
              <a:noFill/>
              <a:miter lim="400000"/>
            </a:ln>
            <a:effectLst/>
          </p:spPr>
        </p:pic>
        <p:sp>
          <p:nvSpPr>
            <p:cNvPr id="909" name="Rectangle"/>
            <p:cNvSpPr/>
            <p:nvPr/>
          </p:nvSpPr>
          <p:spPr>
            <a:xfrm>
              <a:off x="4143793" y="1065363"/>
              <a:ext cx="2018619"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910" name="Can you cut the…"/>
            <p:cNvSpPr txBox="1"/>
            <p:nvPr/>
          </p:nvSpPr>
          <p:spPr>
            <a:xfrm>
              <a:off x="4085794" y="989163"/>
              <a:ext cx="2235633" cy="142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1" sz="2100">
                  <a:solidFill>
                    <a:srgbClr val="000000"/>
                  </a:solidFill>
                  <a:latin typeface="American Typewriter"/>
                  <a:ea typeface="American Typewriter"/>
                  <a:cs typeface="American Typewriter"/>
                  <a:sym typeface="American Typewriter"/>
                </a:defRPr>
              </a:pPr>
              <a:r>
                <a:t>Can you cut the </a:t>
              </a:r>
            </a:p>
            <a:p>
              <a:pPr algn="l">
                <a:defRPr b="1" sz="2100">
                  <a:solidFill>
                    <a:srgbClr val="000000"/>
                  </a:solidFill>
                  <a:latin typeface="American Typewriter"/>
                  <a:ea typeface="American Typewriter"/>
                  <a:cs typeface="American Typewriter"/>
                  <a:sym typeface="American Typewriter"/>
                </a:defRPr>
              </a:pPr>
              <a:r>
                <a:t>raw beef and </a:t>
              </a:r>
            </a:p>
            <a:p>
              <a:pPr algn="l">
                <a:defRPr b="1" sz="2100">
                  <a:solidFill>
                    <a:srgbClr val="000000"/>
                  </a:solidFill>
                  <a:latin typeface="American Typewriter"/>
                  <a:ea typeface="American Typewriter"/>
                  <a:cs typeface="American Typewriter"/>
                  <a:sym typeface="American Typewriter"/>
                </a:defRPr>
              </a:pPr>
              <a:r>
                <a:t>grilled chicken </a:t>
              </a:r>
            </a:p>
            <a:p>
              <a:pPr algn="l">
                <a:defRPr b="1" sz="2100">
                  <a:solidFill>
                    <a:srgbClr val="000000"/>
                  </a:solidFill>
                  <a:latin typeface="American Typewriter"/>
                  <a:ea typeface="American Typewriter"/>
                  <a:cs typeface="American Typewriter"/>
                  <a:sym typeface="American Typewriter"/>
                </a:defRPr>
              </a:pPr>
              <a:r>
                <a:t>for dinner?</a:t>
              </a:r>
            </a:p>
          </p:txBody>
        </p:sp>
      </p:grpSp>
      <p:grpSp>
        <p:nvGrpSpPr>
          <p:cNvPr id="918" name="Group"/>
          <p:cNvGrpSpPr/>
          <p:nvPr/>
        </p:nvGrpSpPr>
        <p:grpSpPr>
          <a:xfrm>
            <a:off x="11637684" y="2719238"/>
            <a:ext cx="11030027" cy="8869834"/>
            <a:chOff x="0" y="0"/>
            <a:chExt cx="11030025" cy="8869833"/>
          </a:xfrm>
        </p:grpSpPr>
        <p:grpSp>
          <p:nvGrpSpPr>
            <p:cNvPr id="914" name="Group"/>
            <p:cNvGrpSpPr/>
            <p:nvPr/>
          </p:nvGrpSpPr>
          <p:grpSpPr>
            <a:xfrm>
              <a:off x="0" y="0"/>
              <a:ext cx="11030026" cy="8869834"/>
              <a:chOff x="0" y="0"/>
              <a:chExt cx="11030025" cy="8869833"/>
            </a:xfrm>
          </p:grpSpPr>
          <p:sp>
            <p:nvSpPr>
              <p:cNvPr id="912" name="Arrow"/>
              <p:cNvSpPr/>
              <p:nvPr/>
            </p:nvSpPr>
            <p:spPr>
              <a:xfrm>
                <a:off x="0" y="4198247"/>
                <a:ext cx="1195856" cy="785751"/>
              </a:xfrm>
              <a:prstGeom prst="rightArrow">
                <a:avLst>
                  <a:gd name="adj1" fmla="val 33531"/>
                  <a:gd name="adj2" fmla="val 56650"/>
                </a:avLst>
              </a:prstGeom>
              <a:solidFill>
                <a:srgbClr val="FFFFFF"/>
              </a:solidFill>
              <a:ln w="635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913" name="DALL·E 2024-02-24 20.30.54 - A cartoon-style image set in a kitchen showing an AI agent, depicted as a robot chef, in the process of cutting both raw beef and grilled chicken on t.jpeg" descr="DALL·E 2024-02-24 20.30.54 - A cartoon-style image set in a kitchen showing an AI agent, depicted as a robot chef, in the process of cutting both raw beef and grilled chicken on t.jpeg"/>
              <p:cNvPicPr>
                <a:picLocks noChangeAspect="1"/>
              </p:cNvPicPr>
              <p:nvPr/>
            </p:nvPicPr>
            <p:blipFill>
              <a:blip r:embed="rId3">
                <a:extLst/>
              </a:blip>
              <a:stretch>
                <a:fillRect/>
              </a:stretch>
            </p:blipFill>
            <p:spPr>
              <a:xfrm>
                <a:off x="2160192" y="0"/>
                <a:ext cx="8869834" cy="8869834"/>
              </a:xfrm>
              <a:prstGeom prst="rect">
                <a:avLst/>
              </a:prstGeom>
              <a:ln w="12700" cap="flat">
                <a:noFill/>
                <a:miter lim="400000"/>
              </a:ln>
              <a:effectLst/>
            </p:spPr>
          </p:pic>
        </p:grpSp>
        <p:sp>
          <p:nvSpPr>
            <p:cNvPr id="915" name="Rectangle"/>
            <p:cNvSpPr/>
            <p:nvPr/>
          </p:nvSpPr>
          <p:spPr>
            <a:xfrm>
              <a:off x="8545458" y="1431083"/>
              <a:ext cx="2252635" cy="605976"/>
            </a:xfrm>
            <a:prstGeom prst="rect">
              <a:avLst/>
            </a:prstGeom>
            <a:solidFill>
              <a:srgbClr val="FAF3E6"/>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916" name="Rectangle"/>
            <p:cNvSpPr/>
            <p:nvPr/>
          </p:nvSpPr>
          <p:spPr>
            <a:xfrm>
              <a:off x="9061135" y="1876865"/>
              <a:ext cx="1446941" cy="605976"/>
            </a:xfrm>
            <a:prstGeom prst="rect">
              <a:avLst/>
            </a:prstGeom>
            <a:solidFill>
              <a:srgbClr val="FAF3E6"/>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917" name="Cross…"/>
            <p:cNvSpPr txBox="1"/>
            <p:nvPr/>
          </p:nvSpPr>
          <p:spPr>
            <a:xfrm>
              <a:off x="8479815" y="1308220"/>
              <a:ext cx="2383918" cy="1168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1" sz="2300">
                  <a:solidFill>
                    <a:srgbClr val="000000"/>
                  </a:solidFill>
                  <a:latin typeface="American Typewriter"/>
                  <a:ea typeface="American Typewriter"/>
                  <a:cs typeface="American Typewriter"/>
                  <a:sym typeface="American Typewriter"/>
                </a:defRPr>
              </a:pPr>
              <a:r>
                <a:t>Cross </a:t>
              </a:r>
            </a:p>
            <a:p>
              <a:pPr>
                <a:defRPr b="1" sz="2300">
                  <a:solidFill>
                    <a:srgbClr val="000000"/>
                  </a:solidFill>
                  <a:latin typeface="American Typewriter"/>
                  <a:ea typeface="American Typewriter"/>
                  <a:cs typeface="American Typewriter"/>
                  <a:sym typeface="American Typewriter"/>
                </a:defRPr>
              </a:pPr>
              <a:r>
                <a:t>Contamination </a:t>
              </a:r>
            </a:p>
            <a:p>
              <a:pPr>
                <a:defRPr b="1" sz="2300">
                  <a:solidFill>
                    <a:srgbClr val="000000"/>
                  </a:solidFill>
                  <a:latin typeface="American Typewriter"/>
                  <a:ea typeface="American Typewriter"/>
                  <a:cs typeface="American Typewriter"/>
                  <a:sym typeface="American Typewriter"/>
                </a:defRPr>
              </a:pPr>
              <a:r>
                <a:t>Alert!</a:t>
              </a:r>
            </a:p>
          </p:txBody>
        </p:sp>
      </p:grpSp>
      <p:sp>
        <p:nvSpPr>
          <p:cNvPr id="91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18" grpId="1"/>
    </p:bldLs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92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22" name="Google Shape;146;p24"/>
          <p:cNvSpPr txBox="1"/>
          <p:nvPr/>
        </p:nvSpPr>
        <p:spPr>
          <a:xfrm>
            <a:off x="670047" y="1967598"/>
            <a:ext cx="22559656" cy="398338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lgn="l" defTabSz="914400">
              <a:lnSpc>
                <a:spcPct val="180000"/>
              </a:lnSpc>
              <a:defRPr sz="1600">
                <a:solidFill>
                  <a:srgbClr val="000000"/>
                </a:solidFill>
                <a:latin typeface="Arial"/>
                <a:ea typeface="Arial"/>
                <a:cs typeface="Arial"/>
                <a:sym typeface="Arial"/>
              </a:defRPr>
            </a:pPr>
          </a:p>
          <a:p>
            <a:pPr marL="457200" indent="-355600" algn="l" defTabSz="914400">
              <a:lnSpc>
                <a:spcPct val="180000"/>
              </a:lnSpc>
              <a:buClr>
                <a:srgbClr val="000000"/>
              </a:buClr>
              <a:buSzPts val="4000"/>
              <a:buFont typeface="Arial"/>
              <a:buChar char="❖"/>
              <a:defRPr b="1" sz="4000">
                <a:solidFill>
                  <a:srgbClr val="000000"/>
                </a:solidFill>
                <a:latin typeface="Arial"/>
                <a:ea typeface="Arial"/>
                <a:cs typeface="Arial"/>
                <a:sym typeface="Arial"/>
              </a:defRPr>
            </a:pPr>
            <a:r>
              <a:t> Why do we study safety of LLM-based agent?</a:t>
            </a:r>
          </a:p>
          <a:p>
            <a:pPr algn="l" defTabSz="914400">
              <a:lnSpc>
                <a:spcPct val="180000"/>
              </a:lnSpc>
              <a:defRPr sz="3800">
                <a:solidFill>
                  <a:srgbClr val="000000"/>
                </a:solidFill>
                <a:latin typeface="Arial"/>
                <a:ea typeface="Arial"/>
                <a:cs typeface="Arial"/>
                <a:sym typeface="Arial"/>
              </a:defRPr>
            </a:pPr>
          </a:p>
          <a:p>
            <a:pPr defTabSz="457200">
              <a:defRPr sz="900">
                <a:solidFill>
                  <a:srgbClr val="B4B4B4"/>
                </a:solidFill>
                <a:latin typeface="Helvetica"/>
                <a:ea typeface="Helvetica"/>
                <a:cs typeface="Helvetica"/>
                <a:sym typeface="Helvetica"/>
              </a:defRPr>
            </a:pPr>
          </a:p>
          <a:p>
            <a:pPr defTabSz="457200">
              <a:defRPr sz="900">
                <a:solidFill>
                  <a:srgbClr val="B4B4B4"/>
                </a:solidFill>
                <a:latin typeface="Helvetica"/>
                <a:ea typeface="Helvetica"/>
                <a:cs typeface="Helvetica"/>
                <a:sym typeface="Helvetica"/>
              </a:defRPr>
            </a:pPr>
          </a:p>
          <a:p>
            <a:pPr algn="l" defTabSz="457200">
              <a:defRPr sz="1200">
                <a:solidFill>
                  <a:srgbClr val="B4B4B4"/>
                </a:solidFill>
                <a:latin typeface="Helvetica"/>
                <a:ea typeface="Helvetica"/>
                <a:cs typeface="Helvetica"/>
                <a:sym typeface="Helvetica"/>
              </a:defRPr>
            </a:pPr>
          </a:p>
        </p:txBody>
      </p:sp>
      <p:sp>
        <p:nvSpPr>
          <p:cNvPr id="923" name="Agents execute complex tasks through multiple actions and calls, making the interconnection between these actions crucial for safety."/>
          <p:cNvSpPr txBox="1"/>
          <p:nvPr/>
        </p:nvSpPr>
        <p:spPr>
          <a:xfrm>
            <a:off x="1657998" y="6728193"/>
            <a:ext cx="21471776" cy="16022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 Agents execute complex tasks through </a:t>
            </a:r>
            <a:r>
              <a:rPr b="1">
                <a:solidFill>
                  <a:schemeClr val="accent5">
                    <a:lumOff val="-29866"/>
                  </a:schemeClr>
                </a:solidFill>
              </a:rPr>
              <a:t>multiple actions and calls</a:t>
            </a:r>
            <a:r>
              <a:t>, making the interconnection between these actions crucial for safety.</a:t>
            </a:r>
          </a:p>
        </p:txBody>
      </p:sp>
      <p:sp>
        <p:nvSpPr>
          <p:cNvPr id="924" name="Agents interact directly with the external world, elevating the importance of safety beyond that of LLMs."/>
          <p:cNvSpPr txBox="1"/>
          <p:nvPr/>
        </p:nvSpPr>
        <p:spPr>
          <a:xfrm>
            <a:off x="1712148" y="4048440"/>
            <a:ext cx="21718000" cy="16022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 Agents </a:t>
            </a:r>
            <a:r>
              <a:rPr b="1">
                <a:solidFill>
                  <a:schemeClr val="accent5">
                    <a:lumOff val="-29866"/>
                  </a:schemeClr>
                </a:solidFill>
              </a:rPr>
              <a:t>interact directly with the external world</a:t>
            </a:r>
            <a:r>
              <a:t>, elevating the importance of safety beyond that of LLMs.</a:t>
            </a:r>
          </a:p>
        </p:txBody>
      </p:sp>
      <p:sp>
        <p:nvSpPr>
          <p:cNvPr id="925" name="Trustworthy Agent"/>
          <p:cNvSpPr txBox="1"/>
          <p:nvPr>
            <p:ph type="subTitle" sz="quarter" idx="1"/>
          </p:nvPr>
        </p:nvSpPr>
        <p:spPr>
          <a:xfrm>
            <a:off x="964374" y="445908"/>
            <a:ext cx="21971001" cy="1905001"/>
          </a:xfrm>
          <a:prstGeom prst="rect">
            <a:avLst/>
          </a:prstGeom>
        </p:spPr>
        <p:txBody>
          <a:bodyPr/>
          <a:lstStyle>
            <a:lvl1pPr defTabSz="2438338">
              <a:lnSpc>
                <a:spcPct val="80000"/>
              </a:lnSpc>
              <a:defRPr spc="-170" sz="8500"/>
            </a:lvl1pPr>
          </a:lstStyle>
          <a:p>
            <a:pPr/>
            <a:r>
              <a:t>Trustworthy Agent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24" grpId="1"/>
      <p:bldP build="whole" bldLvl="1" animBg="1" rev="0" advAuto="0" spid="923" grpId="2"/>
    </p:bldLst>
  </p:timing>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92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28" name="Screen Shot 2024-02-24 at 9.34.56 PM.png" descr="Screen Shot 2024-02-24 at 9.34.56 PM.png"/>
          <p:cNvPicPr>
            <a:picLocks noChangeAspect="1"/>
          </p:cNvPicPr>
          <p:nvPr/>
        </p:nvPicPr>
        <p:blipFill>
          <a:blip r:embed="rId2">
            <a:extLst/>
          </a:blip>
          <a:stretch>
            <a:fillRect/>
          </a:stretch>
        </p:blipFill>
        <p:spPr>
          <a:xfrm>
            <a:off x="9675690" y="3605647"/>
            <a:ext cx="5416208" cy="5319920"/>
          </a:xfrm>
          <a:prstGeom prst="rect">
            <a:avLst/>
          </a:prstGeom>
          <a:ln w="12700">
            <a:miter lim="400000"/>
          </a:ln>
        </p:spPr>
      </p:pic>
      <p:grpSp>
        <p:nvGrpSpPr>
          <p:cNvPr id="931" name="Group"/>
          <p:cNvGrpSpPr/>
          <p:nvPr/>
        </p:nvGrpSpPr>
        <p:grpSpPr>
          <a:xfrm>
            <a:off x="10185553" y="2305958"/>
            <a:ext cx="4522520" cy="7945621"/>
            <a:chOff x="0" y="0"/>
            <a:chExt cx="4522518" cy="7945619"/>
          </a:xfrm>
        </p:grpSpPr>
        <p:pic>
          <p:nvPicPr>
            <p:cNvPr id="929" name="Screen Shot 2024-02-24 at 9.35.32 PM.png" descr="Screen Shot 2024-02-24 at 9.35.32 PM.png"/>
            <p:cNvPicPr>
              <a:picLocks noChangeAspect="1"/>
            </p:cNvPicPr>
            <p:nvPr/>
          </p:nvPicPr>
          <p:blipFill>
            <a:blip r:embed="rId3">
              <a:extLst/>
            </a:blip>
            <a:stretch>
              <a:fillRect/>
            </a:stretch>
          </p:blipFill>
          <p:spPr>
            <a:xfrm>
              <a:off x="0" y="0"/>
              <a:ext cx="4396481" cy="1418220"/>
            </a:xfrm>
            <a:prstGeom prst="rect">
              <a:avLst/>
            </a:prstGeom>
            <a:ln w="12700" cap="flat">
              <a:noFill/>
              <a:miter lim="400000"/>
            </a:ln>
            <a:effectLst/>
          </p:spPr>
        </p:pic>
        <p:pic>
          <p:nvPicPr>
            <p:cNvPr id="930" name="Screen Shot 2024-02-24 at 9.35.50 PM.png" descr="Screen Shot 2024-02-24 at 9.35.50 PM.png"/>
            <p:cNvPicPr>
              <a:picLocks noChangeAspect="1"/>
            </p:cNvPicPr>
            <p:nvPr/>
          </p:nvPicPr>
          <p:blipFill>
            <a:blip r:embed="rId4">
              <a:extLst/>
            </a:blip>
            <a:stretch>
              <a:fillRect/>
            </a:stretch>
          </p:blipFill>
          <p:spPr>
            <a:xfrm>
              <a:off x="38100" y="6709374"/>
              <a:ext cx="4484419" cy="1236246"/>
            </a:xfrm>
            <a:prstGeom prst="rect">
              <a:avLst/>
            </a:prstGeom>
            <a:ln w="12700" cap="flat">
              <a:noFill/>
              <a:miter lim="400000"/>
            </a:ln>
            <a:effectLst/>
          </p:spPr>
        </p:pic>
      </p:grpSp>
      <p:sp>
        <p:nvSpPr>
          <p:cNvPr id="932" name="Constitution: aggregate of fundamental principles or established precedents that commonly determines how the entity should be governed."/>
          <p:cNvSpPr txBox="1"/>
          <p:nvPr/>
        </p:nvSpPr>
        <p:spPr>
          <a:xfrm>
            <a:off x="1489586" y="11230437"/>
            <a:ext cx="21505537" cy="185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3800">
                <a:solidFill>
                  <a:srgbClr val="000000"/>
                </a:solidFill>
                <a:latin typeface="Helvetica"/>
                <a:ea typeface="Helvetica"/>
                <a:cs typeface="Helvetica"/>
                <a:sym typeface="Helvetica"/>
              </a:defRPr>
            </a:pPr>
            <a:r>
              <a:rPr b="1"/>
              <a:t>Constitution: </a:t>
            </a:r>
            <a:r>
              <a:t>aggregate of </a:t>
            </a:r>
            <a:r>
              <a:rPr>
                <a:solidFill>
                  <a:schemeClr val="accent5">
                    <a:lumOff val="-29866"/>
                  </a:schemeClr>
                </a:solidFill>
              </a:rPr>
              <a:t>fundamental principles or established precedents</a:t>
            </a:r>
            <a:r>
              <a:t> that commonly determines how the entity should be </a:t>
            </a:r>
            <a:r>
              <a:rPr>
                <a:solidFill>
                  <a:schemeClr val="accent5">
                    <a:lumOff val="-29866"/>
                  </a:schemeClr>
                </a:solidFill>
              </a:rPr>
              <a:t>governed</a:t>
            </a:r>
            <a:r>
              <a:t>.</a:t>
            </a:r>
          </a:p>
        </p:txBody>
      </p:sp>
      <p:sp>
        <p:nvSpPr>
          <p:cNvPr id="933" name="Image from TrustAgent: Towards Safe and Trustworthy LLM-based Agents through Agent Constitution"/>
          <p:cNvSpPr txBox="1"/>
          <p:nvPr/>
        </p:nvSpPr>
        <p:spPr>
          <a:xfrm>
            <a:off x="5058611" y="13314928"/>
            <a:ext cx="13787885"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a:solidFill>
                  <a:srgbClr val="000000"/>
                </a:solidFill>
                <a:latin typeface="Helvetica"/>
                <a:ea typeface="Helvetica"/>
                <a:cs typeface="Helvetica"/>
                <a:sym typeface="Helvetica"/>
              </a:defRPr>
            </a:pPr>
            <a:r>
              <a:t>Image from </a:t>
            </a:r>
            <a:r>
              <a:rPr i="1"/>
              <a:t>TrustAgent: Towards Safe and Trustworthy LLM-based Agents through Agent Constitution</a:t>
            </a:r>
          </a:p>
        </p:txBody>
      </p:sp>
      <p:sp>
        <p:nvSpPr>
          <p:cNvPr id="934" name="Enhance Agent Safety through Agent Constitution"/>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Enhance Agent Safety through Agent Constitution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32" grpId="1"/>
      <p:bldP build="whole" bldLvl="1" animBg="1" rev="0" advAuto="0" spid="931" grpId="2"/>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22" name="W Hua, X Yang, Z Li, C Wei, Y Zhang. TrustAgent: Towards Safe and Trustworthy LLM-based Agents through Agent Constitution"/>
          <p:cNvSpPr txBox="1"/>
          <p:nvPr/>
        </p:nvSpPr>
        <p:spPr>
          <a:xfrm>
            <a:off x="480187" y="8441718"/>
            <a:ext cx="6754247" cy="29838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defTabSz="914400">
              <a:lnSpc>
                <a:spcPct val="180000"/>
              </a:lnSpc>
              <a:defRPr b="1" sz="3100">
                <a:solidFill>
                  <a:schemeClr val="accent1">
                    <a:hueOff val="114395"/>
                    <a:lumOff val="-24975"/>
                  </a:schemeClr>
                </a:solidFill>
                <a:latin typeface="Arial"/>
                <a:ea typeface="Arial"/>
                <a:cs typeface="Arial"/>
                <a:sym typeface="Arial"/>
              </a:defRPr>
            </a:pPr>
            <a:r>
              <a:rPr sz="2200" u="sng">
                <a:solidFill>
                  <a:srgbClr val="000000"/>
                </a:solidFill>
              </a:rPr>
              <a:t>W Hua</a:t>
            </a:r>
            <a:r>
              <a:rPr sz="2200"/>
              <a:t>, X Yang, Z Li, C Wei, Y Zhang</a:t>
            </a:r>
            <a:r>
              <a:t>. TrustAgent: Towards Safe and Trustworthy LLM-based Agents through Agent Constitution</a:t>
            </a:r>
          </a:p>
        </p:txBody>
      </p:sp>
      <p:sp>
        <p:nvSpPr>
          <p:cNvPr id="223" name="Z Li, W Hua, H Wang, H Zhu, Y Zhang. Formal-LLM: Integrating Formal Language and Natural Language for Control"/>
          <p:cNvSpPr txBox="1"/>
          <p:nvPr/>
        </p:nvSpPr>
        <p:spPr>
          <a:xfrm>
            <a:off x="628260" y="5238232"/>
            <a:ext cx="6280240" cy="27582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defTabSz="914400">
              <a:lnSpc>
                <a:spcPct val="180000"/>
              </a:lnSpc>
              <a:defRPr b="1" sz="3100">
                <a:solidFill>
                  <a:srgbClr val="997218"/>
                </a:solidFill>
                <a:latin typeface="Arial"/>
                <a:ea typeface="Arial"/>
                <a:cs typeface="Arial"/>
                <a:sym typeface="Arial"/>
              </a:defRPr>
            </a:pPr>
            <a:r>
              <a:rPr sz="2200"/>
              <a:t>Z Li, </a:t>
            </a:r>
            <a:r>
              <a:rPr sz="2200" u="sng">
                <a:solidFill>
                  <a:srgbClr val="000000"/>
                </a:solidFill>
              </a:rPr>
              <a:t>W Hua</a:t>
            </a:r>
            <a:r>
              <a:rPr sz="2200"/>
              <a:t>, H Wang, H Zhu, Y Zhang. </a:t>
            </a:r>
            <a:r>
              <a:t>Formal-LLM: Integrating Formal Language and Natural Language for Control</a:t>
            </a:r>
          </a:p>
        </p:txBody>
      </p:sp>
      <p:sp>
        <p:nvSpPr>
          <p:cNvPr id="224" name="G Lin, W Hua, Y Zhang. PromptCrypt: Prompt Encryption for Secure Communication with Large Language Model"/>
          <p:cNvSpPr txBox="1"/>
          <p:nvPr/>
        </p:nvSpPr>
        <p:spPr>
          <a:xfrm>
            <a:off x="17545857" y="5125427"/>
            <a:ext cx="6948042" cy="29838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defTabSz="914400">
              <a:lnSpc>
                <a:spcPct val="180000"/>
              </a:lnSpc>
              <a:defRPr b="1" sz="3100">
                <a:solidFill>
                  <a:schemeClr val="accent3">
                    <a:hueOff val="914338"/>
                    <a:satOff val="31515"/>
                    <a:lumOff val="-30790"/>
                  </a:schemeClr>
                </a:solidFill>
                <a:latin typeface="Arial"/>
                <a:ea typeface="Arial"/>
                <a:cs typeface="Arial"/>
                <a:sym typeface="Arial"/>
              </a:defRPr>
            </a:pPr>
            <a:r>
              <a:rPr sz="2200"/>
              <a:t>G Lin, </a:t>
            </a:r>
            <a:r>
              <a:rPr sz="2200" u="sng">
                <a:solidFill>
                  <a:srgbClr val="000000"/>
                </a:solidFill>
              </a:rPr>
              <a:t>W Hua</a:t>
            </a:r>
            <a:r>
              <a:rPr sz="2200"/>
              <a:t>, Y Zhang.</a:t>
            </a:r>
            <a:r>
              <a:t> PromptCrypt: Prompt Encryption for Secure Communication with Large Language Model</a:t>
            </a:r>
          </a:p>
        </p:txBody>
      </p:sp>
      <p:sp>
        <p:nvSpPr>
          <p:cNvPr id="225" name="W Hua, L Jin, L Song, H Mi, Y Zhang, D Yu. Discover, Explain, Improve: An Automatic Slice Detection Benchmark for Natural Language Processing"/>
          <p:cNvSpPr txBox="1"/>
          <p:nvPr/>
        </p:nvSpPr>
        <p:spPr>
          <a:xfrm>
            <a:off x="635963" y="1809136"/>
            <a:ext cx="8065891" cy="29838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defTabSz="914400">
              <a:lnSpc>
                <a:spcPct val="180000"/>
              </a:lnSpc>
              <a:defRPr b="1" sz="3100">
                <a:solidFill>
                  <a:schemeClr val="accent1">
                    <a:lumOff val="-13575"/>
                  </a:schemeClr>
                </a:solidFill>
                <a:latin typeface="Arial"/>
                <a:ea typeface="Arial"/>
                <a:cs typeface="Arial"/>
                <a:sym typeface="Arial"/>
              </a:defRPr>
            </a:pPr>
            <a:r>
              <a:rPr sz="2200" u="sng">
                <a:solidFill>
                  <a:srgbClr val="000000"/>
                </a:solidFill>
              </a:rPr>
              <a:t>W Hua</a:t>
            </a:r>
            <a:r>
              <a:rPr sz="2200"/>
              <a:t>, L Jin, L Song, H Mi, Y Zhang, D Yu.</a:t>
            </a:r>
            <a:r>
              <a:t> Discover, Explain, Improve: An Automatic Slice Detection Benchmark for Natural Language Processing</a:t>
            </a:r>
          </a:p>
        </p:txBody>
      </p:sp>
      <p:sp>
        <p:nvSpPr>
          <p:cNvPr id="226" name="W Hua, Y Ge, S Xu, J Ji, Y Zhang. UP5: Unbiased Foundation Model for Fairness-aware Recommendation"/>
          <p:cNvSpPr txBox="1"/>
          <p:nvPr/>
        </p:nvSpPr>
        <p:spPr>
          <a:xfrm>
            <a:off x="17482357" y="2215464"/>
            <a:ext cx="6948042" cy="21712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defTabSz="914400">
              <a:lnSpc>
                <a:spcPct val="180000"/>
              </a:lnSpc>
              <a:defRPr b="1" sz="3100">
                <a:solidFill>
                  <a:schemeClr val="accent5">
                    <a:lumOff val="-29866"/>
                  </a:schemeClr>
                </a:solidFill>
                <a:latin typeface="Arial"/>
                <a:ea typeface="Arial"/>
                <a:cs typeface="Arial"/>
                <a:sym typeface="Arial"/>
              </a:defRPr>
            </a:pPr>
            <a:r>
              <a:rPr sz="2200" u="sng">
                <a:solidFill>
                  <a:srgbClr val="000000"/>
                </a:solidFill>
              </a:rPr>
              <a:t>W Hua</a:t>
            </a:r>
            <a:r>
              <a:rPr sz="2200"/>
              <a:t>, Y Ge, S Xu, J Ji, Y Zhang.</a:t>
            </a:r>
            <a:r>
              <a:t> UP5: Unbiased Foundation Model for Fairness-aware Recommendation</a:t>
            </a:r>
          </a:p>
        </p:txBody>
      </p:sp>
      <p:sp>
        <p:nvSpPr>
          <p:cNvPr id="227" name="W Hua, S Xu, Y Ge, Y Zhang. How to Index Item IDs for Recommendation Foundation Models"/>
          <p:cNvSpPr txBox="1"/>
          <p:nvPr/>
        </p:nvSpPr>
        <p:spPr>
          <a:xfrm>
            <a:off x="17502508" y="8441718"/>
            <a:ext cx="5407849" cy="29838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defTabSz="914400">
              <a:lnSpc>
                <a:spcPct val="180000"/>
              </a:lnSpc>
              <a:defRPr b="1" sz="3100">
                <a:solidFill>
                  <a:srgbClr val="84579E"/>
                </a:solidFill>
                <a:latin typeface="Arial"/>
                <a:ea typeface="Arial"/>
                <a:cs typeface="Arial"/>
                <a:sym typeface="Arial"/>
              </a:defRPr>
            </a:pPr>
            <a:r>
              <a:rPr sz="2200" u="sng">
                <a:solidFill>
                  <a:srgbClr val="000000"/>
                </a:solidFill>
              </a:rPr>
              <a:t>W Hua</a:t>
            </a:r>
            <a:r>
              <a:rPr sz="2200"/>
              <a:t>, S Xu, Y Ge, Y Zhang.</a:t>
            </a:r>
            <a:r>
              <a:t> How to Index Item IDs for Recommendation Foundation Models</a:t>
            </a:r>
          </a:p>
        </p:txBody>
      </p:sp>
      <p:sp>
        <p:nvSpPr>
          <p:cNvPr id="228" name="Slide Number"/>
          <p:cNvSpPr txBox="1"/>
          <p:nvPr>
            <p:ph type="sldNum" sz="quarter" idx="4294967295"/>
          </p:nvPr>
        </p:nvSpPr>
        <p:spPr>
          <a:xfrm>
            <a:off x="12065050" y="13080999"/>
            <a:ext cx="241403"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229" name="Chart 29"/>
          <p:cNvGraphicFramePr/>
          <p:nvPr/>
        </p:nvGraphicFramePr>
        <p:xfrm>
          <a:off x="6800663" y="2013675"/>
          <a:ext cx="11081865" cy="11081865"/>
        </p:xfrm>
        <a:graphic xmlns:a="http://schemas.openxmlformats.org/drawingml/2006/main">
          <a:graphicData uri="http://schemas.openxmlformats.org/drawingml/2006/chart">
            <c:chart xmlns:c="http://schemas.openxmlformats.org/drawingml/2006/chart" r:id="rId3"/>
          </a:graphicData>
        </a:graphic>
      </p:graphicFrame>
      <p:pic>
        <p:nvPicPr>
          <p:cNvPr id="230" name="Picture 18" descr="Picture 18"/>
          <p:cNvPicPr>
            <a:picLocks noChangeAspect="1"/>
          </p:cNvPicPr>
          <p:nvPr/>
        </p:nvPicPr>
        <p:blipFill>
          <a:blip r:embed="rId4">
            <a:extLst/>
          </a:blip>
          <a:stretch>
            <a:fillRect/>
          </a:stretch>
        </p:blipFill>
        <p:spPr>
          <a:xfrm>
            <a:off x="9236413" y="4539151"/>
            <a:ext cx="6031071" cy="6031071"/>
          </a:xfrm>
          <a:prstGeom prst="rect">
            <a:avLst/>
          </a:prstGeom>
          <a:ln w="12700">
            <a:miter lim="400000"/>
          </a:ln>
        </p:spPr>
      </p:pic>
      <p:sp>
        <p:nvSpPr>
          <p:cNvPr id="231" name="Rectangle"/>
          <p:cNvSpPr/>
          <p:nvPr/>
        </p:nvSpPr>
        <p:spPr>
          <a:xfrm>
            <a:off x="9760970" y="6949526"/>
            <a:ext cx="5034251" cy="1632582"/>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32" name="Trustworthy  AI"/>
          <p:cNvSpPr txBox="1"/>
          <p:nvPr/>
        </p:nvSpPr>
        <p:spPr>
          <a:xfrm>
            <a:off x="10396589" y="6738317"/>
            <a:ext cx="3890011" cy="16325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5000">
                <a:solidFill>
                  <a:schemeClr val="accent1">
                    <a:lumOff val="-13575"/>
                  </a:schemeClr>
                </a:solidFill>
              </a:defRPr>
            </a:pPr>
            <a:r>
              <a:t>Trustworthy </a:t>
            </a:r>
            <a:br/>
            <a:r>
              <a:t>AI</a:t>
            </a:r>
          </a:p>
        </p:txBody>
      </p:sp>
      <p:pic>
        <p:nvPicPr>
          <p:cNvPr id="233" name="Picture 2" descr="Picture 2"/>
          <p:cNvPicPr>
            <a:picLocks noChangeAspect="1"/>
          </p:cNvPicPr>
          <p:nvPr/>
        </p:nvPicPr>
        <p:blipFill>
          <a:blip r:embed="rId5">
            <a:extLst/>
          </a:blip>
          <a:stretch>
            <a:fillRect/>
          </a:stretch>
        </p:blipFill>
        <p:spPr>
          <a:xfrm>
            <a:off x="9676639" y="2465386"/>
            <a:ext cx="2343876" cy="2631722"/>
          </a:xfrm>
          <a:prstGeom prst="rect">
            <a:avLst/>
          </a:prstGeom>
          <a:ln w="12700">
            <a:miter lim="400000"/>
          </a:ln>
        </p:spPr>
      </p:pic>
      <p:pic>
        <p:nvPicPr>
          <p:cNvPr id="234" name="Picture 4" descr="Picture 4"/>
          <p:cNvPicPr>
            <a:picLocks noChangeAspect="1"/>
          </p:cNvPicPr>
          <p:nvPr/>
        </p:nvPicPr>
        <p:blipFill>
          <a:blip r:embed="rId6">
            <a:extLst/>
          </a:blip>
          <a:stretch>
            <a:fillRect/>
          </a:stretch>
        </p:blipFill>
        <p:spPr>
          <a:xfrm>
            <a:off x="12720035" y="2516186"/>
            <a:ext cx="2405558" cy="2631722"/>
          </a:xfrm>
          <a:prstGeom prst="rect">
            <a:avLst/>
          </a:prstGeom>
          <a:ln w="12700">
            <a:miter lim="400000"/>
          </a:ln>
        </p:spPr>
      </p:pic>
      <p:pic>
        <p:nvPicPr>
          <p:cNvPr id="235" name="Picture 6" descr="Picture 6"/>
          <p:cNvPicPr>
            <a:picLocks noChangeAspect="1"/>
          </p:cNvPicPr>
          <p:nvPr/>
        </p:nvPicPr>
        <p:blipFill>
          <a:blip r:embed="rId7">
            <a:extLst/>
          </a:blip>
          <a:stretch>
            <a:fillRect/>
          </a:stretch>
        </p:blipFill>
        <p:spPr>
          <a:xfrm>
            <a:off x="15077355" y="4723766"/>
            <a:ext cx="2186369" cy="2785017"/>
          </a:xfrm>
          <a:prstGeom prst="rect">
            <a:avLst/>
          </a:prstGeom>
          <a:ln w="12700">
            <a:miter lim="400000"/>
          </a:ln>
        </p:spPr>
      </p:pic>
      <p:pic>
        <p:nvPicPr>
          <p:cNvPr id="236" name="Picture 16" descr="Picture 16"/>
          <p:cNvPicPr>
            <a:picLocks noChangeAspect="1"/>
          </p:cNvPicPr>
          <p:nvPr/>
        </p:nvPicPr>
        <p:blipFill>
          <a:blip r:embed="rId8">
            <a:extLst/>
          </a:blip>
          <a:stretch>
            <a:fillRect/>
          </a:stretch>
        </p:blipFill>
        <p:spPr>
          <a:xfrm>
            <a:off x="6949334" y="4860021"/>
            <a:ext cx="2770802" cy="2512507"/>
          </a:xfrm>
          <a:prstGeom prst="rect">
            <a:avLst/>
          </a:prstGeom>
          <a:ln w="12700">
            <a:miter lim="400000"/>
          </a:ln>
        </p:spPr>
      </p:pic>
      <p:pic>
        <p:nvPicPr>
          <p:cNvPr id="237" name="Picture 14" descr="Picture 14"/>
          <p:cNvPicPr>
            <a:picLocks noChangeAspect="1"/>
          </p:cNvPicPr>
          <p:nvPr/>
        </p:nvPicPr>
        <p:blipFill>
          <a:blip r:embed="rId9">
            <a:extLst/>
          </a:blip>
          <a:stretch>
            <a:fillRect/>
          </a:stretch>
        </p:blipFill>
        <p:spPr>
          <a:xfrm>
            <a:off x="7350699" y="7845852"/>
            <a:ext cx="2082710" cy="2785017"/>
          </a:xfrm>
          <a:prstGeom prst="rect">
            <a:avLst/>
          </a:prstGeom>
          <a:ln w="12700">
            <a:miter lim="400000"/>
          </a:ln>
        </p:spPr>
      </p:pic>
      <p:pic>
        <p:nvPicPr>
          <p:cNvPr id="238" name="Picture 12" descr="Picture 12"/>
          <p:cNvPicPr>
            <a:picLocks noChangeAspect="1"/>
          </p:cNvPicPr>
          <p:nvPr/>
        </p:nvPicPr>
        <p:blipFill>
          <a:blip r:embed="rId10">
            <a:extLst/>
          </a:blip>
          <a:stretch>
            <a:fillRect/>
          </a:stretch>
        </p:blipFill>
        <p:spPr>
          <a:xfrm>
            <a:off x="9378043" y="10012108"/>
            <a:ext cx="2719962" cy="2512507"/>
          </a:xfrm>
          <a:prstGeom prst="rect">
            <a:avLst/>
          </a:prstGeom>
          <a:ln w="12700">
            <a:miter lim="400000"/>
          </a:ln>
        </p:spPr>
      </p:pic>
      <p:pic>
        <p:nvPicPr>
          <p:cNvPr id="239" name="Picture 10" descr="Picture 10"/>
          <p:cNvPicPr>
            <a:picLocks noChangeAspect="1"/>
          </p:cNvPicPr>
          <p:nvPr/>
        </p:nvPicPr>
        <p:blipFill>
          <a:blip r:embed="rId11">
            <a:extLst/>
          </a:blip>
          <a:stretch>
            <a:fillRect/>
          </a:stretch>
        </p:blipFill>
        <p:spPr>
          <a:xfrm>
            <a:off x="12484702" y="10148295"/>
            <a:ext cx="2568560" cy="2631722"/>
          </a:xfrm>
          <a:prstGeom prst="rect">
            <a:avLst/>
          </a:prstGeom>
          <a:ln w="12700">
            <a:miter lim="400000"/>
          </a:ln>
        </p:spPr>
      </p:pic>
      <p:pic>
        <p:nvPicPr>
          <p:cNvPr id="240" name="Picture 8" descr="Picture 8"/>
          <p:cNvPicPr>
            <a:picLocks noChangeAspect="1"/>
          </p:cNvPicPr>
          <p:nvPr/>
        </p:nvPicPr>
        <p:blipFill>
          <a:blip r:embed="rId12">
            <a:extLst/>
          </a:blip>
          <a:stretch>
            <a:fillRect/>
          </a:stretch>
        </p:blipFill>
        <p:spPr>
          <a:xfrm>
            <a:off x="14963055" y="7786859"/>
            <a:ext cx="2371619" cy="2512508"/>
          </a:xfrm>
          <a:prstGeom prst="rect">
            <a:avLst/>
          </a:prstGeom>
          <a:ln w="12700">
            <a:miter lim="400000"/>
          </a:ln>
        </p:spPr>
      </p:pic>
      <p:sp>
        <p:nvSpPr>
          <p:cNvPr id="241" name="Rectangle"/>
          <p:cNvSpPr/>
          <p:nvPr/>
        </p:nvSpPr>
        <p:spPr>
          <a:xfrm>
            <a:off x="15107510" y="9665768"/>
            <a:ext cx="2082710" cy="535788"/>
          </a:xfrm>
          <a:prstGeom prst="rect">
            <a:avLst/>
          </a:prstGeom>
          <a:solidFill>
            <a:srgbClr val="8C5CA8"/>
          </a:solidFill>
          <a:ln w="12700">
            <a:miter lim="400000"/>
          </a:ln>
        </p:spPr>
        <p:txBody>
          <a:bodyPr lIns="50800" tIns="50800" rIns="50800" bIns="50800" anchor="ctr"/>
          <a:lstStyle/>
          <a:p>
            <a:pPr defTabSz="825500">
              <a:defRPr sz="3200">
                <a:solidFill>
                  <a:schemeClr val="accent6">
                    <a:satOff val="-16844"/>
                    <a:lumOff val="-30747"/>
                  </a:schemeClr>
                </a:solidFill>
                <a:latin typeface="Helvetica Neue Medium"/>
                <a:ea typeface="Helvetica Neue Medium"/>
                <a:cs typeface="Helvetica Neue Medium"/>
                <a:sym typeface="Helvetica Neue Medium"/>
              </a:defRPr>
            </a:pPr>
          </a:p>
        </p:txBody>
      </p:sp>
      <p:sp>
        <p:nvSpPr>
          <p:cNvPr id="242" name="Hallucination"/>
          <p:cNvSpPr txBox="1"/>
          <p:nvPr/>
        </p:nvSpPr>
        <p:spPr>
          <a:xfrm>
            <a:off x="14987688" y="9660611"/>
            <a:ext cx="2223034"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solidFill>
                  <a:srgbClr val="FFFFFF"/>
                </a:solidFill>
                <a:latin typeface="Helvetica"/>
                <a:ea typeface="Helvetica"/>
                <a:cs typeface="Helvetica"/>
                <a:sym typeface="Helvetica"/>
              </a:defRPr>
            </a:lvl1pPr>
          </a:lstStyle>
          <a:p>
            <a:pPr/>
            <a:r>
              <a:t>Hallucination</a:t>
            </a:r>
          </a:p>
        </p:txBody>
      </p:sp>
      <p:sp>
        <p:nvSpPr>
          <p:cNvPr id="243" name="My work on Trustworthy AI"/>
          <p:cNvSpPr txBox="1"/>
          <p:nvPr>
            <p:ph type="body" sz="quarter" idx="4294967295"/>
          </p:nvPr>
        </p:nvSpPr>
        <p:spPr>
          <a:xfrm>
            <a:off x="964374" y="445908"/>
            <a:ext cx="21971001" cy="1905001"/>
          </a:xfrm>
          <a:prstGeom prst="rect">
            <a:avLst/>
          </a:prstGeom>
        </p:spPr>
        <p:txBody>
          <a:bodyPr/>
          <a:lstStyle>
            <a:lvl1pPr marL="0" indent="0">
              <a:lnSpc>
                <a:spcPct val="80000"/>
              </a:lnSpc>
              <a:spcBef>
                <a:spcPts val="0"/>
              </a:spcBef>
              <a:buSzTx/>
              <a:buNone/>
              <a:defRPr b="1" spc="-170" sz="8500">
                <a:solidFill>
                  <a:schemeClr val="accent1">
                    <a:hueOff val="114395"/>
                    <a:lumOff val="-24975"/>
                  </a:schemeClr>
                </a:solidFill>
              </a:defRPr>
            </a:lvl1pPr>
          </a:lstStyle>
          <a:p>
            <a:pPr/>
            <a:r>
              <a:t>My work on Trustworthy AI</a:t>
            </a:r>
          </a:p>
        </p:txBody>
      </p:sp>
      <p:sp>
        <p:nvSpPr>
          <p:cNvPr id="244" name="Rectangle"/>
          <p:cNvSpPr/>
          <p:nvPr/>
        </p:nvSpPr>
        <p:spPr>
          <a:xfrm>
            <a:off x="9551414" y="11894803"/>
            <a:ext cx="2373044" cy="374600"/>
          </a:xfrm>
          <a:prstGeom prst="rect">
            <a:avLst/>
          </a:prstGeom>
          <a:solidFill>
            <a:srgbClr val="999999"/>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5" name="Data…"/>
          <p:cNvSpPr txBox="1"/>
          <p:nvPr/>
        </p:nvSpPr>
        <p:spPr>
          <a:xfrm>
            <a:off x="9769483" y="11729828"/>
            <a:ext cx="2107388"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t>Data </a:t>
            </a:r>
          </a:p>
          <a:p>
            <a:pPr>
              <a:defRPr>
                <a:solidFill>
                  <a:srgbClr val="FFFFFF"/>
                </a:solidFill>
              </a:defRPr>
            </a:pPr>
            <a:r>
              <a:t>Contamination</a:t>
            </a:r>
          </a:p>
        </p:txBody>
      </p:sp>
      <p:sp>
        <p:nvSpPr>
          <p:cNvPr id="246" name="L Fan, W Hua, L Li, H Wang, Y Zhang. Dynamic Benchmark on Reasoning Ability of Large Language Models via Complexity Classes"/>
          <p:cNvSpPr txBox="1"/>
          <p:nvPr/>
        </p:nvSpPr>
        <p:spPr>
          <a:xfrm>
            <a:off x="-410324" y="11636836"/>
            <a:ext cx="9802865" cy="21712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defTabSz="914400">
              <a:lnSpc>
                <a:spcPct val="180000"/>
              </a:lnSpc>
              <a:defRPr b="1" sz="3100">
                <a:solidFill>
                  <a:srgbClr val="929292"/>
                </a:solidFill>
                <a:latin typeface="Arial"/>
                <a:ea typeface="Arial"/>
                <a:cs typeface="Arial"/>
                <a:sym typeface="Arial"/>
              </a:defRPr>
            </a:pPr>
            <a:r>
              <a:rPr sz="2200"/>
              <a:t>L Fan, </a:t>
            </a:r>
            <a:r>
              <a:rPr sz="2200" u="sng">
                <a:solidFill>
                  <a:srgbClr val="000000"/>
                </a:solidFill>
              </a:rPr>
              <a:t>W Hua</a:t>
            </a:r>
            <a:r>
              <a:rPr sz="2200"/>
              <a:t>, L Li, H Wang, Y Zhang</a:t>
            </a:r>
            <a:r>
              <a:t>. Dynamic Benchmark on Reasoning Ability of Large Language Models via Complexity Classes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2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4" grpId="5"/>
      <p:bldP build="whole" bldLvl="1" animBg="1" rev="0" advAuto="0" spid="223" grpId="2"/>
      <p:bldP build="whole" bldLvl="1" animBg="1" rev="0" advAuto="0" spid="226" grpId="4"/>
      <p:bldP build="whole" bldLvl="1" animBg="1" rev="0" advAuto="0" spid="246" grpId="7"/>
      <p:bldP build="whole" bldLvl="1" animBg="1" rev="0" advAuto="0" spid="227" grpId="6"/>
      <p:bldP build="whole" bldLvl="1" animBg="1" rev="0" advAuto="0" spid="225" grpId="1"/>
      <p:bldP build="whole" bldLvl="1" animBg="1" rev="0" advAuto="0" spid="222" grpId="3"/>
    </p:bld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93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37" name="Screen Shot 2024-02-24 at 9.26.04 PM.png" descr="Screen Shot 2024-02-24 at 9.26.04 PM.png"/>
          <p:cNvPicPr>
            <a:picLocks noChangeAspect="1"/>
          </p:cNvPicPr>
          <p:nvPr/>
        </p:nvPicPr>
        <p:blipFill>
          <a:blip r:embed="rId2">
            <a:extLst/>
          </a:blip>
          <a:stretch>
            <a:fillRect/>
          </a:stretch>
        </p:blipFill>
        <p:spPr>
          <a:xfrm>
            <a:off x="3783692" y="2030818"/>
            <a:ext cx="5102240" cy="3644458"/>
          </a:xfrm>
          <a:prstGeom prst="rect">
            <a:avLst/>
          </a:prstGeom>
          <a:ln w="12700">
            <a:miter lim="400000"/>
          </a:ln>
        </p:spPr>
      </p:pic>
      <p:pic>
        <p:nvPicPr>
          <p:cNvPr id="938" name="Screen Shot 2024-02-24 at 9.27.13 PM.png" descr="Screen Shot 2024-02-24 at 9.27.13 PM.png"/>
          <p:cNvPicPr>
            <a:picLocks noChangeAspect="1"/>
          </p:cNvPicPr>
          <p:nvPr/>
        </p:nvPicPr>
        <p:blipFill>
          <a:blip r:embed="rId3">
            <a:extLst/>
          </a:blip>
          <a:stretch>
            <a:fillRect/>
          </a:stretch>
        </p:blipFill>
        <p:spPr>
          <a:xfrm>
            <a:off x="15362020" y="6738238"/>
            <a:ext cx="6258769" cy="3573103"/>
          </a:xfrm>
          <a:prstGeom prst="rect">
            <a:avLst/>
          </a:prstGeom>
          <a:ln w="12700">
            <a:miter lim="400000"/>
          </a:ln>
        </p:spPr>
      </p:pic>
      <p:pic>
        <p:nvPicPr>
          <p:cNvPr id="939" name="Screen Shot 2024-02-24 at 9.34.56 PM.png" descr="Screen Shot 2024-02-24 at 9.34.56 PM.png"/>
          <p:cNvPicPr>
            <a:picLocks noChangeAspect="1"/>
          </p:cNvPicPr>
          <p:nvPr/>
        </p:nvPicPr>
        <p:blipFill>
          <a:blip r:embed="rId4">
            <a:extLst/>
          </a:blip>
          <a:stretch>
            <a:fillRect/>
          </a:stretch>
        </p:blipFill>
        <p:spPr>
          <a:xfrm>
            <a:off x="9675690" y="3605647"/>
            <a:ext cx="5416208" cy="5319920"/>
          </a:xfrm>
          <a:prstGeom prst="rect">
            <a:avLst/>
          </a:prstGeom>
          <a:ln w="12700">
            <a:miter lim="400000"/>
          </a:ln>
        </p:spPr>
      </p:pic>
      <p:grpSp>
        <p:nvGrpSpPr>
          <p:cNvPr id="942" name="Group"/>
          <p:cNvGrpSpPr/>
          <p:nvPr/>
        </p:nvGrpSpPr>
        <p:grpSpPr>
          <a:xfrm>
            <a:off x="10185553" y="2305958"/>
            <a:ext cx="4522520" cy="7945621"/>
            <a:chOff x="0" y="0"/>
            <a:chExt cx="4522518" cy="7945619"/>
          </a:xfrm>
        </p:grpSpPr>
        <p:pic>
          <p:nvPicPr>
            <p:cNvPr id="940" name="Screen Shot 2024-02-24 at 9.35.32 PM.png" descr="Screen Shot 2024-02-24 at 9.35.32 PM.png"/>
            <p:cNvPicPr>
              <a:picLocks noChangeAspect="1"/>
            </p:cNvPicPr>
            <p:nvPr/>
          </p:nvPicPr>
          <p:blipFill>
            <a:blip r:embed="rId5">
              <a:extLst/>
            </a:blip>
            <a:stretch>
              <a:fillRect/>
            </a:stretch>
          </p:blipFill>
          <p:spPr>
            <a:xfrm>
              <a:off x="0" y="0"/>
              <a:ext cx="4396481" cy="1418220"/>
            </a:xfrm>
            <a:prstGeom prst="rect">
              <a:avLst/>
            </a:prstGeom>
            <a:ln w="12700" cap="flat">
              <a:noFill/>
              <a:miter lim="400000"/>
            </a:ln>
            <a:effectLst/>
          </p:spPr>
        </p:pic>
        <p:pic>
          <p:nvPicPr>
            <p:cNvPr id="941" name="Screen Shot 2024-02-24 at 9.35.50 PM.png" descr="Screen Shot 2024-02-24 at 9.35.50 PM.png"/>
            <p:cNvPicPr>
              <a:picLocks noChangeAspect="1"/>
            </p:cNvPicPr>
            <p:nvPr/>
          </p:nvPicPr>
          <p:blipFill>
            <a:blip r:embed="rId6">
              <a:extLst/>
            </a:blip>
            <a:stretch>
              <a:fillRect/>
            </a:stretch>
          </p:blipFill>
          <p:spPr>
            <a:xfrm>
              <a:off x="38100" y="6709374"/>
              <a:ext cx="4484419" cy="1236246"/>
            </a:xfrm>
            <a:prstGeom prst="rect">
              <a:avLst/>
            </a:prstGeom>
            <a:ln w="12700" cap="flat">
              <a:noFill/>
              <a:miter lim="400000"/>
            </a:ln>
            <a:effectLst/>
          </p:spPr>
        </p:pic>
      </p:grpSp>
      <p:grpSp>
        <p:nvGrpSpPr>
          <p:cNvPr id="946" name="Group"/>
          <p:cNvGrpSpPr/>
          <p:nvPr/>
        </p:nvGrpSpPr>
        <p:grpSpPr>
          <a:xfrm>
            <a:off x="356309" y="5828448"/>
            <a:ext cx="9429470" cy="4345095"/>
            <a:chOff x="0" y="0"/>
            <a:chExt cx="9429468" cy="4345093"/>
          </a:xfrm>
        </p:grpSpPr>
        <p:pic>
          <p:nvPicPr>
            <p:cNvPr id="943" name="Screen Shot 2024-02-24 at 9.27.00 PM.png" descr="Screen Shot 2024-02-24 at 9.27.00 PM.png"/>
            <p:cNvPicPr>
              <a:picLocks noChangeAspect="1"/>
            </p:cNvPicPr>
            <p:nvPr/>
          </p:nvPicPr>
          <p:blipFill>
            <a:blip r:embed="rId7">
              <a:extLst/>
            </a:blip>
            <a:stretch>
              <a:fillRect/>
            </a:stretch>
          </p:blipFill>
          <p:spPr>
            <a:xfrm>
              <a:off x="2368692" y="0"/>
              <a:ext cx="7060777" cy="4345094"/>
            </a:xfrm>
            <a:prstGeom prst="rect">
              <a:avLst/>
            </a:prstGeom>
            <a:ln w="12700" cap="flat">
              <a:noFill/>
              <a:miter lim="400000"/>
            </a:ln>
            <a:effectLst/>
          </p:spPr>
        </p:pic>
        <p:sp>
          <p:nvSpPr>
            <p:cNvPr id="944" name="AI experts…"/>
            <p:cNvSpPr txBox="1"/>
            <p:nvPr/>
          </p:nvSpPr>
          <p:spPr>
            <a:xfrm>
              <a:off x="0" y="1130667"/>
              <a:ext cx="2491067" cy="1538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r">
                <a:defRPr sz="3100">
                  <a:solidFill>
                    <a:srgbClr val="000000"/>
                  </a:solidFill>
                </a:defRPr>
              </a:pPr>
              <a:r>
                <a:t>AI experts</a:t>
              </a:r>
            </a:p>
            <a:p>
              <a:pPr algn="r">
                <a:defRPr sz="3100">
                  <a:solidFill>
                    <a:srgbClr val="000000"/>
                  </a:solidFill>
                </a:defRPr>
              </a:pPr>
              <a:r>
                <a:t>Legal experts</a:t>
              </a:r>
            </a:p>
            <a:p>
              <a:pPr algn="r">
                <a:defRPr sz="3100">
                  <a:solidFill>
                    <a:srgbClr val="000000"/>
                  </a:solidFill>
                </a:defRPr>
              </a:pPr>
              <a:r>
                <a:t>Ethicists</a:t>
              </a:r>
            </a:p>
          </p:txBody>
        </p:sp>
        <p:sp>
          <p:nvSpPr>
            <p:cNvPr id="945" name="Equation"/>
            <p:cNvSpPr txBox="1"/>
            <p:nvPr/>
          </p:nvSpPr>
          <p:spPr>
            <a:xfrm>
              <a:off x="3059732" y="1189100"/>
              <a:ext cx="412751" cy="1421512"/>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13000" i="1">
                        <a:solidFill>
                          <a:srgbClr val="000000"/>
                        </a:solidFill>
                        <a:latin typeface="Cambria Math" panose="02040503050406030204" pitchFamily="18" charset="0"/>
                      </a:rPr>
                      <m:t>}</m:t>
                    </m:r>
                  </m:oMath>
                </m:oMathPara>
              </a14:m>
              <a:endParaRPr sz="13000"/>
            </a:p>
          </p:txBody>
        </p:sp>
      </p:grpSp>
      <p:grpSp>
        <p:nvGrpSpPr>
          <p:cNvPr id="950" name="Group"/>
          <p:cNvGrpSpPr/>
          <p:nvPr/>
        </p:nvGrpSpPr>
        <p:grpSpPr>
          <a:xfrm>
            <a:off x="16371207" y="2058265"/>
            <a:ext cx="7907141" cy="4506927"/>
            <a:chOff x="0" y="0"/>
            <a:chExt cx="7907140" cy="4506925"/>
          </a:xfrm>
        </p:grpSpPr>
        <p:pic>
          <p:nvPicPr>
            <p:cNvPr id="947" name="Screen Shot 2024-02-24 at 9.26.37 PM.png" descr="Screen Shot 2024-02-24 at 9.26.37 PM.png"/>
            <p:cNvPicPr>
              <a:picLocks noChangeAspect="1"/>
            </p:cNvPicPr>
            <p:nvPr/>
          </p:nvPicPr>
          <p:blipFill>
            <a:blip r:embed="rId8">
              <a:extLst/>
            </a:blip>
            <a:stretch>
              <a:fillRect/>
            </a:stretch>
          </p:blipFill>
          <p:spPr>
            <a:xfrm>
              <a:off x="0" y="0"/>
              <a:ext cx="4770629" cy="4506926"/>
            </a:xfrm>
            <a:prstGeom prst="rect">
              <a:avLst/>
            </a:prstGeom>
            <a:ln w="12700" cap="flat">
              <a:noFill/>
              <a:miter lim="400000"/>
            </a:ln>
            <a:effectLst/>
          </p:spPr>
        </p:pic>
        <p:sp>
          <p:nvSpPr>
            <p:cNvPr id="948" name="Equation"/>
            <p:cNvSpPr txBox="1"/>
            <p:nvPr/>
          </p:nvSpPr>
          <p:spPr>
            <a:xfrm>
              <a:off x="4659799" y="1852094"/>
              <a:ext cx="368301" cy="1268426"/>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11600" i="1">
                        <a:solidFill>
                          <a:srgbClr val="000000"/>
                        </a:solidFill>
                        <a:latin typeface="Cambria Math" panose="02040503050406030204" pitchFamily="18" charset="0"/>
                      </a:rPr>
                      <m:t>{</m:t>
                    </m:r>
                  </m:oMath>
                </m:oMathPara>
              </a14:m>
              <a:endParaRPr sz="11600"/>
            </a:p>
          </p:txBody>
        </p:sp>
        <p:sp>
          <p:nvSpPr>
            <p:cNvPr id="949" name="Statute law…"/>
            <p:cNvSpPr txBox="1"/>
            <p:nvPr/>
          </p:nvSpPr>
          <p:spPr>
            <a:xfrm>
              <a:off x="5160956" y="1958419"/>
              <a:ext cx="2746185" cy="10557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3100">
                  <a:solidFill>
                    <a:srgbClr val="000000"/>
                  </a:solidFill>
                </a:defRPr>
              </a:pPr>
              <a:r>
                <a:t>Statute law</a:t>
              </a:r>
            </a:p>
            <a:p>
              <a:pPr algn="l">
                <a:defRPr sz="3100">
                  <a:solidFill>
                    <a:srgbClr val="000000"/>
                  </a:solidFill>
                </a:defRPr>
              </a:pPr>
              <a:r>
                <a:t>Customary law</a:t>
              </a:r>
            </a:p>
          </p:txBody>
        </p:sp>
      </p:grpSp>
      <p:sp>
        <p:nvSpPr>
          <p:cNvPr id="951" name="Constitution: aggregate of fundamental principles or established precedents that commonly determines how the entity should be governed."/>
          <p:cNvSpPr txBox="1"/>
          <p:nvPr/>
        </p:nvSpPr>
        <p:spPr>
          <a:xfrm>
            <a:off x="1489586" y="11230437"/>
            <a:ext cx="21505537" cy="185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3800">
                <a:solidFill>
                  <a:srgbClr val="000000"/>
                </a:solidFill>
                <a:latin typeface="Helvetica"/>
                <a:ea typeface="Helvetica"/>
                <a:cs typeface="Helvetica"/>
                <a:sym typeface="Helvetica"/>
              </a:defRPr>
            </a:pPr>
            <a:r>
              <a:rPr b="1"/>
              <a:t>Constitution: </a:t>
            </a:r>
            <a:r>
              <a:t>aggregate of </a:t>
            </a:r>
            <a:r>
              <a:rPr>
                <a:solidFill>
                  <a:schemeClr val="accent5">
                    <a:lumOff val="-29866"/>
                  </a:schemeClr>
                </a:solidFill>
              </a:rPr>
              <a:t>fundamental principles or established precedents</a:t>
            </a:r>
            <a:r>
              <a:t> that commonly determines how the entity should be </a:t>
            </a:r>
            <a:r>
              <a:rPr>
                <a:solidFill>
                  <a:schemeClr val="accent5">
                    <a:lumOff val="-29866"/>
                  </a:schemeClr>
                </a:solidFill>
              </a:rPr>
              <a:t>governed</a:t>
            </a:r>
            <a:r>
              <a:t>.</a:t>
            </a:r>
          </a:p>
        </p:txBody>
      </p:sp>
      <p:sp>
        <p:nvSpPr>
          <p:cNvPr id="952" name="Enhance Agent Safety through Agent Constitution"/>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Enhance Agent Safety through Agent Constitution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9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9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38" grpId="4"/>
      <p:bldP build="whole" bldLvl="1" animBg="1" rev="0" advAuto="0" spid="950" grpId="3"/>
      <p:bldP build="whole" bldLvl="1" animBg="1" rev="0" advAuto="0" spid="946" grpId="2"/>
      <p:bldP build="whole" bldLvl="1" animBg="1" rev="0" advAuto="0" spid="937" grpId="1"/>
    </p:bldLst>
  </p:timing>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954" name="Screen Shot 2024-02-17 at 11.05.34 PM.png" descr="Screen Shot 2024-02-17 at 11.05.34 PM.png"/>
          <p:cNvPicPr>
            <a:picLocks noChangeAspect="1"/>
          </p:cNvPicPr>
          <p:nvPr/>
        </p:nvPicPr>
        <p:blipFill>
          <a:blip r:embed="rId2">
            <a:extLst/>
          </a:blip>
          <a:stretch>
            <a:fillRect/>
          </a:stretch>
        </p:blipFill>
        <p:spPr>
          <a:xfrm>
            <a:off x="1935785" y="2340973"/>
            <a:ext cx="20028180" cy="7058543"/>
          </a:xfrm>
          <a:prstGeom prst="rect">
            <a:avLst/>
          </a:prstGeom>
          <a:ln w="12700">
            <a:miter lim="400000"/>
          </a:ln>
        </p:spPr>
      </p:pic>
      <p:sp>
        <p:nvSpPr>
          <p:cNvPr id="955" name="Google Shape;146;p24"/>
          <p:cNvSpPr txBox="1"/>
          <p:nvPr/>
        </p:nvSpPr>
        <p:spPr>
          <a:xfrm>
            <a:off x="2155493" y="9512387"/>
            <a:ext cx="20657526" cy="371076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lgn="l" defTabSz="832104">
              <a:lnSpc>
                <a:spcPct val="180000"/>
              </a:lnSpc>
              <a:defRPr sz="1456">
                <a:solidFill>
                  <a:srgbClr val="000000"/>
                </a:solidFill>
                <a:latin typeface="Arial"/>
                <a:ea typeface="Arial"/>
                <a:cs typeface="Arial"/>
                <a:sym typeface="Arial"/>
              </a:defRPr>
            </a:pPr>
          </a:p>
          <a:p>
            <a:pPr marL="416052" indent="-323596" algn="l" defTabSz="832104">
              <a:lnSpc>
                <a:spcPct val="180000"/>
              </a:lnSpc>
              <a:buClr>
                <a:srgbClr val="000000"/>
              </a:buClr>
              <a:buSzPts val="3400"/>
              <a:buFont typeface="Arial"/>
              <a:buChar char="❖"/>
              <a:defRPr b="1" sz="3458">
                <a:solidFill>
                  <a:srgbClr val="000000"/>
                </a:solidFill>
                <a:latin typeface="Arial"/>
                <a:ea typeface="Arial"/>
                <a:cs typeface="Arial"/>
                <a:sym typeface="Arial"/>
              </a:defRPr>
            </a:pPr>
            <a:r>
              <a:t>Pre-process</a:t>
            </a:r>
            <a:r>
              <a:rPr b="0"/>
              <a:t>: inject Constitution knowledge to model parameters, before any task</a:t>
            </a:r>
            <a:endParaRPr b="0"/>
          </a:p>
          <a:p>
            <a:pPr marL="416052" indent="-323596" algn="l" defTabSz="832104">
              <a:lnSpc>
                <a:spcPct val="180000"/>
              </a:lnSpc>
              <a:buClr>
                <a:srgbClr val="000000"/>
              </a:buClr>
              <a:buSzPts val="3400"/>
              <a:buFont typeface="Arial"/>
              <a:buChar char="❖"/>
              <a:defRPr b="1" sz="3458">
                <a:solidFill>
                  <a:srgbClr val="000000"/>
                </a:solidFill>
                <a:latin typeface="Arial"/>
                <a:ea typeface="Arial"/>
                <a:cs typeface="Arial"/>
                <a:sym typeface="Arial"/>
              </a:defRPr>
            </a:pPr>
            <a:r>
              <a:t>In-process: </a:t>
            </a:r>
            <a:r>
              <a:rPr b="0"/>
              <a:t>during the plan generation time, input relevant Constitution information</a:t>
            </a:r>
            <a:endParaRPr b="0"/>
          </a:p>
          <a:p>
            <a:pPr marL="416052" indent="-323596" algn="l" defTabSz="832104">
              <a:lnSpc>
                <a:spcPct val="180000"/>
              </a:lnSpc>
              <a:buClr>
                <a:srgbClr val="000000"/>
              </a:buClr>
              <a:buSzPts val="3400"/>
              <a:buFont typeface="Arial"/>
              <a:buChar char="❖"/>
              <a:defRPr b="1" sz="3458">
                <a:solidFill>
                  <a:srgbClr val="000000"/>
                </a:solidFill>
                <a:latin typeface="Arial"/>
                <a:ea typeface="Arial"/>
                <a:cs typeface="Arial"/>
                <a:sym typeface="Arial"/>
              </a:defRPr>
            </a:pPr>
            <a:r>
              <a:t>Post-process: </a:t>
            </a:r>
            <a:r>
              <a:rPr b="0"/>
              <a:t>after generating each step of the plan, post-inspect whether the step conforms to the Constitution</a:t>
            </a:r>
          </a:p>
        </p:txBody>
      </p:sp>
      <p:sp>
        <p:nvSpPr>
          <p:cNvPr id="95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7" name="Implementation of Agent Constitution"/>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Implementation of Agent Constitution</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FFFFFF"/>
        </a:solidFill>
      </p:bgPr>
    </p:bg>
    <p:spTree>
      <p:nvGrpSpPr>
        <p:cNvPr id="1" name=""/>
        <p:cNvGrpSpPr/>
        <p:nvPr/>
      </p:nvGrpSpPr>
      <p:grpSpPr>
        <a:xfrm>
          <a:off x="0" y="0"/>
          <a:ext cx="0" cy="0"/>
          <a:chOff x="0" y="0"/>
          <a:chExt cx="0" cy="0"/>
        </a:xfrm>
      </p:grpSpPr>
      <p:sp>
        <p:nvSpPr>
          <p:cNvPr id="959" name="Slide Number"/>
          <p:cNvSpPr txBox="1"/>
          <p:nvPr>
            <p:ph type="sldNum" sz="quarter" idx="4294967295"/>
          </p:nvPr>
        </p:nvSpPr>
        <p:spPr>
          <a:xfrm>
            <a:off x="12058764" y="13080999"/>
            <a:ext cx="25397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60" name="Google Shape;146;p24"/>
          <p:cNvSpPr txBox="1"/>
          <p:nvPr/>
        </p:nvSpPr>
        <p:spPr>
          <a:xfrm>
            <a:off x="970608" y="1982973"/>
            <a:ext cx="22442784" cy="425458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lgn="l" defTabSz="914400">
              <a:lnSpc>
                <a:spcPct val="180000"/>
              </a:lnSpc>
              <a:defRPr sz="1600">
                <a:solidFill>
                  <a:srgbClr val="000000"/>
                </a:solidFill>
                <a:latin typeface="Arial"/>
                <a:ea typeface="Arial"/>
                <a:cs typeface="Arial"/>
                <a:sym typeface="Arial"/>
              </a:defRPr>
            </a:pPr>
          </a:p>
          <a:p>
            <a:pPr marL="457200" indent="-355600" algn="l" defTabSz="914400">
              <a:lnSpc>
                <a:spcPct val="180000"/>
              </a:lnSpc>
              <a:buClr>
                <a:srgbClr val="000000"/>
              </a:buClr>
              <a:buSzPts val="4000"/>
              <a:buFont typeface="Arial"/>
              <a:buChar char="❖"/>
              <a:defRPr b="1" sz="4000">
                <a:solidFill>
                  <a:srgbClr val="000000"/>
                </a:solidFill>
                <a:latin typeface="Arial"/>
                <a:ea typeface="Arial"/>
                <a:cs typeface="Arial"/>
                <a:sym typeface="Arial"/>
              </a:defRPr>
            </a:pPr>
            <a:r>
              <a:t>Diverse scenarios</a:t>
            </a:r>
            <a:endParaRPr sz="2000"/>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Different environment and scenarios with </a:t>
            </a:r>
            <a:r>
              <a:rPr>
                <a:solidFill>
                  <a:schemeClr val="accent5">
                    <a:lumOff val="-29866"/>
                  </a:schemeClr>
                </a:solidFill>
              </a:rPr>
              <a:t>domain-specific requirements</a:t>
            </a:r>
            <a:r>
              <a:t> </a:t>
            </a:r>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rPr>
                <a:solidFill>
                  <a:schemeClr val="accent5">
                    <a:lumOff val="-29866"/>
                  </a:schemeClr>
                </a:solidFill>
              </a:rPr>
              <a:t>Different sets</a:t>
            </a:r>
            <a:r>
              <a:t> of tools</a:t>
            </a:r>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Even with same tool usage, people may define </a:t>
            </a:r>
            <a:r>
              <a:rPr>
                <a:solidFill>
                  <a:schemeClr val="accent5">
                    <a:lumOff val="-29866"/>
                  </a:schemeClr>
                </a:solidFill>
              </a:rPr>
              <a:t>different tool format</a:t>
            </a:r>
            <a:r>
              <a:t> </a:t>
            </a:r>
          </a:p>
        </p:txBody>
      </p:sp>
      <p:sp>
        <p:nvSpPr>
          <p:cNvPr id="961" name="Google Shape;146;p24"/>
          <p:cNvSpPr txBox="1"/>
          <p:nvPr/>
        </p:nvSpPr>
        <p:spPr>
          <a:xfrm>
            <a:off x="970608" y="6674766"/>
            <a:ext cx="22442784" cy="616633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endParaRPr sz="1600"/>
          </a:p>
          <a:p>
            <a:pPr marL="457200" indent="-355600" algn="l" defTabSz="914400">
              <a:lnSpc>
                <a:spcPct val="180000"/>
              </a:lnSpc>
              <a:buClr>
                <a:srgbClr val="000000"/>
              </a:buClr>
              <a:buSzPts val="4000"/>
              <a:buFont typeface="Arial"/>
              <a:buChar char="❖"/>
              <a:defRPr b="1" sz="4000">
                <a:solidFill>
                  <a:srgbClr val="000000"/>
                </a:solidFill>
                <a:latin typeface="Arial"/>
                <a:ea typeface="Arial"/>
                <a:cs typeface="Arial"/>
                <a:sym typeface="Arial"/>
              </a:defRPr>
            </a:pPr>
            <a:r>
              <a:t>Difficult data collection</a:t>
            </a:r>
            <a:endParaRPr sz="2000"/>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Each user instruction is followed by a </a:t>
            </a:r>
            <a:r>
              <a:rPr>
                <a:solidFill>
                  <a:schemeClr val="accent5">
                    <a:lumOff val="-29866"/>
                  </a:schemeClr>
                </a:solidFill>
              </a:rPr>
              <a:t>trajectory</a:t>
            </a:r>
            <a:r>
              <a:t> of (action, observation) pairs by interacting with either real sandbox or virtual sandbox</a:t>
            </a:r>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Different observations in sandboxes lead to </a:t>
            </a:r>
            <a:r>
              <a:rPr>
                <a:solidFill>
                  <a:schemeClr val="accent5">
                    <a:lumOff val="-29866"/>
                  </a:schemeClr>
                </a:solidFill>
              </a:rPr>
              <a:t>different safe trajectories</a:t>
            </a:r>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How many </a:t>
            </a:r>
            <a:r>
              <a:rPr>
                <a:solidFill>
                  <a:schemeClr val="accent5">
                    <a:lumOff val="-29866"/>
                  </a:schemeClr>
                </a:solidFill>
              </a:rPr>
              <a:t>trajectories paired with sandboxes</a:t>
            </a:r>
            <a:r>
              <a:t> should we collect for each user instruction?</a:t>
            </a:r>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Data collection is not easy</a:t>
            </a:r>
          </a:p>
        </p:txBody>
      </p:sp>
      <p:sp>
        <p:nvSpPr>
          <p:cNvPr id="962" name="Problems for Pre-proces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Problems for Pre-process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60" grpId="1"/>
      <p:bldP build="whole" bldLvl="1" animBg="1" rev="0" advAuto="0" spid="961" grpId="2"/>
    </p:bldLst>
  </p:timing>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966" name="Screen Shot 2024-02-24 at 9.34.56 PM.png" descr="Screen Shot 2024-02-24 at 9.34.56 PM.png"/>
          <p:cNvPicPr>
            <a:picLocks noChangeAspect="1"/>
          </p:cNvPicPr>
          <p:nvPr/>
        </p:nvPicPr>
        <p:blipFill>
          <a:blip r:embed="rId2">
            <a:extLst/>
          </a:blip>
          <a:stretch>
            <a:fillRect/>
          </a:stretch>
        </p:blipFill>
        <p:spPr>
          <a:xfrm>
            <a:off x="18966462" y="1475030"/>
            <a:ext cx="5416208" cy="5319920"/>
          </a:xfrm>
          <a:prstGeom prst="rect">
            <a:avLst/>
          </a:prstGeom>
          <a:ln w="12700">
            <a:miter lim="400000"/>
          </a:ln>
        </p:spPr>
      </p:pic>
      <p:grpSp>
        <p:nvGrpSpPr>
          <p:cNvPr id="970" name="Group"/>
          <p:cNvGrpSpPr/>
          <p:nvPr/>
        </p:nvGrpSpPr>
        <p:grpSpPr>
          <a:xfrm>
            <a:off x="41258" y="2822789"/>
            <a:ext cx="8880356" cy="8880356"/>
            <a:chOff x="0" y="0"/>
            <a:chExt cx="8880354" cy="8880354"/>
          </a:xfrm>
        </p:grpSpPr>
        <p:pic>
          <p:nvPicPr>
            <p:cNvPr id="967" name="DALL·E 2024-02-24 20.27.41 - A cartoon-style image set in a modern kitchen environment. The human user, wearing an apron and holding a recipe book, is standing next to a kitchen c.jpeg" descr="DALL·E 2024-02-24 20.27.41 - A cartoon-style image set in a modern kitchen environment. The human user, wearing an apron and holding a recipe book, is standing next to a kitchen c.jpeg"/>
            <p:cNvPicPr>
              <a:picLocks noChangeAspect="1"/>
            </p:cNvPicPr>
            <p:nvPr/>
          </p:nvPicPr>
          <p:blipFill>
            <a:blip r:embed="rId3">
              <a:extLst/>
            </a:blip>
            <a:stretch>
              <a:fillRect/>
            </a:stretch>
          </p:blipFill>
          <p:spPr>
            <a:xfrm>
              <a:off x="0" y="0"/>
              <a:ext cx="8880355" cy="8880355"/>
            </a:xfrm>
            <a:prstGeom prst="rect">
              <a:avLst/>
            </a:prstGeom>
            <a:ln w="12700" cap="flat">
              <a:noFill/>
              <a:miter lim="400000"/>
            </a:ln>
            <a:effectLst/>
          </p:spPr>
        </p:pic>
        <p:sp>
          <p:nvSpPr>
            <p:cNvPr id="968" name="Rectangle"/>
            <p:cNvSpPr/>
            <p:nvPr/>
          </p:nvSpPr>
          <p:spPr>
            <a:xfrm>
              <a:off x="4143793" y="1065363"/>
              <a:ext cx="2018619"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969" name="Can you cut the…"/>
            <p:cNvSpPr txBox="1"/>
            <p:nvPr/>
          </p:nvSpPr>
          <p:spPr>
            <a:xfrm>
              <a:off x="4085794" y="989163"/>
              <a:ext cx="2235633" cy="142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1" sz="2100">
                  <a:solidFill>
                    <a:srgbClr val="000000"/>
                  </a:solidFill>
                  <a:latin typeface="American Typewriter"/>
                  <a:ea typeface="American Typewriter"/>
                  <a:cs typeface="American Typewriter"/>
                  <a:sym typeface="American Typewriter"/>
                </a:defRPr>
              </a:pPr>
              <a:r>
                <a:t>Can you cut the </a:t>
              </a:r>
            </a:p>
            <a:p>
              <a:pPr algn="l">
                <a:defRPr b="1" sz="2100">
                  <a:solidFill>
                    <a:srgbClr val="000000"/>
                  </a:solidFill>
                  <a:latin typeface="American Typewriter"/>
                  <a:ea typeface="American Typewriter"/>
                  <a:cs typeface="American Typewriter"/>
                  <a:sym typeface="American Typewriter"/>
                </a:defRPr>
              </a:pPr>
              <a:r>
                <a:t>raw beef and </a:t>
              </a:r>
            </a:p>
            <a:p>
              <a:pPr algn="l">
                <a:defRPr b="1" sz="2100">
                  <a:solidFill>
                    <a:srgbClr val="000000"/>
                  </a:solidFill>
                  <a:latin typeface="American Typewriter"/>
                  <a:ea typeface="American Typewriter"/>
                  <a:cs typeface="American Typewriter"/>
                  <a:sym typeface="American Typewriter"/>
                </a:defRPr>
              </a:pPr>
              <a:r>
                <a:t>grilled chicken </a:t>
              </a:r>
            </a:p>
            <a:p>
              <a:pPr algn="l">
                <a:defRPr b="1" sz="2100">
                  <a:solidFill>
                    <a:srgbClr val="000000"/>
                  </a:solidFill>
                  <a:latin typeface="American Typewriter"/>
                  <a:ea typeface="American Typewriter"/>
                  <a:cs typeface="American Typewriter"/>
                  <a:sym typeface="American Typewriter"/>
                </a:defRPr>
              </a:pPr>
              <a:r>
                <a:t>for dinner?</a:t>
              </a:r>
            </a:p>
          </p:txBody>
        </p:sp>
      </p:grpSp>
      <p:sp>
        <p:nvSpPr>
          <p:cNvPr id="971" name="User Instruction"/>
          <p:cNvSpPr txBox="1"/>
          <p:nvPr/>
        </p:nvSpPr>
        <p:spPr>
          <a:xfrm>
            <a:off x="10887832" y="2649328"/>
            <a:ext cx="3177059"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User Instruction</a:t>
            </a:r>
          </a:p>
        </p:txBody>
      </p:sp>
      <p:sp>
        <p:nvSpPr>
          <p:cNvPr id="972" name="retriever"/>
          <p:cNvSpPr/>
          <p:nvPr/>
        </p:nvSpPr>
        <p:spPr>
          <a:xfrm>
            <a:off x="17011352" y="3499990"/>
            <a:ext cx="1732366"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retriever</a:t>
            </a:r>
          </a:p>
        </p:txBody>
      </p:sp>
      <p:sp>
        <p:nvSpPr>
          <p:cNvPr id="973" name="Line"/>
          <p:cNvSpPr/>
          <p:nvPr/>
        </p:nvSpPr>
        <p:spPr>
          <a:xfrm>
            <a:off x="14682615" y="2948083"/>
            <a:ext cx="4882074" cy="1"/>
          </a:xfrm>
          <a:prstGeom prst="line">
            <a:avLst/>
          </a:prstGeom>
          <a:ln w="88900">
            <a:solidFill>
              <a:srgbClr val="000000"/>
            </a:solidFill>
            <a:miter lim="400000"/>
            <a:tailEnd type="triangle"/>
          </a:ln>
        </p:spPr>
        <p:txBody>
          <a:bodyPr lIns="50800" tIns="50800" rIns="50800" bIns="50800" anchor="ctr"/>
          <a:lstStyle/>
          <a:p>
            <a:pPr/>
          </a:p>
        </p:txBody>
      </p:sp>
      <p:sp>
        <p:nvSpPr>
          <p:cNvPr id="974" name="Line"/>
          <p:cNvSpPr/>
          <p:nvPr/>
        </p:nvSpPr>
        <p:spPr>
          <a:xfrm flipH="1">
            <a:off x="18766980" y="4134990"/>
            <a:ext cx="959797" cy="1"/>
          </a:xfrm>
          <a:prstGeom prst="line">
            <a:avLst/>
          </a:prstGeom>
          <a:ln w="88900">
            <a:solidFill>
              <a:srgbClr val="000000"/>
            </a:solidFill>
            <a:miter lim="400000"/>
            <a:tailEnd type="triangle"/>
          </a:ln>
        </p:spPr>
        <p:txBody>
          <a:bodyPr lIns="50800" tIns="50800" rIns="50800" bIns="50800" anchor="ctr"/>
          <a:lstStyle/>
          <a:p>
            <a:pPr/>
          </a:p>
        </p:txBody>
      </p:sp>
      <p:sp>
        <p:nvSpPr>
          <p:cNvPr id="975" name="Line"/>
          <p:cNvSpPr/>
          <p:nvPr/>
        </p:nvSpPr>
        <p:spPr>
          <a:xfrm flipH="1" flipV="1">
            <a:off x="13838400" y="4134990"/>
            <a:ext cx="3177058" cy="1"/>
          </a:xfrm>
          <a:prstGeom prst="line">
            <a:avLst/>
          </a:prstGeom>
          <a:ln w="88900">
            <a:solidFill>
              <a:srgbClr val="000000"/>
            </a:solidFill>
            <a:miter lim="400000"/>
            <a:tailEnd type="triangle"/>
          </a:ln>
        </p:spPr>
        <p:txBody>
          <a:bodyPr lIns="50800" tIns="50800" rIns="50800" bIns="50800" anchor="ctr"/>
          <a:lstStyle/>
          <a:p>
            <a:pPr/>
          </a:p>
        </p:txBody>
      </p:sp>
      <p:sp>
        <p:nvSpPr>
          <p:cNvPr id="976" name="Relevant regulations"/>
          <p:cNvSpPr txBox="1"/>
          <p:nvPr/>
        </p:nvSpPr>
        <p:spPr>
          <a:xfrm>
            <a:off x="14050249" y="3541536"/>
            <a:ext cx="288036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Relevant regulations</a:t>
            </a:r>
          </a:p>
        </p:txBody>
      </p:sp>
      <p:sp>
        <p:nvSpPr>
          <p:cNvPr id="97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78" name="Implementation of Agent Constitution: In-proces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Implementation of Agent Constitution: In-process</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980" name="Screen Shot 2024-02-24 at 9.34.56 PM.png" descr="Screen Shot 2024-02-24 at 9.34.56 PM.png"/>
          <p:cNvPicPr>
            <a:picLocks noChangeAspect="1"/>
          </p:cNvPicPr>
          <p:nvPr/>
        </p:nvPicPr>
        <p:blipFill>
          <a:blip r:embed="rId2">
            <a:extLst/>
          </a:blip>
          <a:stretch>
            <a:fillRect/>
          </a:stretch>
        </p:blipFill>
        <p:spPr>
          <a:xfrm>
            <a:off x="18966462" y="1475030"/>
            <a:ext cx="5416208" cy="5319920"/>
          </a:xfrm>
          <a:prstGeom prst="rect">
            <a:avLst/>
          </a:prstGeom>
          <a:ln w="12700">
            <a:miter lim="400000"/>
          </a:ln>
        </p:spPr>
      </p:pic>
      <p:grpSp>
        <p:nvGrpSpPr>
          <p:cNvPr id="984" name="Group"/>
          <p:cNvGrpSpPr/>
          <p:nvPr/>
        </p:nvGrpSpPr>
        <p:grpSpPr>
          <a:xfrm>
            <a:off x="41258" y="2822789"/>
            <a:ext cx="8880356" cy="8880356"/>
            <a:chOff x="0" y="0"/>
            <a:chExt cx="8880354" cy="8880354"/>
          </a:xfrm>
        </p:grpSpPr>
        <p:pic>
          <p:nvPicPr>
            <p:cNvPr id="981" name="DALL·E 2024-02-24 20.27.41 - A cartoon-style image set in a modern kitchen environment. The human user, wearing an apron and holding a recipe book, is standing next to a kitchen c.jpeg" descr="DALL·E 2024-02-24 20.27.41 - A cartoon-style image set in a modern kitchen environment. The human user, wearing an apron and holding a recipe book, is standing next to a kitchen c.jpeg"/>
            <p:cNvPicPr>
              <a:picLocks noChangeAspect="1"/>
            </p:cNvPicPr>
            <p:nvPr/>
          </p:nvPicPr>
          <p:blipFill>
            <a:blip r:embed="rId3">
              <a:extLst/>
            </a:blip>
            <a:stretch>
              <a:fillRect/>
            </a:stretch>
          </p:blipFill>
          <p:spPr>
            <a:xfrm>
              <a:off x="0" y="0"/>
              <a:ext cx="8880355" cy="8880355"/>
            </a:xfrm>
            <a:prstGeom prst="rect">
              <a:avLst/>
            </a:prstGeom>
            <a:ln w="12700" cap="flat">
              <a:noFill/>
              <a:miter lim="400000"/>
            </a:ln>
            <a:effectLst/>
          </p:spPr>
        </p:pic>
        <p:sp>
          <p:nvSpPr>
            <p:cNvPr id="982" name="Rectangle"/>
            <p:cNvSpPr/>
            <p:nvPr/>
          </p:nvSpPr>
          <p:spPr>
            <a:xfrm>
              <a:off x="4143793" y="1065363"/>
              <a:ext cx="2018619"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983" name="Can you cut the…"/>
            <p:cNvSpPr txBox="1"/>
            <p:nvPr/>
          </p:nvSpPr>
          <p:spPr>
            <a:xfrm>
              <a:off x="4085794" y="989163"/>
              <a:ext cx="2235633" cy="142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1" sz="2100">
                  <a:solidFill>
                    <a:srgbClr val="000000"/>
                  </a:solidFill>
                  <a:latin typeface="American Typewriter"/>
                  <a:ea typeface="American Typewriter"/>
                  <a:cs typeface="American Typewriter"/>
                  <a:sym typeface="American Typewriter"/>
                </a:defRPr>
              </a:pPr>
              <a:r>
                <a:t>Can you cut the </a:t>
              </a:r>
            </a:p>
            <a:p>
              <a:pPr algn="l">
                <a:defRPr b="1" sz="2100">
                  <a:solidFill>
                    <a:srgbClr val="000000"/>
                  </a:solidFill>
                  <a:latin typeface="American Typewriter"/>
                  <a:ea typeface="American Typewriter"/>
                  <a:cs typeface="American Typewriter"/>
                  <a:sym typeface="American Typewriter"/>
                </a:defRPr>
              </a:pPr>
              <a:r>
                <a:t>raw beef and </a:t>
              </a:r>
            </a:p>
            <a:p>
              <a:pPr algn="l">
                <a:defRPr b="1" sz="2100">
                  <a:solidFill>
                    <a:srgbClr val="000000"/>
                  </a:solidFill>
                  <a:latin typeface="American Typewriter"/>
                  <a:ea typeface="American Typewriter"/>
                  <a:cs typeface="American Typewriter"/>
                  <a:sym typeface="American Typewriter"/>
                </a:defRPr>
              </a:pPr>
              <a:r>
                <a:t>grilled chicken </a:t>
              </a:r>
            </a:p>
            <a:p>
              <a:pPr algn="l">
                <a:defRPr b="1" sz="2100">
                  <a:solidFill>
                    <a:srgbClr val="000000"/>
                  </a:solidFill>
                  <a:latin typeface="American Typewriter"/>
                  <a:ea typeface="American Typewriter"/>
                  <a:cs typeface="American Typewriter"/>
                  <a:sym typeface="American Typewriter"/>
                </a:defRPr>
              </a:pPr>
              <a:r>
                <a:t>for dinner?</a:t>
              </a:r>
            </a:p>
          </p:txBody>
        </p:sp>
      </p:grpSp>
      <p:sp>
        <p:nvSpPr>
          <p:cNvPr id="985" name="Cut (raw beef, knife, board)"/>
          <p:cNvSpPr txBox="1"/>
          <p:nvPr/>
        </p:nvSpPr>
        <p:spPr>
          <a:xfrm>
            <a:off x="9712460" y="4599593"/>
            <a:ext cx="5527803"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(raw beef, knife, board) </a:t>
            </a:r>
          </a:p>
        </p:txBody>
      </p:sp>
      <p:sp>
        <p:nvSpPr>
          <p:cNvPr id="986" name="User Instruction"/>
          <p:cNvSpPr txBox="1"/>
          <p:nvPr/>
        </p:nvSpPr>
        <p:spPr>
          <a:xfrm>
            <a:off x="10887832" y="2649328"/>
            <a:ext cx="3177059"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User Instruction</a:t>
            </a:r>
          </a:p>
        </p:txBody>
      </p:sp>
      <p:sp>
        <p:nvSpPr>
          <p:cNvPr id="987" name="retriever"/>
          <p:cNvSpPr/>
          <p:nvPr/>
        </p:nvSpPr>
        <p:spPr>
          <a:xfrm>
            <a:off x="17011352" y="3499990"/>
            <a:ext cx="1732366"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retriever</a:t>
            </a:r>
          </a:p>
        </p:txBody>
      </p:sp>
      <p:sp>
        <p:nvSpPr>
          <p:cNvPr id="988" name="Line"/>
          <p:cNvSpPr/>
          <p:nvPr/>
        </p:nvSpPr>
        <p:spPr>
          <a:xfrm>
            <a:off x="14682615" y="2948083"/>
            <a:ext cx="4882074" cy="1"/>
          </a:xfrm>
          <a:prstGeom prst="line">
            <a:avLst/>
          </a:prstGeom>
          <a:ln w="88900">
            <a:solidFill>
              <a:srgbClr val="000000"/>
            </a:solidFill>
            <a:miter lim="400000"/>
            <a:tailEnd type="triangle"/>
          </a:ln>
        </p:spPr>
        <p:txBody>
          <a:bodyPr lIns="50800" tIns="50800" rIns="50800" bIns="50800" anchor="ctr"/>
          <a:lstStyle/>
          <a:p>
            <a:pPr/>
          </a:p>
        </p:txBody>
      </p:sp>
      <p:sp>
        <p:nvSpPr>
          <p:cNvPr id="989" name="Line"/>
          <p:cNvSpPr/>
          <p:nvPr/>
        </p:nvSpPr>
        <p:spPr>
          <a:xfrm flipH="1">
            <a:off x="18766980" y="4134990"/>
            <a:ext cx="959797" cy="1"/>
          </a:xfrm>
          <a:prstGeom prst="line">
            <a:avLst/>
          </a:prstGeom>
          <a:ln w="88900">
            <a:solidFill>
              <a:srgbClr val="000000"/>
            </a:solidFill>
            <a:miter lim="400000"/>
            <a:tailEnd type="triangle"/>
          </a:ln>
        </p:spPr>
        <p:txBody>
          <a:bodyPr lIns="50800" tIns="50800" rIns="50800" bIns="50800" anchor="ctr"/>
          <a:lstStyle/>
          <a:p>
            <a:pPr/>
          </a:p>
        </p:txBody>
      </p:sp>
      <p:sp>
        <p:nvSpPr>
          <p:cNvPr id="990" name="Arrow"/>
          <p:cNvSpPr/>
          <p:nvPr/>
        </p:nvSpPr>
        <p:spPr>
          <a:xfrm rot="5400000">
            <a:off x="11878433" y="3506350"/>
            <a:ext cx="1195856" cy="785751"/>
          </a:xfrm>
          <a:prstGeom prst="rightArrow">
            <a:avLst>
              <a:gd name="adj1" fmla="val 33531"/>
              <a:gd name="adj2" fmla="val 56650"/>
            </a:avLst>
          </a:prstGeom>
          <a:solidFill>
            <a:srgbClr val="FFFFFF"/>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991" name="Line"/>
          <p:cNvSpPr/>
          <p:nvPr/>
        </p:nvSpPr>
        <p:spPr>
          <a:xfrm flipH="1" flipV="1">
            <a:off x="13838400" y="4134990"/>
            <a:ext cx="3177058" cy="1"/>
          </a:xfrm>
          <a:prstGeom prst="line">
            <a:avLst/>
          </a:prstGeom>
          <a:ln w="88900">
            <a:solidFill>
              <a:srgbClr val="000000"/>
            </a:solidFill>
            <a:miter lim="400000"/>
            <a:tailEnd type="triangle"/>
          </a:ln>
        </p:spPr>
        <p:txBody>
          <a:bodyPr lIns="50800" tIns="50800" rIns="50800" bIns="50800" anchor="ctr"/>
          <a:lstStyle/>
          <a:p>
            <a:pPr/>
          </a:p>
        </p:txBody>
      </p:sp>
      <p:sp>
        <p:nvSpPr>
          <p:cNvPr id="992" name="Relevant regulations"/>
          <p:cNvSpPr txBox="1"/>
          <p:nvPr/>
        </p:nvSpPr>
        <p:spPr>
          <a:xfrm>
            <a:off x="14050249" y="3541536"/>
            <a:ext cx="288036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Relevant regulations</a:t>
            </a:r>
          </a:p>
        </p:txBody>
      </p:sp>
      <p:sp>
        <p:nvSpPr>
          <p:cNvPr id="99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94" name="Implementation of Agent Constitution: In-proces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Implementation of Agent Constitution: In-process</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99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97" name="Screen Shot 2024-02-24 at 9.34.56 PM.png" descr="Screen Shot 2024-02-24 at 9.34.56 PM.png"/>
          <p:cNvPicPr>
            <a:picLocks noChangeAspect="1"/>
          </p:cNvPicPr>
          <p:nvPr/>
        </p:nvPicPr>
        <p:blipFill>
          <a:blip r:embed="rId2">
            <a:extLst/>
          </a:blip>
          <a:stretch>
            <a:fillRect/>
          </a:stretch>
        </p:blipFill>
        <p:spPr>
          <a:xfrm>
            <a:off x="18966462" y="1475030"/>
            <a:ext cx="5416208" cy="5319920"/>
          </a:xfrm>
          <a:prstGeom prst="rect">
            <a:avLst/>
          </a:prstGeom>
          <a:ln w="12700">
            <a:miter lim="400000"/>
          </a:ln>
        </p:spPr>
      </p:pic>
      <p:grpSp>
        <p:nvGrpSpPr>
          <p:cNvPr id="1001" name="Group"/>
          <p:cNvGrpSpPr/>
          <p:nvPr/>
        </p:nvGrpSpPr>
        <p:grpSpPr>
          <a:xfrm>
            <a:off x="41258" y="2822789"/>
            <a:ext cx="8880356" cy="8880356"/>
            <a:chOff x="0" y="0"/>
            <a:chExt cx="8880354" cy="8880354"/>
          </a:xfrm>
        </p:grpSpPr>
        <p:pic>
          <p:nvPicPr>
            <p:cNvPr id="998" name="DALL·E 2024-02-24 20.27.41 - A cartoon-style image set in a modern kitchen environment. The human user, wearing an apron and holding a recipe book, is standing next to a kitchen c.jpeg" descr="DALL·E 2024-02-24 20.27.41 - A cartoon-style image set in a modern kitchen environment. The human user, wearing an apron and holding a recipe book, is standing next to a kitchen c.jpeg"/>
            <p:cNvPicPr>
              <a:picLocks noChangeAspect="1"/>
            </p:cNvPicPr>
            <p:nvPr/>
          </p:nvPicPr>
          <p:blipFill>
            <a:blip r:embed="rId3">
              <a:extLst/>
            </a:blip>
            <a:stretch>
              <a:fillRect/>
            </a:stretch>
          </p:blipFill>
          <p:spPr>
            <a:xfrm>
              <a:off x="0" y="0"/>
              <a:ext cx="8880355" cy="8880355"/>
            </a:xfrm>
            <a:prstGeom prst="rect">
              <a:avLst/>
            </a:prstGeom>
            <a:ln w="12700" cap="flat">
              <a:noFill/>
              <a:miter lim="400000"/>
            </a:ln>
            <a:effectLst/>
          </p:spPr>
        </p:pic>
        <p:sp>
          <p:nvSpPr>
            <p:cNvPr id="999" name="Rectangle"/>
            <p:cNvSpPr/>
            <p:nvPr/>
          </p:nvSpPr>
          <p:spPr>
            <a:xfrm>
              <a:off x="4143793" y="1065363"/>
              <a:ext cx="2018619"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00" name="Can you cut the…"/>
            <p:cNvSpPr txBox="1"/>
            <p:nvPr/>
          </p:nvSpPr>
          <p:spPr>
            <a:xfrm>
              <a:off x="4085794" y="989163"/>
              <a:ext cx="2235633" cy="142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1" sz="2100">
                  <a:solidFill>
                    <a:srgbClr val="000000"/>
                  </a:solidFill>
                  <a:latin typeface="American Typewriter"/>
                  <a:ea typeface="American Typewriter"/>
                  <a:cs typeface="American Typewriter"/>
                  <a:sym typeface="American Typewriter"/>
                </a:defRPr>
              </a:pPr>
              <a:r>
                <a:t>Can you cut the </a:t>
              </a:r>
            </a:p>
            <a:p>
              <a:pPr algn="l">
                <a:defRPr b="1" sz="2100">
                  <a:solidFill>
                    <a:srgbClr val="000000"/>
                  </a:solidFill>
                  <a:latin typeface="American Typewriter"/>
                  <a:ea typeface="American Typewriter"/>
                  <a:cs typeface="American Typewriter"/>
                  <a:sym typeface="American Typewriter"/>
                </a:defRPr>
              </a:pPr>
              <a:r>
                <a:t>raw beef and </a:t>
              </a:r>
            </a:p>
            <a:p>
              <a:pPr algn="l">
                <a:defRPr b="1" sz="2100">
                  <a:solidFill>
                    <a:srgbClr val="000000"/>
                  </a:solidFill>
                  <a:latin typeface="American Typewriter"/>
                  <a:ea typeface="American Typewriter"/>
                  <a:cs typeface="American Typewriter"/>
                  <a:sym typeface="American Typewriter"/>
                </a:defRPr>
              </a:pPr>
              <a:r>
                <a:t>grilled chicken </a:t>
              </a:r>
            </a:p>
            <a:p>
              <a:pPr algn="l">
                <a:defRPr b="1" sz="2100">
                  <a:solidFill>
                    <a:srgbClr val="000000"/>
                  </a:solidFill>
                  <a:latin typeface="American Typewriter"/>
                  <a:ea typeface="American Typewriter"/>
                  <a:cs typeface="American Typewriter"/>
                  <a:sym typeface="American Typewriter"/>
                </a:defRPr>
              </a:pPr>
              <a:r>
                <a:t>for dinner?</a:t>
              </a:r>
            </a:p>
          </p:txBody>
        </p:sp>
      </p:grpSp>
      <p:sp>
        <p:nvSpPr>
          <p:cNvPr id="1002" name="Cut (raw beef, knife, board)"/>
          <p:cNvSpPr txBox="1"/>
          <p:nvPr/>
        </p:nvSpPr>
        <p:spPr>
          <a:xfrm>
            <a:off x="9712460" y="4599593"/>
            <a:ext cx="5527803"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(raw beef, knife, board) </a:t>
            </a:r>
          </a:p>
        </p:txBody>
      </p:sp>
      <p:sp>
        <p:nvSpPr>
          <p:cNvPr id="1003" name="Clean knife"/>
          <p:cNvSpPr txBox="1"/>
          <p:nvPr/>
        </p:nvSpPr>
        <p:spPr>
          <a:xfrm>
            <a:off x="11311847" y="6879817"/>
            <a:ext cx="2329029" cy="661011"/>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Clean knife</a:t>
            </a:r>
          </a:p>
        </p:txBody>
      </p:sp>
      <p:sp>
        <p:nvSpPr>
          <p:cNvPr id="1004" name="User Instruction"/>
          <p:cNvSpPr txBox="1"/>
          <p:nvPr/>
        </p:nvSpPr>
        <p:spPr>
          <a:xfrm>
            <a:off x="10887832" y="2649328"/>
            <a:ext cx="3177059"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User Instruction</a:t>
            </a:r>
          </a:p>
        </p:txBody>
      </p:sp>
      <p:sp>
        <p:nvSpPr>
          <p:cNvPr id="1005" name="retriever"/>
          <p:cNvSpPr/>
          <p:nvPr/>
        </p:nvSpPr>
        <p:spPr>
          <a:xfrm>
            <a:off x="16940262" y="5531249"/>
            <a:ext cx="1732366"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retriever</a:t>
            </a:r>
          </a:p>
        </p:txBody>
      </p:sp>
      <p:sp>
        <p:nvSpPr>
          <p:cNvPr id="1006" name="Line"/>
          <p:cNvSpPr/>
          <p:nvPr/>
        </p:nvSpPr>
        <p:spPr>
          <a:xfrm>
            <a:off x="16599036" y="3746541"/>
            <a:ext cx="2965653" cy="1"/>
          </a:xfrm>
          <a:prstGeom prst="line">
            <a:avLst/>
          </a:prstGeom>
          <a:ln w="88900">
            <a:solidFill>
              <a:srgbClr val="000000"/>
            </a:solidFill>
            <a:miter lim="400000"/>
            <a:tailEnd type="triangle"/>
          </a:ln>
        </p:spPr>
        <p:txBody>
          <a:bodyPr lIns="50800" tIns="50800" rIns="50800" bIns="50800" anchor="ctr"/>
          <a:lstStyle/>
          <a:p>
            <a:pPr/>
          </a:p>
        </p:txBody>
      </p:sp>
      <p:sp>
        <p:nvSpPr>
          <p:cNvPr id="1007" name="Arrow"/>
          <p:cNvSpPr/>
          <p:nvPr/>
        </p:nvSpPr>
        <p:spPr>
          <a:xfrm rot="5400000">
            <a:off x="11878433" y="3506350"/>
            <a:ext cx="1195856" cy="785751"/>
          </a:xfrm>
          <a:prstGeom prst="rightArrow">
            <a:avLst>
              <a:gd name="adj1" fmla="val 33531"/>
              <a:gd name="adj2" fmla="val 56650"/>
            </a:avLst>
          </a:prstGeom>
          <a:solidFill>
            <a:srgbClr val="FFFFFF"/>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08" name="Arrow"/>
          <p:cNvSpPr/>
          <p:nvPr/>
        </p:nvSpPr>
        <p:spPr>
          <a:xfrm rot="5400000">
            <a:off x="11878433" y="5786575"/>
            <a:ext cx="1195856" cy="785751"/>
          </a:xfrm>
          <a:prstGeom prst="rightArrow">
            <a:avLst>
              <a:gd name="adj1" fmla="val 33531"/>
              <a:gd name="adj2" fmla="val 56650"/>
            </a:avLst>
          </a:prstGeom>
          <a:solidFill>
            <a:srgbClr val="FFFFFF"/>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09" name="Line"/>
          <p:cNvSpPr/>
          <p:nvPr/>
        </p:nvSpPr>
        <p:spPr>
          <a:xfrm flipH="1" flipV="1">
            <a:off x="13553140" y="6166249"/>
            <a:ext cx="3352864" cy="1"/>
          </a:xfrm>
          <a:prstGeom prst="line">
            <a:avLst/>
          </a:prstGeom>
          <a:ln w="88900">
            <a:solidFill>
              <a:srgbClr val="000000"/>
            </a:solidFill>
            <a:miter lim="400000"/>
            <a:tailEnd type="triangle"/>
          </a:ln>
        </p:spPr>
        <p:txBody>
          <a:bodyPr lIns="50800" tIns="50800" rIns="50800" bIns="50800" anchor="ctr"/>
          <a:lstStyle/>
          <a:p>
            <a:pPr/>
          </a:p>
        </p:txBody>
      </p:sp>
      <p:sp>
        <p:nvSpPr>
          <p:cNvPr id="1010" name="Equation"/>
          <p:cNvSpPr txBox="1"/>
          <p:nvPr/>
        </p:nvSpPr>
        <p:spPr>
          <a:xfrm>
            <a:off x="15546905" y="2691343"/>
            <a:ext cx="612776" cy="211039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19300" i="1">
                      <a:solidFill>
                        <a:srgbClr val="000000"/>
                      </a:solidFill>
                      <a:latin typeface="Cambria Math" panose="02040503050406030204" pitchFamily="18" charset="0"/>
                    </a:rPr>
                    <m:t>}</m:t>
                  </m:r>
                </m:oMath>
              </m:oMathPara>
            </a14:m>
            <a:endParaRPr sz="19300"/>
          </a:p>
        </p:txBody>
      </p:sp>
      <p:sp>
        <p:nvSpPr>
          <p:cNvPr id="1011" name="Line"/>
          <p:cNvSpPr/>
          <p:nvPr/>
        </p:nvSpPr>
        <p:spPr>
          <a:xfrm flipH="1">
            <a:off x="18656086" y="6166249"/>
            <a:ext cx="959797" cy="1"/>
          </a:xfrm>
          <a:prstGeom prst="line">
            <a:avLst/>
          </a:prstGeom>
          <a:ln w="88900">
            <a:solidFill>
              <a:srgbClr val="000000"/>
            </a:solidFill>
            <a:miter lim="400000"/>
            <a:tailEnd type="triangle"/>
          </a:ln>
        </p:spPr>
        <p:txBody>
          <a:bodyPr lIns="50800" tIns="50800" rIns="50800" bIns="50800" anchor="ctr"/>
          <a:lstStyle/>
          <a:p>
            <a:pPr/>
          </a:p>
        </p:txBody>
      </p:sp>
      <p:sp>
        <p:nvSpPr>
          <p:cNvPr id="1012" name="Implementation of Agent Constitution: In-proces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Implementation of Agent Constitution: In-process</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01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15" name="Screen Shot 2024-02-24 at 9.34.56 PM.png" descr="Screen Shot 2024-02-24 at 9.34.56 PM.png"/>
          <p:cNvPicPr>
            <a:picLocks noChangeAspect="1"/>
          </p:cNvPicPr>
          <p:nvPr/>
        </p:nvPicPr>
        <p:blipFill>
          <a:blip r:embed="rId2">
            <a:extLst/>
          </a:blip>
          <a:stretch>
            <a:fillRect/>
          </a:stretch>
        </p:blipFill>
        <p:spPr>
          <a:xfrm>
            <a:off x="18966462" y="1475030"/>
            <a:ext cx="5416208" cy="5319920"/>
          </a:xfrm>
          <a:prstGeom prst="rect">
            <a:avLst/>
          </a:prstGeom>
          <a:ln w="12700">
            <a:miter lim="400000"/>
          </a:ln>
        </p:spPr>
      </p:pic>
      <p:grpSp>
        <p:nvGrpSpPr>
          <p:cNvPr id="1019" name="Group"/>
          <p:cNvGrpSpPr/>
          <p:nvPr/>
        </p:nvGrpSpPr>
        <p:grpSpPr>
          <a:xfrm>
            <a:off x="41258" y="2822789"/>
            <a:ext cx="8880356" cy="8880356"/>
            <a:chOff x="0" y="0"/>
            <a:chExt cx="8880354" cy="8880354"/>
          </a:xfrm>
        </p:grpSpPr>
        <p:pic>
          <p:nvPicPr>
            <p:cNvPr id="1016" name="DALL·E 2024-02-24 20.27.41 - A cartoon-style image set in a modern kitchen environment. The human user, wearing an apron and holding a recipe book, is standing next to a kitchen c.jpeg" descr="DALL·E 2024-02-24 20.27.41 - A cartoon-style image set in a modern kitchen environment. The human user, wearing an apron and holding a recipe book, is standing next to a kitchen c.jpeg"/>
            <p:cNvPicPr>
              <a:picLocks noChangeAspect="1"/>
            </p:cNvPicPr>
            <p:nvPr/>
          </p:nvPicPr>
          <p:blipFill>
            <a:blip r:embed="rId3">
              <a:extLst/>
            </a:blip>
            <a:stretch>
              <a:fillRect/>
            </a:stretch>
          </p:blipFill>
          <p:spPr>
            <a:xfrm>
              <a:off x="0" y="0"/>
              <a:ext cx="8880355" cy="8880355"/>
            </a:xfrm>
            <a:prstGeom prst="rect">
              <a:avLst/>
            </a:prstGeom>
            <a:ln w="12700" cap="flat">
              <a:noFill/>
              <a:miter lim="400000"/>
            </a:ln>
            <a:effectLst/>
          </p:spPr>
        </p:pic>
        <p:sp>
          <p:nvSpPr>
            <p:cNvPr id="1017" name="Rectangle"/>
            <p:cNvSpPr/>
            <p:nvPr/>
          </p:nvSpPr>
          <p:spPr>
            <a:xfrm>
              <a:off x="4143793" y="1065363"/>
              <a:ext cx="2018619"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18" name="Can you cut the…"/>
            <p:cNvSpPr txBox="1"/>
            <p:nvPr/>
          </p:nvSpPr>
          <p:spPr>
            <a:xfrm>
              <a:off x="4085794" y="989163"/>
              <a:ext cx="2235633" cy="142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1" sz="2100">
                  <a:solidFill>
                    <a:srgbClr val="000000"/>
                  </a:solidFill>
                  <a:latin typeface="American Typewriter"/>
                  <a:ea typeface="American Typewriter"/>
                  <a:cs typeface="American Typewriter"/>
                  <a:sym typeface="American Typewriter"/>
                </a:defRPr>
              </a:pPr>
              <a:r>
                <a:t>Can you cut the </a:t>
              </a:r>
            </a:p>
            <a:p>
              <a:pPr algn="l">
                <a:defRPr b="1" sz="2100">
                  <a:solidFill>
                    <a:srgbClr val="000000"/>
                  </a:solidFill>
                  <a:latin typeface="American Typewriter"/>
                  <a:ea typeface="American Typewriter"/>
                  <a:cs typeface="American Typewriter"/>
                  <a:sym typeface="American Typewriter"/>
                </a:defRPr>
              </a:pPr>
              <a:r>
                <a:t>raw beef and </a:t>
              </a:r>
            </a:p>
            <a:p>
              <a:pPr algn="l">
                <a:defRPr b="1" sz="2100">
                  <a:solidFill>
                    <a:srgbClr val="000000"/>
                  </a:solidFill>
                  <a:latin typeface="American Typewriter"/>
                  <a:ea typeface="American Typewriter"/>
                  <a:cs typeface="American Typewriter"/>
                  <a:sym typeface="American Typewriter"/>
                </a:defRPr>
              </a:pPr>
              <a:r>
                <a:t>grilled chicken </a:t>
              </a:r>
            </a:p>
            <a:p>
              <a:pPr algn="l">
                <a:defRPr b="1" sz="2100">
                  <a:solidFill>
                    <a:srgbClr val="000000"/>
                  </a:solidFill>
                  <a:latin typeface="American Typewriter"/>
                  <a:ea typeface="American Typewriter"/>
                  <a:cs typeface="American Typewriter"/>
                  <a:sym typeface="American Typewriter"/>
                </a:defRPr>
              </a:pPr>
              <a:r>
                <a:t>for dinner?</a:t>
              </a:r>
            </a:p>
          </p:txBody>
        </p:sp>
      </p:grpSp>
      <p:sp>
        <p:nvSpPr>
          <p:cNvPr id="1020" name="Cut (raw beef, knife, board)"/>
          <p:cNvSpPr txBox="1"/>
          <p:nvPr/>
        </p:nvSpPr>
        <p:spPr>
          <a:xfrm>
            <a:off x="9712460" y="4599593"/>
            <a:ext cx="5527803"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(raw beef, knife, board) </a:t>
            </a:r>
          </a:p>
        </p:txBody>
      </p:sp>
      <p:sp>
        <p:nvSpPr>
          <p:cNvPr id="1021" name="Clean knife"/>
          <p:cNvSpPr txBox="1"/>
          <p:nvPr/>
        </p:nvSpPr>
        <p:spPr>
          <a:xfrm>
            <a:off x="11311847" y="6879817"/>
            <a:ext cx="2329029" cy="661011"/>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Clean knife</a:t>
            </a:r>
          </a:p>
        </p:txBody>
      </p:sp>
      <p:sp>
        <p:nvSpPr>
          <p:cNvPr id="1022" name="Clean board"/>
          <p:cNvSpPr txBox="1"/>
          <p:nvPr/>
        </p:nvSpPr>
        <p:spPr>
          <a:xfrm>
            <a:off x="11207784" y="9160043"/>
            <a:ext cx="2537156"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Clean board</a:t>
            </a:r>
          </a:p>
        </p:txBody>
      </p:sp>
      <p:sp>
        <p:nvSpPr>
          <p:cNvPr id="1023" name="User Instruction"/>
          <p:cNvSpPr txBox="1"/>
          <p:nvPr/>
        </p:nvSpPr>
        <p:spPr>
          <a:xfrm>
            <a:off x="10887832" y="2649328"/>
            <a:ext cx="3177059"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User Instruction</a:t>
            </a:r>
          </a:p>
        </p:txBody>
      </p:sp>
      <p:sp>
        <p:nvSpPr>
          <p:cNvPr id="1024" name="retriever"/>
          <p:cNvSpPr/>
          <p:nvPr/>
        </p:nvSpPr>
        <p:spPr>
          <a:xfrm>
            <a:off x="16561113" y="7832790"/>
            <a:ext cx="1732366"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retriever</a:t>
            </a:r>
          </a:p>
        </p:txBody>
      </p:sp>
      <p:sp>
        <p:nvSpPr>
          <p:cNvPr id="1025" name="Line"/>
          <p:cNvSpPr/>
          <p:nvPr/>
        </p:nvSpPr>
        <p:spPr>
          <a:xfrm>
            <a:off x="17028597" y="4930097"/>
            <a:ext cx="2392529" cy="1"/>
          </a:xfrm>
          <a:prstGeom prst="line">
            <a:avLst/>
          </a:prstGeom>
          <a:ln w="88900">
            <a:solidFill>
              <a:srgbClr val="000000"/>
            </a:solidFill>
            <a:miter lim="400000"/>
            <a:tailEnd type="triangle"/>
          </a:ln>
        </p:spPr>
        <p:txBody>
          <a:bodyPr lIns="50800" tIns="50800" rIns="50800" bIns="50800" anchor="ctr"/>
          <a:lstStyle/>
          <a:p>
            <a:pPr/>
          </a:p>
        </p:txBody>
      </p:sp>
      <p:sp>
        <p:nvSpPr>
          <p:cNvPr id="1026" name="Line"/>
          <p:cNvSpPr/>
          <p:nvPr/>
        </p:nvSpPr>
        <p:spPr>
          <a:xfrm flipH="1">
            <a:off x="18266624" y="8429690"/>
            <a:ext cx="3355897" cy="1"/>
          </a:xfrm>
          <a:prstGeom prst="line">
            <a:avLst/>
          </a:prstGeom>
          <a:ln w="88900">
            <a:solidFill>
              <a:srgbClr val="000000"/>
            </a:solidFill>
            <a:miter lim="400000"/>
            <a:tailEnd type="triangle"/>
          </a:ln>
        </p:spPr>
        <p:txBody>
          <a:bodyPr lIns="50800" tIns="50800" rIns="50800" bIns="50800" anchor="ctr"/>
          <a:lstStyle/>
          <a:p>
            <a:pPr/>
          </a:p>
        </p:txBody>
      </p:sp>
      <p:sp>
        <p:nvSpPr>
          <p:cNvPr id="1027" name="Arrow"/>
          <p:cNvSpPr/>
          <p:nvPr/>
        </p:nvSpPr>
        <p:spPr>
          <a:xfrm rot="5400000">
            <a:off x="11878433" y="3506350"/>
            <a:ext cx="1195856" cy="785751"/>
          </a:xfrm>
          <a:prstGeom prst="rightArrow">
            <a:avLst>
              <a:gd name="adj1" fmla="val 33531"/>
              <a:gd name="adj2" fmla="val 56650"/>
            </a:avLst>
          </a:prstGeom>
          <a:solidFill>
            <a:srgbClr val="FFFFFF"/>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28" name="Arrow"/>
          <p:cNvSpPr/>
          <p:nvPr/>
        </p:nvSpPr>
        <p:spPr>
          <a:xfrm rot="5400000">
            <a:off x="11878433" y="5786575"/>
            <a:ext cx="1195856" cy="785751"/>
          </a:xfrm>
          <a:prstGeom prst="rightArrow">
            <a:avLst>
              <a:gd name="adj1" fmla="val 33531"/>
              <a:gd name="adj2" fmla="val 56650"/>
            </a:avLst>
          </a:prstGeom>
          <a:solidFill>
            <a:srgbClr val="FFFFFF"/>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29" name="Arrow"/>
          <p:cNvSpPr/>
          <p:nvPr/>
        </p:nvSpPr>
        <p:spPr>
          <a:xfrm rot="5400000">
            <a:off x="11878433" y="8066799"/>
            <a:ext cx="1195856" cy="785751"/>
          </a:xfrm>
          <a:prstGeom prst="rightArrow">
            <a:avLst>
              <a:gd name="adj1" fmla="val 33531"/>
              <a:gd name="adj2" fmla="val 56650"/>
            </a:avLst>
          </a:prstGeom>
          <a:solidFill>
            <a:srgbClr val="FFFFFF"/>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30" name="Line"/>
          <p:cNvSpPr/>
          <p:nvPr/>
        </p:nvSpPr>
        <p:spPr>
          <a:xfrm flipH="1">
            <a:off x="13933620" y="8467790"/>
            <a:ext cx="2659090" cy="1"/>
          </a:xfrm>
          <a:prstGeom prst="line">
            <a:avLst/>
          </a:prstGeom>
          <a:ln w="88900">
            <a:solidFill>
              <a:srgbClr val="000000"/>
            </a:solidFill>
            <a:miter lim="400000"/>
            <a:tailEnd type="triangle"/>
          </a:ln>
        </p:spPr>
        <p:txBody>
          <a:bodyPr lIns="50800" tIns="50800" rIns="50800" bIns="50800" anchor="ctr"/>
          <a:lstStyle/>
          <a:p>
            <a:pPr/>
          </a:p>
        </p:txBody>
      </p:sp>
      <p:sp>
        <p:nvSpPr>
          <p:cNvPr id="1031" name="Equation"/>
          <p:cNvSpPr txBox="1"/>
          <p:nvPr/>
        </p:nvSpPr>
        <p:spPr>
          <a:xfrm>
            <a:off x="15831266" y="3470315"/>
            <a:ext cx="847726" cy="291956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26700" i="1">
                      <a:solidFill>
                        <a:srgbClr val="000000"/>
                      </a:solidFill>
                      <a:latin typeface="Cambria Math" panose="02040503050406030204" pitchFamily="18" charset="0"/>
                    </a:rPr>
                    <m:t>}</m:t>
                  </m:r>
                </m:oMath>
              </m:oMathPara>
            </a14:m>
            <a:endParaRPr sz="26700"/>
          </a:p>
        </p:txBody>
      </p:sp>
      <p:sp>
        <p:nvSpPr>
          <p:cNvPr id="1032" name="Line"/>
          <p:cNvSpPr/>
          <p:nvPr/>
        </p:nvSpPr>
        <p:spPr>
          <a:xfrm flipV="1">
            <a:off x="21674565" y="6772012"/>
            <a:ext cx="1" cy="1703764"/>
          </a:xfrm>
          <a:prstGeom prst="line">
            <a:avLst/>
          </a:prstGeom>
          <a:ln w="88900">
            <a:solidFill>
              <a:srgbClr val="000000"/>
            </a:solidFill>
            <a:miter lim="400000"/>
          </a:ln>
        </p:spPr>
        <p:txBody>
          <a:bodyPr lIns="50800" tIns="50800" rIns="50800" bIns="50800" anchor="ctr"/>
          <a:lstStyle/>
          <a:p>
            <a:pPr/>
          </a:p>
        </p:txBody>
      </p:sp>
      <p:sp>
        <p:nvSpPr>
          <p:cNvPr id="1033" name="Implementation of Agent Constitution: In-proces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Implementation of Agent Constitution: In-process</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03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36" name="Screen Shot 2024-02-24 at 9.34.56 PM.png" descr="Screen Shot 2024-02-24 at 9.34.56 PM.png"/>
          <p:cNvPicPr>
            <a:picLocks noChangeAspect="1"/>
          </p:cNvPicPr>
          <p:nvPr/>
        </p:nvPicPr>
        <p:blipFill>
          <a:blip r:embed="rId2">
            <a:extLst/>
          </a:blip>
          <a:stretch>
            <a:fillRect/>
          </a:stretch>
        </p:blipFill>
        <p:spPr>
          <a:xfrm>
            <a:off x="18966462" y="1475030"/>
            <a:ext cx="5416208" cy="5319920"/>
          </a:xfrm>
          <a:prstGeom prst="rect">
            <a:avLst/>
          </a:prstGeom>
          <a:ln w="12700">
            <a:miter lim="400000"/>
          </a:ln>
        </p:spPr>
      </p:pic>
      <p:grpSp>
        <p:nvGrpSpPr>
          <p:cNvPr id="1040" name="Group"/>
          <p:cNvGrpSpPr/>
          <p:nvPr/>
        </p:nvGrpSpPr>
        <p:grpSpPr>
          <a:xfrm>
            <a:off x="41258" y="2822789"/>
            <a:ext cx="8880356" cy="8880356"/>
            <a:chOff x="0" y="0"/>
            <a:chExt cx="8880354" cy="8880354"/>
          </a:xfrm>
        </p:grpSpPr>
        <p:pic>
          <p:nvPicPr>
            <p:cNvPr id="1037" name="DALL·E 2024-02-24 20.27.41 - A cartoon-style image set in a modern kitchen environment. The human user, wearing an apron and holding a recipe book, is standing next to a kitchen c.jpeg" descr="DALL·E 2024-02-24 20.27.41 - A cartoon-style image set in a modern kitchen environment. The human user, wearing an apron and holding a recipe book, is standing next to a kitchen c.jpeg"/>
            <p:cNvPicPr>
              <a:picLocks noChangeAspect="1"/>
            </p:cNvPicPr>
            <p:nvPr/>
          </p:nvPicPr>
          <p:blipFill>
            <a:blip r:embed="rId3">
              <a:extLst/>
            </a:blip>
            <a:stretch>
              <a:fillRect/>
            </a:stretch>
          </p:blipFill>
          <p:spPr>
            <a:xfrm>
              <a:off x="0" y="0"/>
              <a:ext cx="8880355" cy="8880355"/>
            </a:xfrm>
            <a:prstGeom prst="rect">
              <a:avLst/>
            </a:prstGeom>
            <a:ln w="12700" cap="flat">
              <a:noFill/>
              <a:miter lim="400000"/>
            </a:ln>
            <a:effectLst/>
          </p:spPr>
        </p:pic>
        <p:sp>
          <p:nvSpPr>
            <p:cNvPr id="1038" name="Rectangle"/>
            <p:cNvSpPr/>
            <p:nvPr/>
          </p:nvSpPr>
          <p:spPr>
            <a:xfrm>
              <a:off x="4143793" y="1065363"/>
              <a:ext cx="2018619"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39" name="Can you cut the…"/>
            <p:cNvSpPr txBox="1"/>
            <p:nvPr/>
          </p:nvSpPr>
          <p:spPr>
            <a:xfrm>
              <a:off x="4085794" y="989163"/>
              <a:ext cx="2235633" cy="142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1" sz="2100">
                  <a:solidFill>
                    <a:srgbClr val="000000"/>
                  </a:solidFill>
                  <a:latin typeface="American Typewriter"/>
                  <a:ea typeface="American Typewriter"/>
                  <a:cs typeface="American Typewriter"/>
                  <a:sym typeface="American Typewriter"/>
                </a:defRPr>
              </a:pPr>
              <a:r>
                <a:t>Can you cut the </a:t>
              </a:r>
            </a:p>
            <a:p>
              <a:pPr algn="l">
                <a:defRPr b="1" sz="2100">
                  <a:solidFill>
                    <a:srgbClr val="000000"/>
                  </a:solidFill>
                  <a:latin typeface="American Typewriter"/>
                  <a:ea typeface="American Typewriter"/>
                  <a:cs typeface="American Typewriter"/>
                  <a:sym typeface="American Typewriter"/>
                </a:defRPr>
              </a:pPr>
              <a:r>
                <a:t>raw beef and </a:t>
              </a:r>
            </a:p>
            <a:p>
              <a:pPr algn="l">
                <a:defRPr b="1" sz="2100">
                  <a:solidFill>
                    <a:srgbClr val="000000"/>
                  </a:solidFill>
                  <a:latin typeface="American Typewriter"/>
                  <a:ea typeface="American Typewriter"/>
                  <a:cs typeface="American Typewriter"/>
                  <a:sym typeface="American Typewriter"/>
                </a:defRPr>
              </a:pPr>
              <a:r>
                <a:t>grilled chicken </a:t>
              </a:r>
            </a:p>
            <a:p>
              <a:pPr algn="l">
                <a:defRPr b="1" sz="2100">
                  <a:solidFill>
                    <a:srgbClr val="000000"/>
                  </a:solidFill>
                  <a:latin typeface="American Typewriter"/>
                  <a:ea typeface="American Typewriter"/>
                  <a:cs typeface="American Typewriter"/>
                  <a:sym typeface="American Typewriter"/>
                </a:defRPr>
              </a:pPr>
              <a:r>
                <a:t>for dinner?</a:t>
              </a:r>
            </a:p>
          </p:txBody>
        </p:sp>
      </p:grpSp>
      <p:sp>
        <p:nvSpPr>
          <p:cNvPr id="1041" name="Cut (raw beef, knife, board)"/>
          <p:cNvSpPr txBox="1"/>
          <p:nvPr/>
        </p:nvSpPr>
        <p:spPr>
          <a:xfrm>
            <a:off x="9712460" y="4599593"/>
            <a:ext cx="5527803"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(raw beef, knife, board) </a:t>
            </a:r>
          </a:p>
        </p:txBody>
      </p:sp>
      <p:sp>
        <p:nvSpPr>
          <p:cNvPr id="1042" name="Clean knife"/>
          <p:cNvSpPr txBox="1"/>
          <p:nvPr/>
        </p:nvSpPr>
        <p:spPr>
          <a:xfrm>
            <a:off x="11311847" y="6879817"/>
            <a:ext cx="2329029" cy="661011"/>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Clean knife</a:t>
            </a:r>
          </a:p>
        </p:txBody>
      </p:sp>
      <p:sp>
        <p:nvSpPr>
          <p:cNvPr id="1043" name="Clean board"/>
          <p:cNvSpPr txBox="1"/>
          <p:nvPr/>
        </p:nvSpPr>
        <p:spPr>
          <a:xfrm>
            <a:off x="11207784" y="9160043"/>
            <a:ext cx="2537156"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Clean board</a:t>
            </a:r>
          </a:p>
        </p:txBody>
      </p:sp>
      <p:sp>
        <p:nvSpPr>
          <p:cNvPr id="1044" name="Cut (grilled chicken, knife, board)"/>
          <p:cNvSpPr txBox="1"/>
          <p:nvPr/>
        </p:nvSpPr>
        <p:spPr>
          <a:xfrm>
            <a:off x="9156302" y="11440267"/>
            <a:ext cx="6640120" cy="661011"/>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(grilled chicken, knife, board) </a:t>
            </a:r>
          </a:p>
        </p:txBody>
      </p:sp>
      <p:sp>
        <p:nvSpPr>
          <p:cNvPr id="1045" name="User Instruction"/>
          <p:cNvSpPr txBox="1"/>
          <p:nvPr/>
        </p:nvSpPr>
        <p:spPr>
          <a:xfrm>
            <a:off x="10887832" y="2649328"/>
            <a:ext cx="3177059"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User Instruction</a:t>
            </a:r>
          </a:p>
        </p:txBody>
      </p:sp>
      <p:sp>
        <p:nvSpPr>
          <p:cNvPr id="1046" name="retriever"/>
          <p:cNvSpPr/>
          <p:nvPr/>
        </p:nvSpPr>
        <p:spPr>
          <a:xfrm>
            <a:off x="17011352" y="9855200"/>
            <a:ext cx="1732366" cy="1270000"/>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retriever</a:t>
            </a:r>
          </a:p>
        </p:txBody>
      </p:sp>
      <p:sp>
        <p:nvSpPr>
          <p:cNvPr id="1047" name="Line"/>
          <p:cNvSpPr/>
          <p:nvPr/>
        </p:nvSpPr>
        <p:spPr>
          <a:xfrm>
            <a:off x="17230669" y="6187565"/>
            <a:ext cx="1610028" cy="1"/>
          </a:xfrm>
          <a:prstGeom prst="line">
            <a:avLst/>
          </a:prstGeom>
          <a:ln w="88900">
            <a:solidFill>
              <a:srgbClr val="000000"/>
            </a:solidFill>
            <a:miter lim="400000"/>
            <a:tailEnd type="triangle"/>
          </a:ln>
        </p:spPr>
        <p:txBody>
          <a:bodyPr lIns="50800" tIns="50800" rIns="50800" bIns="50800" anchor="ctr"/>
          <a:lstStyle/>
          <a:p>
            <a:pPr/>
          </a:p>
        </p:txBody>
      </p:sp>
      <p:sp>
        <p:nvSpPr>
          <p:cNvPr id="1048" name="Line"/>
          <p:cNvSpPr/>
          <p:nvPr/>
        </p:nvSpPr>
        <p:spPr>
          <a:xfrm flipH="1">
            <a:off x="18743283" y="10490200"/>
            <a:ext cx="2912608" cy="0"/>
          </a:xfrm>
          <a:prstGeom prst="line">
            <a:avLst/>
          </a:prstGeom>
          <a:ln w="88900">
            <a:solidFill>
              <a:srgbClr val="000000"/>
            </a:solidFill>
            <a:miter lim="400000"/>
            <a:tailEnd type="triangle"/>
          </a:ln>
        </p:spPr>
        <p:txBody>
          <a:bodyPr lIns="50800" tIns="50800" rIns="50800" bIns="50800" anchor="ctr"/>
          <a:lstStyle/>
          <a:p>
            <a:pPr/>
          </a:p>
        </p:txBody>
      </p:sp>
      <p:sp>
        <p:nvSpPr>
          <p:cNvPr id="1049" name="Arrow"/>
          <p:cNvSpPr/>
          <p:nvPr/>
        </p:nvSpPr>
        <p:spPr>
          <a:xfrm rot="5400000">
            <a:off x="11878433" y="3506350"/>
            <a:ext cx="1195856" cy="785751"/>
          </a:xfrm>
          <a:prstGeom prst="rightArrow">
            <a:avLst>
              <a:gd name="adj1" fmla="val 33531"/>
              <a:gd name="adj2" fmla="val 56650"/>
            </a:avLst>
          </a:prstGeom>
          <a:solidFill>
            <a:srgbClr val="FFFFFF"/>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50" name="Arrow"/>
          <p:cNvSpPr/>
          <p:nvPr/>
        </p:nvSpPr>
        <p:spPr>
          <a:xfrm rot="5400000">
            <a:off x="11878433" y="5786575"/>
            <a:ext cx="1195856" cy="785751"/>
          </a:xfrm>
          <a:prstGeom prst="rightArrow">
            <a:avLst>
              <a:gd name="adj1" fmla="val 33531"/>
              <a:gd name="adj2" fmla="val 56650"/>
            </a:avLst>
          </a:prstGeom>
          <a:solidFill>
            <a:srgbClr val="FFFFFF"/>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51" name="Arrow"/>
          <p:cNvSpPr/>
          <p:nvPr/>
        </p:nvSpPr>
        <p:spPr>
          <a:xfrm rot="5400000">
            <a:off x="11878433" y="8066799"/>
            <a:ext cx="1195856" cy="785751"/>
          </a:xfrm>
          <a:prstGeom prst="rightArrow">
            <a:avLst>
              <a:gd name="adj1" fmla="val 33531"/>
              <a:gd name="adj2" fmla="val 56650"/>
            </a:avLst>
          </a:prstGeom>
          <a:solidFill>
            <a:srgbClr val="FFFFFF"/>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52" name="Arrow"/>
          <p:cNvSpPr/>
          <p:nvPr/>
        </p:nvSpPr>
        <p:spPr>
          <a:xfrm rot="5400000">
            <a:off x="11878433" y="10347025"/>
            <a:ext cx="1195856" cy="785750"/>
          </a:xfrm>
          <a:prstGeom prst="rightArrow">
            <a:avLst>
              <a:gd name="adj1" fmla="val 33531"/>
              <a:gd name="adj2" fmla="val 56650"/>
            </a:avLst>
          </a:prstGeom>
          <a:solidFill>
            <a:srgbClr val="FFFFFF"/>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53" name="Line"/>
          <p:cNvSpPr/>
          <p:nvPr/>
        </p:nvSpPr>
        <p:spPr>
          <a:xfrm flipH="1">
            <a:off x="14120248" y="10490200"/>
            <a:ext cx="2861807" cy="0"/>
          </a:xfrm>
          <a:prstGeom prst="line">
            <a:avLst/>
          </a:prstGeom>
          <a:ln w="88900">
            <a:solidFill>
              <a:srgbClr val="000000"/>
            </a:solidFill>
            <a:miter lim="400000"/>
            <a:tailEnd type="triangle"/>
          </a:ln>
        </p:spPr>
        <p:txBody>
          <a:bodyPr lIns="50800" tIns="50800" rIns="50800" bIns="50800" anchor="ctr"/>
          <a:lstStyle/>
          <a:p>
            <a:pPr/>
          </a:p>
        </p:txBody>
      </p:sp>
      <p:sp>
        <p:nvSpPr>
          <p:cNvPr id="1054" name="Line"/>
          <p:cNvSpPr/>
          <p:nvPr/>
        </p:nvSpPr>
        <p:spPr>
          <a:xfrm flipV="1">
            <a:off x="21674565" y="6772012"/>
            <a:ext cx="1" cy="3751763"/>
          </a:xfrm>
          <a:prstGeom prst="line">
            <a:avLst/>
          </a:prstGeom>
          <a:ln w="88900">
            <a:solidFill>
              <a:srgbClr val="000000"/>
            </a:solidFill>
            <a:miter lim="400000"/>
          </a:ln>
        </p:spPr>
        <p:txBody>
          <a:bodyPr lIns="50800" tIns="50800" rIns="50800" bIns="50800" anchor="ctr"/>
          <a:lstStyle/>
          <a:p>
            <a:pPr/>
          </a:p>
        </p:txBody>
      </p:sp>
      <p:sp>
        <p:nvSpPr>
          <p:cNvPr id="1055" name="Equation"/>
          <p:cNvSpPr txBox="1"/>
          <p:nvPr/>
        </p:nvSpPr>
        <p:spPr>
          <a:xfrm>
            <a:off x="15736479" y="3831137"/>
            <a:ext cx="1368426" cy="471285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3100" i="1">
                      <a:solidFill>
                        <a:srgbClr val="000000"/>
                      </a:solidFill>
                      <a:latin typeface="Cambria Math" panose="02040503050406030204" pitchFamily="18" charset="0"/>
                    </a:rPr>
                    <m:t>}</m:t>
                  </m:r>
                </m:oMath>
              </m:oMathPara>
            </a14:m>
            <a:endParaRPr sz="43100"/>
          </a:p>
        </p:txBody>
      </p:sp>
      <p:sp>
        <p:nvSpPr>
          <p:cNvPr id="1056" name="Implementation of Agent Constitution: In-proces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Implementation of Agent Constitution: In-process</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058" name="Screen Shot 2024-02-24 at 9.34.56 PM.png" descr="Screen Shot 2024-02-24 at 9.34.56 PM.png"/>
          <p:cNvPicPr>
            <a:picLocks noChangeAspect="1"/>
          </p:cNvPicPr>
          <p:nvPr/>
        </p:nvPicPr>
        <p:blipFill>
          <a:blip r:embed="rId2">
            <a:extLst/>
          </a:blip>
          <a:stretch>
            <a:fillRect/>
          </a:stretch>
        </p:blipFill>
        <p:spPr>
          <a:xfrm>
            <a:off x="18966462" y="1475030"/>
            <a:ext cx="5416208" cy="5319920"/>
          </a:xfrm>
          <a:prstGeom prst="rect">
            <a:avLst/>
          </a:prstGeom>
          <a:ln w="12700">
            <a:miter lim="400000"/>
          </a:ln>
        </p:spPr>
      </p:pic>
      <p:grpSp>
        <p:nvGrpSpPr>
          <p:cNvPr id="1062" name="Group"/>
          <p:cNvGrpSpPr/>
          <p:nvPr/>
        </p:nvGrpSpPr>
        <p:grpSpPr>
          <a:xfrm>
            <a:off x="41258" y="2822789"/>
            <a:ext cx="8880356" cy="8880356"/>
            <a:chOff x="0" y="0"/>
            <a:chExt cx="8880354" cy="8880354"/>
          </a:xfrm>
        </p:grpSpPr>
        <p:pic>
          <p:nvPicPr>
            <p:cNvPr id="1059" name="DALL·E 2024-02-24 20.27.41 - A cartoon-style image set in a modern kitchen environment. The human user, wearing an apron and holding a recipe book, is standing next to a kitchen c.jpeg" descr="DALL·E 2024-02-24 20.27.41 - A cartoon-style image set in a modern kitchen environment. The human user, wearing an apron and holding a recipe book, is standing next to a kitchen c.jpeg"/>
            <p:cNvPicPr>
              <a:picLocks noChangeAspect="1"/>
            </p:cNvPicPr>
            <p:nvPr/>
          </p:nvPicPr>
          <p:blipFill>
            <a:blip r:embed="rId3">
              <a:extLst/>
            </a:blip>
            <a:stretch>
              <a:fillRect/>
            </a:stretch>
          </p:blipFill>
          <p:spPr>
            <a:xfrm>
              <a:off x="0" y="0"/>
              <a:ext cx="8880355" cy="8880355"/>
            </a:xfrm>
            <a:prstGeom prst="rect">
              <a:avLst/>
            </a:prstGeom>
            <a:ln w="12700" cap="flat">
              <a:noFill/>
              <a:miter lim="400000"/>
            </a:ln>
            <a:effectLst/>
          </p:spPr>
        </p:pic>
        <p:sp>
          <p:nvSpPr>
            <p:cNvPr id="1060" name="Rectangle"/>
            <p:cNvSpPr/>
            <p:nvPr/>
          </p:nvSpPr>
          <p:spPr>
            <a:xfrm>
              <a:off x="4143793" y="1065363"/>
              <a:ext cx="2018619"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61" name="Can you cut the…"/>
            <p:cNvSpPr txBox="1"/>
            <p:nvPr/>
          </p:nvSpPr>
          <p:spPr>
            <a:xfrm>
              <a:off x="4085794" y="989163"/>
              <a:ext cx="2235633" cy="142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1" sz="2100">
                  <a:solidFill>
                    <a:srgbClr val="000000"/>
                  </a:solidFill>
                  <a:latin typeface="American Typewriter"/>
                  <a:ea typeface="American Typewriter"/>
                  <a:cs typeface="American Typewriter"/>
                  <a:sym typeface="American Typewriter"/>
                </a:defRPr>
              </a:pPr>
              <a:r>
                <a:t>Can you cut the </a:t>
              </a:r>
            </a:p>
            <a:p>
              <a:pPr algn="l">
                <a:defRPr b="1" sz="2100">
                  <a:solidFill>
                    <a:srgbClr val="000000"/>
                  </a:solidFill>
                  <a:latin typeface="American Typewriter"/>
                  <a:ea typeface="American Typewriter"/>
                  <a:cs typeface="American Typewriter"/>
                  <a:sym typeface="American Typewriter"/>
                </a:defRPr>
              </a:pPr>
              <a:r>
                <a:t>raw beef and </a:t>
              </a:r>
            </a:p>
            <a:p>
              <a:pPr algn="l">
                <a:defRPr b="1" sz="2100">
                  <a:solidFill>
                    <a:srgbClr val="000000"/>
                  </a:solidFill>
                  <a:latin typeface="American Typewriter"/>
                  <a:ea typeface="American Typewriter"/>
                  <a:cs typeface="American Typewriter"/>
                  <a:sym typeface="American Typewriter"/>
                </a:defRPr>
              </a:pPr>
              <a:r>
                <a:t>grilled chicken </a:t>
              </a:r>
            </a:p>
            <a:p>
              <a:pPr algn="l">
                <a:defRPr b="1" sz="2100">
                  <a:solidFill>
                    <a:srgbClr val="000000"/>
                  </a:solidFill>
                  <a:latin typeface="American Typewriter"/>
                  <a:ea typeface="American Typewriter"/>
                  <a:cs typeface="American Typewriter"/>
                  <a:sym typeface="American Typewriter"/>
                </a:defRPr>
              </a:pPr>
              <a:r>
                <a:t>for dinner?</a:t>
              </a:r>
            </a:p>
          </p:txBody>
        </p:sp>
      </p:grpSp>
      <p:sp>
        <p:nvSpPr>
          <p:cNvPr id="1063" name="Cut (raw beef, knife, board)"/>
          <p:cNvSpPr txBox="1"/>
          <p:nvPr/>
        </p:nvSpPr>
        <p:spPr>
          <a:xfrm>
            <a:off x="9712460" y="4599593"/>
            <a:ext cx="5527803"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(raw beef, knife, board) </a:t>
            </a:r>
          </a:p>
        </p:txBody>
      </p:sp>
      <p:sp>
        <p:nvSpPr>
          <p:cNvPr id="1064" name="User Instruction"/>
          <p:cNvSpPr txBox="1"/>
          <p:nvPr/>
        </p:nvSpPr>
        <p:spPr>
          <a:xfrm>
            <a:off x="10887832" y="2649328"/>
            <a:ext cx="3177059"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User Instruction</a:t>
            </a:r>
          </a:p>
        </p:txBody>
      </p:sp>
      <p:sp>
        <p:nvSpPr>
          <p:cNvPr id="1065" name="Arrow"/>
          <p:cNvSpPr/>
          <p:nvPr/>
        </p:nvSpPr>
        <p:spPr>
          <a:xfrm rot="5400000">
            <a:off x="11878433" y="3506350"/>
            <a:ext cx="1195856" cy="785751"/>
          </a:xfrm>
          <a:prstGeom prst="rightArrow">
            <a:avLst>
              <a:gd name="adj1" fmla="val 33531"/>
              <a:gd name="adj2" fmla="val 56650"/>
            </a:avLst>
          </a:prstGeom>
          <a:solidFill>
            <a:srgbClr val="FFFFFF"/>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6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67" name="Implementation of Agent Constitution: Post-proces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Implementation of Agent Constitution: Post-process</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069" name="Screen Shot 2024-02-24 at 9.34.56 PM.png" descr="Screen Shot 2024-02-24 at 9.34.56 PM.png"/>
          <p:cNvPicPr>
            <a:picLocks noChangeAspect="1"/>
          </p:cNvPicPr>
          <p:nvPr/>
        </p:nvPicPr>
        <p:blipFill>
          <a:blip r:embed="rId2">
            <a:extLst/>
          </a:blip>
          <a:stretch>
            <a:fillRect/>
          </a:stretch>
        </p:blipFill>
        <p:spPr>
          <a:xfrm>
            <a:off x="18966462" y="1475030"/>
            <a:ext cx="5416208" cy="5319920"/>
          </a:xfrm>
          <a:prstGeom prst="rect">
            <a:avLst/>
          </a:prstGeom>
          <a:ln w="12700">
            <a:miter lim="400000"/>
          </a:ln>
        </p:spPr>
      </p:pic>
      <p:grpSp>
        <p:nvGrpSpPr>
          <p:cNvPr id="1073" name="Group"/>
          <p:cNvGrpSpPr/>
          <p:nvPr/>
        </p:nvGrpSpPr>
        <p:grpSpPr>
          <a:xfrm>
            <a:off x="41258" y="2822789"/>
            <a:ext cx="8880356" cy="8880356"/>
            <a:chOff x="0" y="0"/>
            <a:chExt cx="8880354" cy="8880354"/>
          </a:xfrm>
        </p:grpSpPr>
        <p:pic>
          <p:nvPicPr>
            <p:cNvPr id="1070" name="DALL·E 2024-02-24 20.27.41 - A cartoon-style image set in a modern kitchen environment. The human user, wearing an apron and holding a recipe book, is standing next to a kitchen c.jpeg" descr="DALL·E 2024-02-24 20.27.41 - A cartoon-style image set in a modern kitchen environment. The human user, wearing an apron and holding a recipe book, is standing next to a kitchen c.jpeg"/>
            <p:cNvPicPr>
              <a:picLocks noChangeAspect="1"/>
            </p:cNvPicPr>
            <p:nvPr/>
          </p:nvPicPr>
          <p:blipFill>
            <a:blip r:embed="rId3">
              <a:extLst/>
            </a:blip>
            <a:stretch>
              <a:fillRect/>
            </a:stretch>
          </p:blipFill>
          <p:spPr>
            <a:xfrm>
              <a:off x="0" y="0"/>
              <a:ext cx="8880355" cy="8880355"/>
            </a:xfrm>
            <a:prstGeom prst="rect">
              <a:avLst/>
            </a:prstGeom>
            <a:ln w="12700" cap="flat">
              <a:noFill/>
              <a:miter lim="400000"/>
            </a:ln>
            <a:effectLst/>
          </p:spPr>
        </p:pic>
        <p:sp>
          <p:nvSpPr>
            <p:cNvPr id="1071" name="Rectangle"/>
            <p:cNvSpPr/>
            <p:nvPr/>
          </p:nvSpPr>
          <p:spPr>
            <a:xfrm>
              <a:off x="4143793" y="1065363"/>
              <a:ext cx="2018619"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72" name="Can you cut the…"/>
            <p:cNvSpPr txBox="1"/>
            <p:nvPr/>
          </p:nvSpPr>
          <p:spPr>
            <a:xfrm>
              <a:off x="4085794" y="989163"/>
              <a:ext cx="2235633" cy="142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1" sz="2100">
                  <a:solidFill>
                    <a:srgbClr val="000000"/>
                  </a:solidFill>
                  <a:latin typeface="American Typewriter"/>
                  <a:ea typeface="American Typewriter"/>
                  <a:cs typeface="American Typewriter"/>
                  <a:sym typeface="American Typewriter"/>
                </a:defRPr>
              </a:pPr>
              <a:r>
                <a:t>Can you cut the </a:t>
              </a:r>
            </a:p>
            <a:p>
              <a:pPr algn="l">
                <a:defRPr b="1" sz="2100">
                  <a:solidFill>
                    <a:srgbClr val="000000"/>
                  </a:solidFill>
                  <a:latin typeface="American Typewriter"/>
                  <a:ea typeface="American Typewriter"/>
                  <a:cs typeface="American Typewriter"/>
                  <a:sym typeface="American Typewriter"/>
                </a:defRPr>
              </a:pPr>
              <a:r>
                <a:t>raw beef and </a:t>
              </a:r>
            </a:p>
            <a:p>
              <a:pPr algn="l">
                <a:defRPr b="1" sz="2100">
                  <a:solidFill>
                    <a:srgbClr val="000000"/>
                  </a:solidFill>
                  <a:latin typeface="American Typewriter"/>
                  <a:ea typeface="American Typewriter"/>
                  <a:cs typeface="American Typewriter"/>
                  <a:sym typeface="American Typewriter"/>
                </a:defRPr>
              </a:pPr>
              <a:r>
                <a:t>grilled chicken </a:t>
              </a:r>
            </a:p>
            <a:p>
              <a:pPr algn="l">
                <a:defRPr b="1" sz="2100">
                  <a:solidFill>
                    <a:srgbClr val="000000"/>
                  </a:solidFill>
                  <a:latin typeface="American Typewriter"/>
                  <a:ea typeface="American Typewriter"/>
                  <a:cs typeface="American Typewriter"/>
                  <a:sym typeface="American Typewriter"/>
                </a:defRPr>
              </a:pPr>
              <a:r>
                <a:t>for dinner?</a:t>
              </a:r>
            </a:p>
          </p:txBody>
        </p:sp>
      </p:grpSp>
      <p:sp>
        <p:nvSpPr>
          <p:cNvPr id="1074" name="Cut (raw beef, knife, board)"/>
          <p:cNvSpPr txBox="1"/>
          <p:nvPr/>
        </p:nvSpPr>
        <p:spPr>
          <a:xfrm>
            <a:off x="9712460" y="4599593"/>
            <a:ext cx="5527803"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(raw beef, knife, board) </a:t>
            </a:r>
          </a:p>
        </p:txBody>
      </p:sp>
      <p:sp>
        <p:nvSpPr>
          <p:cNvPr id="1075" name="User Instruction"/>
          <p:cNvSpPr txBox="1"/>
          <p:nvPr/>
        </p:nvSpPr>
        <p:spPr>
          <a:xfrm>
            <a:off x="10887832" y="2649328"/>
            <a:ext cx="3177059"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User Instruction</a:t>
            </a:r>
          </a:p>
        </p:txBody>
      </p:sp>
      <p:sp>
        <p:nvSpPr>
          <p:cNvPr id="1076" name="retriever"/>
          <p:cNvSpPr/>
          <p:nvPr/>
        </p:nvSpPr>
        <p:spPr>
          <a:xfrm>
            <a:off x="16987656" y="5779885"/>
            <a:ext cx="1732366"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retriever</a:t>
            </a:r>
          </a:p>
        </p:txBody>
      </p:sp>
      <p:sp>
        <p:nvSpPr>
          <p:cNvPr id="1077" name="Line"/>
          <p:cNvSpPr/>
          <p:nvPr/>
        </p:nvSpPr>
        <p:spPr>
          <a:xfrm>
            <a:off x="14682615" y="2948083"/>
            <a:ext cx="4882074" cy="1"/>
          </a:xfrm>
          <a:prstGeom prst="line">
            <a:avLst/>
          </a:prstGeom>
          <a:ln w="88900">
            <a:solidFill>
              <a:srgbClr val="000000"/>
            </a:solidFill>
            <a:miter lim="400000"/>
            <a:tailEnd type="triangle"/>
          </a:ln>
        </p:spPr>
        <p:txBody>
          <a:bodyPr lIns="50800" tIns="50800" rIns="50800" bIns="50800" anchor="ctr"/>
          <a:lstStyle/>
          <a:p>
            <a:pPr/>
          </a:p>
        </p:txBody>
      </p:sp>
      <p:sp>
        <p:nvSpPr>
          <p:cNvPr id="1078" name="Line"/>
          <p:cNvSpPr/>
          <p:nvPr/>
        </p:nvSpPr>
        <p:spPr>
          <a:xfrm flipH="1">
            <a:off x="18743283" y="6414885"/>
            <a:ext cx="959798" cy="1"/>
          </a:xfrm>
          <a:prstGeom prst="line">
            <a:avLst/>
          </a:prstGeom>
          <a:ln w="88900">
            <a:solidFill>
              <a:srgbClr val="000000"/>
            </a:solidFill>
            <a:miter lim="400000"/>
            <a:tailEnd type="triangle"/>
          </a:ln>
        </p:spPr>
        <p:txBody>
          <a:bodyPr lIns="50800" tIns="50800" rIns="50800" bIns="50800" anchor="ctr"/>
          <a:lstStyle/>
          <a:p>
            <a:pPr/>
          </a:p>
        </p:txBody>
      </p:sp>
      <p:sp>
        <p:nvSpPr>
          <p:cNvPr id="1079" name="Arrow"/>
          <p:cNvSpPr/>
          <p:nvPr/>
        </p:nvSpPr>
        <p:spPr>
          <a:xfrm rot="5400000">
            <a:off x="11878433" y="3506350"/>
            <a:ext cx="1195856" cy="785751"/>
          </a:xfrm>
          <a:prstGeom prst="rightArrow">
            <a:avLst>
              <a:gd name="adj1" fmla="val 33531"/>
              <a:gd name="adj2" fmla="val 56650"/>
            </a:avLst>
          </a:prstGeom>
          <a:solidFill>
            <a:srgbClr val="FFFFFF"/>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80" name="Line"/>
          <p:cNvSpPr/>
          <p:nvPr/>
        </p:nvSpPr>
        <p:spPr>
          <a:xfrm flipH="1" flipV="1">
            <a:off x="13814704" y="6414885"/>
            <a:ext cx="3177058" cy="1"/>
          </a:xfrm>
          <a:prstGeom prst="line">
            <a:avLst/>
          </a:prstGeom>
          <a:ln w="88900">
            <a:solidFill>
              <a:srgbClr val="000000"/>
            </a:solidFill>
            <a:miter lim="400000"/>
            <a:tailEnd type="triangle"/>
          </a:ln>
        </p:spPr>
        <p:txBody>
          <a:bodyPr lIns="50800" tIns="50800" rIns="50800" bIns="50800" anchor="ctr"/>
          <a:lstStyle/>
          <a:p>
            <a:pPr/>
          </a:p>
        </p:txBody>
      </p:sp>
      <p:sp>
        <p:nvSpPr>
          <p:cNvPr id="1081" name="Relevant regulations"/>
          <p:cNvSpPr txBox="1"/>
          <p:nvPr/>
        </p:nvSpPr>
        <p:spPr>
          <a:xfrm>
            <a:off x="14026553" y="5821431"/>
            <a:ext cx="288036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Relevant regulations</a:t>
            </a:r>
          </a:p>
        </p:txBody>
      </p:sp>
      <p:sp>
        <p:nvSpPr>
          <p:cNvPr id="1082" name="inspector"/>
          <p:cNvSpPr/>
          <p:nvPr/>
        </p:nvSpPr>
        <p:spPr>
          <a:xfrm>
            <a:off x="11488501" y="5830685"/>
            <a:ext cx="1975721"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inspector</a:t>
            </a:r>
          </a:p>
        </p:txBody>
      </p:sp>
      <p:sp>
        <p:nvSpPr>
          <p:cNvPr id="1083" name="Line"/>
          <p:cNvSpPr/>
          <p:nvPr/>
        </p:nvSpPr>
        <p:spPr>
          <a:xfrm>
            <a:off x="12476361" y="5237730"/>
            <a:ext cx="1" cy="597511"/>
          </a:xfrm>
          <a:prstGeom prst="line">
            <a:avLst/>
          </a:prstGeom>
          <a:ln w="88900">
            <a:solidFill>
              <a:srgbClr val="000000"/>
            </a:solidFill>
            <a:miter lim="400000"/>
            <a:tailEnd type="triangle"/>
          </a:ln>
        </p:spPr>
        <p:txBody>
          <a:bodyPr lIns="50800" tIns="50800" rIns="50800" bIns="50800" anchor="ctr"/>
          <a:lstStyle/>
          <a:p>
            <a:pPr/>
          </a:p>
        </p:txBody>
      </p:sp>
      <p:sp>
        <p:nvSpPr>
          <p:cNvPr id="108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85" name="Implementation of Agent Constitution: Post-proces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Implementation of Agent Constitution: Post-process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Agenda"/>
          <p:cNvSpPr txBox="1"/>
          <p:nvPr/>
        </p:nvSpPr>
        <p:spPr>
          <a:xfrm>
            <a:off x="2683183" y="1201695"/>
            <a:ext cx="3922777" cy="13783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b="1" spc="-170" sz="8500">
                <a:solidFill>
                  <a:schemeClr val="accent1">
                    <a:hueOff val="114395"/>
                    <a:lumOff val="-24975"/>
                  </a:schemeClr>
                </a:solidFill>
              </a:defRPr>
            </a:lvl1pPr>
          </a:lstStyle>
          <a:p>
            <a:pPr/>
            <a:r>
              <a:t>Agenda</a:t>
            </a:r>
          </a:p>
        </p:txBody>
      </p:sp>
      <p:sp>
        <p:nvSpPr>
          <p:cNvPr id="251" name="Background: Large Language Models…"/>
          <p:cNvSpPr txBox="1"/>
          <p:nvPr>
            <p:ph type="subTitle" idx="1"/>
          </p:nvPr>
        </p:nvSpPr>
        <p:spPr>
          <a:xfrm>
            <a:off x="9655604" y="539953"/>
            <a:ext cx="14577401" cy="13170831"/>
          </a:xfrm>
          <a:prstGeom prst="rect">
            <a:avLst/>
          </a:prstGeom>
        </p:spPr>
        <p:txBody>
          <a:bodyPr lIns="45719" tIns="45719" rIns="45719" bIns="45719"/>
          <a:lstStyle/>
          <a:p>
            <a:pPr marL="248393" indent="-248393" defTabSz="668655">
              <a:buSzPct val="100000"/>
              <a:buChar char="➢"/>
              <a:defRPr sz="4455"/>
            </a:pPr>
            <a:r>
              <a:t> </a:t>
            </a:r>
            <a:r>
              <a:rPr>
                <a:solidFill>
                  <a:schemeClr val="accent1">
                    <a:hueOff val="114395"/>
                    <a:lumOff val="-24975"/>
                  </a:schemeClr>
                </a:solidFill>
              </a:rPr>
              <a:t>Background: Large Language Models</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5">
                    <a:lumOff val="-29866"/>
                  </a:schemeClr>
                </a:solidFill>
              </a:rPr>
              <a:t>Interpretability</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Lack of interpretability for model behavior</a:t>
            </a:r>
          </a:p>
          <a:p>
            <a:pPr lvl="1" marL="555498" indent="-185165" defTabSz="740663">
              <a:lnSpc>
                <a:spcPct val="90000"/>
              </a:lnSpc>
              <a:spcBef>
                <a:spcPts val="800"/>
              </a:spcBef>
              <a:buSzPct val="100000"/>
              <a:buChar char="➢"/>
              <a:defRPr b="0" sz="3321">
                <a:latin typeface="Calibri"/>
                <a:ea typeface="Calibri"/>
                <a:cs typeface="Calibri"/>
                <a:sym typeface="Calibri"/>
              </a:defRPr>
            </a:pPr>
            <a:r>
              <a:t> An automatic error detection tool with linguistic explanation benchmark</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Fairness</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LLM-based recommender system </a:t>
            </a:r>
          </a:p>
          <a:p>
            <a:pPr lvl="1" marL="555498" indent="-185165" defTabSz="740663">
              <a:lnSpc>
                <a:spcPct val="90000"/>
              </a:lnSpc>
              <a:spcBef>
                <a:spcPts val="800"/>
              </a:spcBef>
              <a:buSzPct val="100000"/>
              <a:buChar char="➢"/>
              <a:defRPr b="0" sz="3321">
                <a:latin typeface="Calibri"/>
                <a:ea typeface="Calibri"/>
                <a:cs typeface="Calibri"/>
                <a:sym typeface="Calibri"/>
              </a:defRPr>
            </a:pPr>
            <a:r>
              <a:t> An efficient user-controllable fairness framework</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Safety</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LLM-based agent </a:t>
            </a:r>
          </a:p>
          <a:p>
            <a:pPr lvl="1" marL="555498" indent="-185165" defTabSz="740663">
              <a:lnSpc>
                <a:spcPct val="90000"/>
              </a:lnSpc>
              <a:spcBef>
                <a:spcPts val="800"/>
              </a:spcBef>
              <a:buSzPct val="100000"/>
              <a:buChar char="➢"/>
              <a:defRPr b="0" sz="3321">
                <a:latin typeface="Calibri"/>
                <a:ea typeface="Calibri"/>
                <a:cs typeface="Calibri"/>
                <a:sym typeface="Calibri"/>
              </a:defRPr>
            </a:pPr>
            <a:r>
              <a:t> A three-stage safety strategy</a:t>
            </a:r>
          </a:p>
          <a:p>
            <a:pPr lvl="1" marL="555498" indent="-185165" defTabSz="740663">
              <a:lnSpc>
                <a:spcPct val="90000"/>
              </a:lnSpc>
              <a:spcBef>
                <a:spcPts val="800"/>
              </a:spcBef>
              <a:buSzPct val="100000"/>
              <a:buChar char="➢"/>
              <a:defRPr b="0" sz="3321">
                <a:latin typeface="Calibri"/>
                <a:ea typeface="Calibri"/>
                <a:cs typeface="Calibri"/>
                <a:sym typeface="Calibri"/>
              </a:defRPr>
            </a:pPr>
          </a:p>
          <a:p>
            <a:pPr marL="248393" indent="-248393" defTabSz="668655">
              <a:buSzPct val="100000"/>
              <a:buChar char="➢"/>
              <a:defRPr sz="4455"/>
            </a:pPr>
            <a:r>
              <a:t> </a:t>
            </a:r>
            <a:r>
              <a:rPr>
                <a:solidFill>
                  <a:schemeClr val="accent1">
                    <a:hueOff val="114395"/>
                    <a:lumOff val="-24975"/>
                  </a:schemeClr>
                </a:solidFill>
              </a:rPr>
              <a:t>Data Contamination in Evaluation</a:t>
            </a:r>
            <a:endParaRPr>
              <a:solidFill>
                <a:schemeClr val="accent1">
                  <a:hueOff val="114395"/>
                  <a:lumOff val="-24975"/>
                </a:schemeClr>
              </a:solidFill>
            </a:endParaRPr>
          </a:p>
          <a:p>
            <a:pPr lvl="1" marL="555498" indent="-185165" defTabSz="740663">
              <a:lnSpc>
                <a:spcPct val="90000"/>
              </a:lnSpc>
              <a:spcBef>
                <a:spcPts val="800"/>
              </a:spcBef>
              <a:buSzPct val="100000"/>
              <a:buChar char="➢"/>
              <a:defRPr b="0" sz="3321">
                <a:latin typeface="Calibri"/>
                <a:ea typeface="Calibri"/>
                <a:cs typeface="Calibri"/>
                <a:sym typeface="Calibri"/>
              </a:defRPr>
            </a:pPr>
            <a:r>
              <a:t> Dynamic Benchmaking </a:t>
            </a:r>
          </a:p>
          <a:p>
            <a:pPr lvl="1" marL="555498" indent="-185165" defTabSz="740663">
              <a:lnSpc>
                <a:spcPct val="90000"/>
              </a:lnSpc>
              <a:spcBef>
                <a:spcPts val="800"/>
              </a:spcBef>
              <a:buSzPct val="100000"/>
              <a:buChar char="➢"/>
              <a:defRPr b="0" sz="3321">
                <a:latin typeface="Calibri"/>
                <a:ea typeface="Calibri"/>
                <a:cs typeface="Calibri"/>
                <a:sym typeface="Calibri"/>
              </a:defRPr>
            </a:pPr>
            <a:r>
              <a:t> Difficult to be hacked </a:t>
            </a:r>
          </a:p>
          <a:p>
            <a:pPr marL="248393" indent="-248393" defTabSz="668655">
              <a:buSzPct val="100000"/>
              <a:buChar char="➢"/>
              <a:defRPr sz="4455"/>
            </a:pPr>
          </a:p>
          <a:p>
            <a:pPr marL="248393" indent="-248393" defTabSz="668655">
              <a:buSzPct val="100000"/>
              <a:buChar char="➢"/>
              <a:defRPr sz="4455"/>
            </a:pPr>
            <a:r>
              <a:t> </a:t>
            </a:r>
            <a:r>
              <a:rPr>
                <a:solidFill>
                  <a:schemeClr val="accent1">
                    <a:hueOff val="114395"/>
                    <a:lumOff val="-24975"/>
                  </a:schemeClr>
                </a:solidFill>
              </a:rPr>
              <a:t>Conclusion</a:t>
            </a:r>
            <a:endParaRPr>
              <a:solidFill>
                <a:schemeClr val="accent1">
                  <a:hueOff val="114395"/>
                  <a:lumOff val="-24975"/>
                </a:schemeClr>
              </a:solidFill>
            </a:endParaRPr>
          </a:p>
          <a:p>
            <a:pPr marL="248393" indent="-248393" defTabSz="668655">
              <a:buSzPct val="100000"/>
              <a:buChar char="➢"/>
              <a:defRPr sz="4455"/>
            </a:pPr>
            <a:endParaRPr>
              <a:solidFill>
                <a:schemeClr val="accent1">
                  <a:hueOff val="114395"/>
                  <a:lumOff val="-24975"/>
                </a:schemeClr>
              </a:solidFill>
            </a:endParaRPr>
          </a:p>
          <a:p>
            <a:pPr marL="248393" indent="-248393" defTabSz="668655">
              <a:buSzPct val="100000"/>
              <a:buChar char="➢"/>
              <a:defRPr sz="4455"/>
            </a:pPr>
            <a:r>
              <a:t> </a:t>
            </a:r>
            <a:r>
              <a:rPr>
                <a:solidFill>
                  <a:schemeClr val="accent1">
                    <a:hueOff val="114395"/>
                    <a:lumOff val="-24975"/>
                  </a:schemeClr>
                </a:solidFill>
              </a:rPr>
              <a:t>Q&amp;A</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087" name="Screen Shot 2024-02-24 at 9.34.56 PM.png" descr="Screen Shot 2024-02-24 at 9.34.56 PM.png"/>
          <p:cNvPicPr>
            <a:picLocks noChangeAspect="1"/>
          </p:cNvPicPr>
          <p:nvPr/>
        </p:nvPicPr>
        <p:blipFill>
          <a:blip r:embed="rId2">
            <a:extLst/>
          </a:blip>
          <a:stretch>
            <a:fillRect/>
          </a:stretch>
        </p:blipFill>
        <p:spPr>
          <a:xfrm>
            <a:off x="18966462" y="1475030"/>
            <a:ext cx="5416208" cy="5319920"/>
          </a:xfrm>
          <a:prstGeom prst="rect">
            <a:avLst/>
          </a:prstGeom>
          <a:ln w="12700">
            <a:miter lim="400000"/>
          </a:ln>
        </p:spPr>
      </p:pic>
      <p:grpSp>
        <p:nvGrpSpPr>
          <p:cNvPr id="1091" name="Group"/>
          <p:cNvGrpSpPr/>
          <p:nvPr/>
        </p:nvGrpSpPr>
        <p:grpSpPr>
          <a:xfrm>
            <a:off x="41258" y="2822789"/>
            <a:ext cx="8880356" cy="8880356"/>
            <a:chOff x="0" y="0"/>
            <a:chExt cx="8880354" cy="8880354"/>
          </a:xfrm>
        </p:grpSpPr>
        <p:pic>
          <p:nvPicPr>
            <p:cNvPr id="1088" name="DALL·E 2024-02-24 20.27.41 - A cartoon-style image set in a modern kitchen environment. The human user, wearing an apron and holding a recipe book, is standing next to a kitchen c.jpeg" descr="DALL·E 2024-02-24 20.27.41 - A cartoon-style image set in a modern kitchen environment. The human user, wearing an apron and holding a recipe book, is standing next to a kitchen c.jpeg"/>
            <p:cNvPicPr>
              <a:picLocks noChangeAspect="1"/>
            </p:cNvPicPr>
            <p:nvPr/>
          </p:nvPicPr>
          <p:blipFill>
            <a:blip r:embed="rId3">
              <a:extLst/>
            </a:blip>
            <a:stretch>
              <a:fillRect/>
            </a:stretch>
          </p:blipFill>
          <p:spPr>
            <a:xfrm>
              <a:off x="0" y="0"/>
              <a:ext cx="8880355" cy="8880355"/>
            </a:xfrm>
            <a:prstGeom prst="rect">
              <a:avLst/>
            </a:prstGeom>
            <a:ln w="12700" cap="flat">
              <a:noFill/>
              <a:miter lim="400000"/>
            </a:ln>
            <a:effectLst/>
          </p:spPr>
        </p:pic>
        <p:sp>
          <p:nvSpPr>
            <p:cNvPr id="1089" name="Rectangle"/>
            <p:cNvSpPr/>
            <p:nvPr/>
          </p:nvSpPr>
          <p:spPr>
            <a:xfrm>
              <a:off x="4143793" y="1065363"/>
              <a:ext cx="2018619"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90" name="Can you cut the…"/>
            <p:cNvSpPr txBox="1"/>
            <p:nvPr/>
          </p:nvSpPr>
          <p:spPr>
            <a:xfrm>
              <a:off x="4085794" y="989163"/>
              <a:ext cx="2235633" cy="142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1" sz="2100">
                  <a:solidFill>
                    <a:srgbClr val="000000"/>
                  </a:solidFill>
                  <a:latin typeface="American Typewriter"/>
                  <a:ea typeface="American Typewriter"/>
                  <a:cs typeface="American Typewriter"/>
                  <a:sym typeface="American Typewriter"/>
                </a:defRPr>
              </a:pPr>
              <a:r>
                <a:t>Can you cut the </a:t>
              </a:r>
            </a:p>
            <a:p>
              <a:pPr algn="l">
                <a:defRPr b="1" sz="2100">
                  <a:solidFill>
                    <a:srgbClr val="000000"/>
                  </a:solidFill>
                  <a:latin typeface="American Typewriter"/>
                  <a:ea typeface="American Typewriter"/>
                  <a:cs typeface="American Typewriter"/>
                  <a:sym typeface="American Typewriter"/>
                </a:defRPr>
              </a:pPr>
              <a:r>
                <a:t>raw beef and </a:t>
              </a:r>
            </a:p>
            <a:p>
              <a:pPr algn="l">
                <a:defRPr b="1" sz="2100">
                  <a:solidFill>
                    <a:srgbClr val="000000"/>
                  </a:solidFill>
                  <a:latin typeface="American Typewriter"/>
                  <a:ea typeface="American Typewriter"/>
                  <a:cs typeface="American Typewriter"/>
                  <a:sym typeface="American Typewriter"/>
                </a:defRPr>
              </a:pPr>
              <a:r>
                <a:t>grilled chicken </a:t>
              </a:r>
            </a:p>
            <a:p>
              <a:pPr algn="l">
                <a:defRPr b="1" sz="2100">
                  <a:solidFill>
                    <a:srgbClr val="000000"/>
                  </a:solidFill>
                  <a:latin typeface="American Typewriter"/>
                  <a:ea typeface="American Typewriter"/>
                  <a:cs typeface="American Typewriter"/>
                  <a:sym typeface="American Typewriter"/>
                </a:defRPr>
              </a:pPr>
              <a:r>
                <a:t>for dinner?</a:t>
              </a:r>
            </a:p>
          </p:txBody>
        </p:sp>
      </p:grpSp>
      <p:sp>
        <p:nvSpPr>
          <p:cNvPr id="1092" name="Cut (raw beef, knife, board)"/>
          <p:cNvSpPr txBox="1"/>
          <p:nvPr/>
        </p:nvSpPr>
        <p:spPr>
          <a:xfrm>
            <a:off x="9712460" y="4599593"/>
            <a:ext cx="5527803"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(raw beef, knife, board) </a:t>
            </a:r>
          </a:p>
        </p:txBody>
      </p:sp>
      <p:sp>
        <p:nvSpPr>
          <p:cNvPr id="1093" name="User Instruction"/>
          <p:cNvSpPr txBox="1"/>
          <p:nvPr/>
        </p:nvSpPr>
        <p:spPr>
          <a:xfrm>
            <a:off x="10887832" y="2649328"/>
            <a:ext cx="3177059"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User Instruction</a:t>
            </a:r>
          </a:p>
        </p:txBody>
      </p:sp>
      <p:sp>
        <p:nvSpPr>
          <p:cNvPr id="1094" name="retriever"/>
          <p:cNvSpPr/>
          <p:nvPr/>
        </p:nvSpPr>
        <p:spPr>
          <a:xfrm>
            <a:off x="16987656" y="5779885"/>
            <a:ext cx="1732366"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retriever</a:t>
            </a:r>
          </a:p>
        </p:txBody>
      </p:sp>
      <p:sp>
        <p:nvSpPr>
          <p:cNvPr id="1095" name="Line"/>
          <p:cNvSpPr/>
          <p:nvPr/>
        </p:nvSpPr>
        <p:spPr>
          <a:xfrm>
            <a:off x="14682615" y="2948083"/>
            <a:ext cx="4882074" cy="1"/>
          </a:xfrm>
          <a:prstGeom prst="line">
            <a:avLst/>
          </a:prstGeom>
          <a:ln w="88900">
            <a:solidFill>
              <a:srgbClr val="000000"/>
            </a:solidFill>
            <a:miter lim="400000"/>
            <a:tailEnd type="triangle"/>
          </a:ln>
        </p:spPr>
        <p:txBody>
          <a:bodyPr lIns="50800" tIns="50800" rIns="50800" bIns="50800" anchor="ctr"/>
          <a:lstStyle/>
          <a:p>
            <a:pPr/>
          </a:p>
        </p:txBody>
      </p:sp>
      <p:sp>
        <p:nvSpPr>
          <p:cNvPr id="1096" name="Line"/>
          <p:cNvSpPr/>
          <p:nvPr/>
        </p:nvSpPr>
        <p:spPr>
          <a:xfrm flipH="1">
            <a:off x="18743283" y="6414885"/>
            <a:ext cx="959798" cy="1"/>
          </a:xfrm>
          <a:prstGeom prst="line">
            <a:avLst/>
          </a:prstGeom>
          <a:ln w="88900">
            <a:solidFill>
              <a:srgbClr val="000000"/>
            </a:solidFill>
            <a:miter lim="400000"/>
            <a:tailEnd type="triangle"/>
          </a:ln>
        </p:spPr>
        <p:txBody>
          <a:bodyPr lIns="50800" tIns="50800" rIns="50800" bIns="50800" anchor="ctr"/>
          <a:lstStyle/>
          <a:p>
            <a:pPr/>
          </a:p>
        </p:txBody>
      </p:sp>
      <p:sp>
        <p:nvSpPr>
          <p:cNvPr id="1097" name="Arrow"/>
          <p:cNvSpPr/>
          <p:nvPr/>
        </p:nvSpPr>
        <p:spPr>
          <a:xfrm rot="5400000">
            <a:off x="11878433" y="3506350"/>
            <a:ext cx="1195856" cy="785751"/>
          </a:xfrm>
          <a:prstGeom prst="rightArrow">
            <a:avLst>
              <a:gd name="adj1" fmla="val 33531"/>
              <a:gd name="adj2" fmla="val 56650"/>
            </a:avLst>
          </a:prstGeom>
          <a:solidFill>
            <a:srgbClr val="FFFFFF"/>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98" name="Line"/>
          <p:cNvSpPr/>
          <p:nvPr/>
        </p:nvSpPr>
        <p:spPr>
          <a:xfrm flipH="1" flipV="1">
            <a:off x="13814704" y="6414885"/>
            <a:ext cx="3177058" cy="1"/>
          </a:xfrm>
          <a:prstGeom prst="line">
            <a:avLst/>
          </a:prstGeom>
          <a:ln w="88900">
            <a:solidFill>
              <a:srgbClr val="000000"/>
            </a:solidFill>
            <a:miter lim="400000"/>
            <a:tailEnd type="triangle"/>
          </a:ln>
        </p:spPr>
        <p:txBody>
          <a:bodyPr lIns="50800" tIns="50800" rIns="50800" bIns="50800" anchor="ctr"/>
          <a:lstStyle/>
          <a:p>
            <a:pPr/>
          </a:p>
        </p:txBody>
      </p:sp>
      <p:sp>
        <p:nvSpPr>
          <p:cNvPr id="1099" name="Relevant regulations"/>
          <p:cNvSpPr txBox="1"/>
          <p:nvPr/>
        </p:nvSpPr>
        <p:spPr>
          <a:xfrm>
            <a:off x="14026553" y="5821431"/>
            <a:ext cx="288036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Relevant regulations</a:t>
            </a:r>
          </a:p>
        </p:txBody>
      </p:sp>
      <p:sp>
        <p:nvSpPr>
          <p:cNvPr id="1100" name="inspector"/>
          <p:cNvSpPr/>
          <p:nvPr/>
        </p:nvSpPr>
        <p:spPr>
          <a:xfrm>
            <a:off x="11488501" y="5830685"/>
            <a:ext cx="1975721"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inspector</a:t>
            </a:r>
          </a:p>
        </p:txBody>
      </p:sp>
      <p:sp>
        <p:nvSpPr>
          <p:cNvPr id="1101" name="safe"/>
          <p:cNvSpPr/>
          <p:nvPr/>
        </p:nvSpPr>
        <p:spPr>
          <a:xfrm>
            <a:off x="9302635" y="5744043"/>
            <a:ext cx="1441340" cy="1443284"/>
          </a:xfrm>
          <a:prstGeom prst="ellipse">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safe</a:t>
            </a:r>
          </a:p>
        </p:txBody>
      </p:sp>
      <p:sp>
        <p:nvSpPr>
          <p:cNvPr id="1102" name="Line"/>
          <p:cNvSpPr/>
          <p:nvPr/>
        </p:nvSpPr>
        <p:spPr>
          <a:xfrm flipH="1">
            <a:off x="10738108" y="6465685"/>
            <a:ext cx="747096" cy="1"/>
          </a:xfrm>
          <a:prstGeom prst="line">
            <a:avLst/>
          </a:prstGeom>
          <a:ln w="88900">
            <a:solidFill>
              <a:srgbClr val="000000"/>
            </a:solidFill>
            <a:miter lim="400000"/>
            <a:tailEnd type="triangle"/>
          </a:ln>
        </p:spPr>
        <p:txBody>
          <a:bodyPr lIns="50800" tIns="50800" rIns="50800" bIns="50800" anchor="ctr"/>
          <a:lstStyle/>
          <a:p>
            <a:pPr/>
          </a:p>
        </p:txBody>
      </p:sp>
      <p:sp>
        <p:nvSpPr>
          <p:cNvPr id="1103" name="Line"/>
          <p:cNvSpPr/>
          <p:nvPr/>
        </p:nvSpPr>
        <p:spPr>
          <a:xfrm>
            <a:off x="12476361" y="5237730"/>
            <a:ext cx="1" cy="597511"/>
          </a:xfrm>
          <a:prstGeom prst="line">
            <a:avLst/>
          </a:prstGeom>
          <a:ln w="88900">
            <a:solidFill>
              <a:srgbClr val="000000"/>
            </a:solidFill>
            <a:miter lim="400000"/>
            <a:tailEnd type="triangle"/>
          </a:ln>
        </p:spPr>
        <p:txBody>
          <a:bodyPr lIns="50800" tIns="50800" rIns="50800" bIns="50800" anchor="ctr"/>
          <a:lstStyle/>
          <a:p>
            <a:pPr/>
          </a:p>
        </p:txBody>
      </p:sp>
      <p:sp>
        <p:nvSpPr>
          <p:cNvPr id="110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05" name="Implementation of Agent Constitution: Post-proces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Implementation of Agent Constitution: Post-process</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107" name="Screen Shot 2024-02-24 at 9.34.56 PM.png" descr="Screen Shot 2024-02-24 at 9.34.56 PM.png"/>
          <p:cNvPicPr>
            <a:picLocks noChangeAspect="1"/>
          </p:cNvPicPr>
          <p:nvPr/>
        </p:nvPicPr>
        <p:blipFill>
          <a:blip r:embed="rId2">
            <a:extLst/>
          </a:blip>
          <a:stretch>
            <a:fillRect/>
          </a:stretch>
        </p:blipFill>
        <p:spPr>
          <a:xfrm>
            <a:off x="18966462" y="1475030"/>
            <a:ext cx="5416208" cy="5319920"/>
          </a:xfrm>
          <a:prstGeom prst="rect">
            <a:avLst/>
          </a:prstGeom>
          <a:ln w="12700">
            <a:miter lim="400000"/>
          </a:ln>
        </p:spPr>
      </p:pic>
      <p:grpSp>
        <p:nvGrpSpPr>
          <p:cNvPr id="1111" name="Group"/>
          <p:cNvGrpSpPr/>
          <p:nvPr/>
        </p:nvGrpSpPr>
        <p:grpSpPr>
          <a:xfrm>
            <a:off x="41258" y="2822789"/>
            <a:ext cx="8880356" cy="8880356"/>
            <a:chOff x="0" y="0"/>
            <a:chExt cx="8880354" cy="8880354"/>
          </a:xfrm>
        </p:grpSpPr>
        <p:pic>
          <p:nvPicPr>
            <p:cNvPr id="1108" name="DALL·E 2024-02-24 20.27.41 - A cartoon-style image set in a modern kitchen environment. The human user, wearing an apron and holding a recipe book, is standing next to a kitchen c.jpeg" descr="DALL·E 2024-02-24 20.27.41 - A cartoon-style image set in a modern kitchen environment. The human user, wearing an apron and holding a recipe book, is standing next to a kitchen c.jpeg"/>
            <p:cNvPicPr>
              <a:picLocks noChangeAspect="1"/>
            </p:cNvPicPr>
            <p:nvPr/>
          </p:nvPicPr>
          <p:blipFill>
            <a:blip r:embed="rId3">
              <a:extLst/>
            </a:blip>
            <a:stretch>
              <a:fillRect/>
            </a:stretch>
          </p:blipFill>
          <p:spPr>
            <a:xfrm>
              <a:off x="0" y="0"/>
              <a:ext cx="8880355" cy="8880355"/>
            </a:xfrm>
            <a:prstGeom prst="rect">
              <a:avLst/>
            </a:prstGeom>
            <a:ln w="12700" cap="flat">
              <a:noFill/>
              <a:miter lim="400000"/>
            </a:ln>
            <a:effectLst/>
          </p:spPr>
        </p:pic>
        <p:sp>
          <p:nvSpPr>
            <p:cNvPr id="1109" name="Rectangle"/>
            <p:cNvSpPr/>
            <p:nvPr/>
          </p:nvSpPr>
          <p:spPr>
            <a:xfrm>
              <a:off x="4143793" y="1065363"/>
              <a:ext cx="2018619"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110" name="Can you cut the…"/>
            <p:cNvSpPr txBox="1"/>
            <p:nvPr/>
          </p:nvSpPr>
          <p:spPr>
            <a:xfrm>
              <a:off x="4085794" y="989163"/>
              <a:ext cx="2235633" cy="142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1" sz="2100">
                  <a:solidFill>
                    <a:srgbClr val="000000"/>
                  </a:solidFill>
                  <a:latin typeface="American Typewriter"/>
                  <a:ea typeface="American Typewriter"/>
                  <a:cs typeface="American Typewriter"/>
                  <a:sym typeface="American Typewriter"/>
                </a:defRPr>
              </a:pPr>
              <a:r>
                <a:t>Can you cut the </a:t>
              </a:r>
            </a:p>
            <a:p>
              <a:pPr algn="l">
                <a:defRPr b="1" sz="2100">
                  <a:solidFill>
                    <a:srgbClr val="000000"/>
                  </a:solidFill>
                  <a:latin typeface="American Typewriter"/>
                  <a:ea typeface="American Typewriter"/>
                  <a:cs typeface="American Typewriter"/>
                  <a:sym typeface="American Typewriter"/>
                </a:defRPr>
              </a:pPr>
              <a:r>
                <a:t>raw beef and </a:t>
              </a:r>
            </a:p>
            <a:p>
              <a:pPr algn="l">
                <a:defRPr b="1" sz="2100">
                  <a:solidFill>
                    <a:srgbClr val="000000"/>
                  </a:solidFill>
                  <a:latin typeface="American Typewriter"/>
                  <a:ea typeface="American Typewriter"/>
                  <a:cs typeface="American Typewriter"/>
                  <a:sym typeface="American Typewriter"/>
                </a:defRPr>
              </a:pPr>
              <a:r>
                <a:t>grilled chicken </a:t>
              </a:r>
            </a:p>
            <a:p>
              <a:pPr algn="l">
                <a:defRPr b="1" sz="2100">
                  <a:solidFill>
                    <a:srgbClr val="000000"/>
                  </a:solidFill>
                  <a:latin typeface="American Typewriter"/>
                  <a:ea typeface="American Typewriter"/>
                  <a:cs typeface="American Typewriter"/>
                  <a:sym typeface="American Typewriter"/>
                </a:defRPr>
              </a:pPr>
              <a:r>
                <a:t>for dinner?</a:t>
              </a:r>
            </a:p>
          </p:txBody>
        </p:sp>
      </p:grpSp>
      <p:sp>
        <p:nvSpPr>
          <p:cNvPr id="1112" name="Cut (raw beef, knife, board)"/>
          <p:cNvSpPr txBox="1"/>
          <p:nvPr/>
        </p:nvSpPr>
        <p:spPr>
          <a:xfrm>
            <a:off x="9712460" y="4599593"/>
            <a:ext cx="5527803"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(raw beef, knife, board) </a:t>
            </a:r>
          </a:p>
        </p:txBody>
      </p:sp>
      <p:sp>
        <p:nvSpPr>
          <p:cNvPr id="1113" name="User Instruction"/>
          <p:cNvSpPr txBox="1"/>
          <p:nvPr/>
        </p:nvSpPr>
        <p:spPr>
          <a:xfrm>
            <a:off x="10887832" y="2649328"/>
            <a:ext cx="3177059"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User Instruction</a:t>
            </a:r>
          </a:p>
        </p:txBody>
      </p:sp>
      <p:sp>
        <p:nvSpPr>
          <p:cNvPr id="1114" name="Line"/>
          <p:cNvSpPr/>
          <p:nvPr/>
        </p:nvSpPr>
        <p:spPr>
          <a:xfrm>
            <a:off x="14682615" y="2948083"/>
            <a:ext cx="4882074" cy="1"/>
          </a:xfrm>
          <a:prstGeom prst="line">
            <a:avLst/>
          </a:prstGeom>
          <a:ln w="88900">
            <a:solidFill>
              <a:srgbClr val="000000"/>
            </a:solidFill>
            <a:miter lim="400000"/>
            <a:tailEnd type="triangle"/>
          </a:ln>
        </p:spPr>
        <p:txBody>
          <a:bodyPr lIns="50800" tIns="50800" rIns="50800" bIns="50800" anchor="ctr"/>
          <a:lstStyle/>
          <a:p>
            <a:pPr/>
          </a:p>
        </p:txBody>
      </p:sp>
      <p:sp>
        <p:nvSpPr>
          <p:cNvPr id="1115" name="Arrow"/>
          <p:cNvSpPr/>
          <p:nvPr/>
        </p:nvSpPr>
        <p:spPr>
          <a:xfrm rot="5400000">
            <a:off x="11878433" y="3506350"/>
            <a:ext cx="1195856" cy="785751"/>
          </a:xfrm>
          <a:prstGeom prst="rightArrow">
            <a:avLst>
              <a:gd name="adj1" fmla="val 33531"/>
              <a:gd name="adj2" fmla="val 56650"/>
            </a:avLst>
          </a:prstGeom>
          <a:solidFill>
            <a:srgbClr val="FFFFFF"/>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116" name="inspector"/>
          <p:cNvSpPr/>
          <p:nvPr/>
        </p:nvSpPr>
        <p:spPr>
          <a:xfrm>
            <a:off x="11488501" y="5830685"/>
            <a:ext cx="1975721"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inspector</a:t>
            </a:r>
          </a:p>
        </p:txBody>
      </p:sp>
      <p:sp>
        <p:nvSpPr>
          <p:cNvPr id="1117" name="Line"/>
          <p:cNvSpPr/>
          <p:nvPr/>
        </p:nvSpPr>
        <p:spPr>
          <a:xfrm>
            <a:off x="12476361" y="5237730"/>
            <a:ext cx="1" cy="597511"/>
          </a:xfrm>
          <a:prstGeom prst="line">
            <a:avLst/>
          </a:prstGeom>
          <a:ln w="88900">
            <a:solidFill>
              <a:srgbClr val="000000"/>
            </a:solidFill>
            <a:miter lim="400000"/>
            <a:tailEnd type="triangle"/>
          </a:ln>
        </p:spPr>
        <p:txBody>
          <a:bodyPr lIns="50800" tIns="50800" rIns="50800" bIns="50800" anchor="ctr"/>
          <a:lstStyle/>
          <a:p>
            <a:pPr/>
          </a:p>
        </p:txBody>
      </p:sp>
      <p:sp>
        <p:nvSpPr>
          <p:cNvPr id="1118" name="Line"/>
          <p:cNvSpPr/>
          <p:nvPr/>
        </p:nvSpPr>
        <p:spPr>
          <a:xfrm flipH="1">
            <a:off x="10738108" y="6465685"/>
            <a:ext cx="747096" cy="1"/>
          </a:xfrm>
          <a:prstGeom prst="line">
            <a:avLst/>
          </a:prstGeom>
          <a:ln w="88900">
            <a:solidFill>
              <a:srgbClr val="000000"/>
            </a:solidFill>
            <a:miter lim="400000"/>
            <a:tailEnd type="triangle"/>
          </a:ln>
        </p:spPr>
        <p:txBody>
          <a:bodyPr lIns="50800" tIns="50800" rIns="50800" bIns="50800" anchor="ctr"/>
          <a:lstStyle/>
          <a:p>
            <a:pPr/>
          </a:p>
        </p:txBody>
      </p:sp>
      <p:sp>
        <p:nvSpPr>
          <p:cNvPr id="1119" name="Cut (grilled chicken, knife, board)"/>
          <p:cNvSpPr txBox="1"/>
          <p:nvPr/>
        </p:nvSpPr>
        <p:spPr>
          <a:xfrm>
            <a:off x="9156302" y="7818860"/>
            <a:ext cx="6640120" cy="661011"/>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(grilled chicken, knife, board) </a:t>
            </a:r>
          </a:p>
        </p:txBody>
      </p:sp>
      <p:sp>
        <p:nvSpPr>
          <p:cNvPr id="1120" name="Line"/>
          <p:cNvSpPr/>
          <p:nvPr/>
        </p:nvSpPr>
        <p:spPr>
          <a:xfrm>
            <a:off x="10023304" y="7165687"/>
            <a:ext cx="1" cy="597510"/>
          </a:xfrm>
          <a:prstGeom prst="line">
            <a:avLst/>
          </a:prstGeom>
          <a:ln w="88900">
            <a:solidFill>
              <a:srgbClr val="000000"/>
            </a:solidFill>
            <a:miter lim="400000"/>
            <a:tailEnd type="triangle"/>
          </a:ln>
        </p:spPr>
        <p:txBody>
          <a:bodyPr lIns="50800" tIns="50800" rIns="50800" bIns="50800" anchor="ctr"/>
          <a:lstStyle/>
          <a:p>
            <a:pPr/>
          </a:p>
        </p:txBody>
      </p:sp>
      <p:sp>
        <p:nvSpPr>
          <p:cNvPr id="1121" name="safe"/>
          <p:cNvSpPr/>
          <p:nvPr/>
        </p:nvSpPr>
        <p:spPr>
          <a:xfrm>
            <a:off x="9302635" y="5744043"/>
            <a:ext cx="1441340" cy="1443284"/>
          </a:xfrm>
          <a:prstGeom prst="ellipse">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safe</a:t>
            </a:r>
          </a:p>
        </p:txBody>
      </p:sp>
      <p:sp>
        <p:nvSpPr>
          <p:cNvPr id="112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23" name="Implementation of Agent Constitution: Post-proces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Implementation of Agent Constitution: Post-process</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125" name="Screen Shot 2024-02-24 at 9.34.56 PM.png" descr="Screen Shot 2024-02-24 at 9.34.56 PM.png"/>
          <p:cNvPicPr>
            <a:picLocks noChangeAspect="1"/>
          </p:cNvPicPr>
          <p:nvPr/>
        </p:nvPicPr>
        <p:blipFill>
          <a:blip r:embed="rId2">
            <a:extLst/>
          </a:blip>
          <a:stretch>
            <a:fillRect/>
          </a:stretch>
        </p:blipFill>
        <p:spPr>
          <a:xfrm>
            <a:off x="18966462" y="1475030"/>
            <a:ext cx="5416208" cy="5319920"/>
          </a:xfrm>
          <a:prstGeom prst="rect">
            <a:avLst/>
          </a:prstGeom>
          <a:ln w="12700">
            <a:miter lim="400000"/>
          </a:ln>
        </p:spPr>
      </p:pic>
      <p:grpSp>
        <p:nvGrpSpPr>
          <p:cNvPr id="1129" name="Group"/>
          <p:cNvGrpSpPr/>
          <p:nvPr/>
        </p:nvGrpSpPr>
        <p:grpSpPr>
          <a:xfrm>
            <a:off x="41258" y="2822789"/>
            <a:ext cx="8880356" cy="8880356"/>
            <a:chOff x="0" y="0"/>
            <a:chExt cx="8880354" cy="8880354"/>
          </a:xfrm>
        </p:grpSpPr>
        <p:pic>
          <p:nvPicPr>
            <p:cNvPr id="1126" name="DALL·E 2024-02-24 20.27.41 - A cartoon-style image set in a modern kitchen environment. The human user, wearing an apron and holding a recipe book, is standing next to a kitchen c.jpeg" descr="DALL·E 2024-02-24 20.27.41 - A cartoon-style image set in a modern kitchen environment. The human user, wearing an apron and holding a recipe book, is standing next to a kitchen c.jpeg"/>
            <p:cNvPicPr>
              <a:picLocks noChangeAspect="1"/>
            </p:cNvPicPr>
            <p:nvPr/>
          </p:nvPicPr>
          <p:blipFill>
            <a:blip r:embed="rId3">
              <a:extLst/>
            </a:blip>
            <a:stretch>
              <a:fillRect/>
            </a:stretch>
          </p:blipFill>
          <p:spPr>
            <a:xfrm>
              <a:off x="0" y="0"/>
              <a:ext cx="8880355" cy="8880355"/>
            </a:xfrm>
            <a:prstGeom prst="rect">
              <a:avLst/>
            </a:prstGeom>
            <a:ln w="12700" cap="flat">
              <a:noFill/>
              <a:miter lim="400000"/>
            </a:ln>
            <a:effectLst/>
          </p:spPr>
        </p:pic>
        <p:sp>
          <p:nvSpPr>
            <p:cNvPr id="1127" name="Rectangle"/>
            <p:cNvSpPr/>
            <p:nvPr/>
          </p:nvSpPr>
          <p:spPr>
            <a:xfrm>
              <a:off x="4143793" y="1065363"/>
              <a:ext cx="2018619"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128" name="Can you cut the…"/>
            <p:cNvSpPr txBox="1"/>
            <p:nvPr/>
          </p:nvSpPr>
          <p:spPr>
            <a:xfrm>
              <a:off x="4085794" y="989163"/>
              <a:ext cx="2235633" cy="142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1" sz="2100">
                  <a:solidFill>
                    <a:srgbClr val="000000"/>
                  </a:solidFill>
                  <a:latin typeface="American Typewriter"/>
                  <a:ea typeface="American Typewriter"/>
                  <a:cs typeface="American Typewriter"/>
                  <a:sym typeface="American Typewriter"/>
                </a:defRPr>
              </a:pPr>
              <a:r>
                <a:t>Can you cut the </a:t>
              </a:r>
            </a:p>
            <a:p>
              <a:pPr algn="l">
                <a:defRPr b="1" sz="2100">
                  <a:solidFill>
                    <a:srgbClr val="000000"/>
                  </a:solidFill>
                  <a:latin typeface="American Typewriter"/>
                  <a:ea typeface="American Typewriter"/>
                  <a:cs typeface="American Typewriter"/>
                  <a:sym typeface="American Typewriter"/>
                </a:defRPr>
              </a:pPr>
              <a:r>
                <a:t>raw beef and </a:t>
              </a:r>
            </a:p>
            <a:p>
              <a:pPr algn="l">
                <a:defRPr b="1" sz="2100">
                  <a:solidFill>
                    <a:srgbClr val="000000"/>
                  </a:solidFill>
                  <a:latin typeface="American Typewriter"/>
                  <a:ea typeface="American Typewriter"/>
                  <a:cs typeface="American Typewriter"/>
                  <a:sym typeface="American Typewriter"/>
                </a:defRPr>
              </a:pPr>
              <a:r>
                <a:t>grilled chicken </a:t>
              </a:r>
            </a:p>
            <a:p>
              <a:pPr algn="l">
                <a:defRPr b="1" sz="2100">
                  <a:solidFill>
                    <a:srgbClr val="000000"/>
                  </a:solidFill>
                  <a:latin typeface="American Typewriter"/>
                  <a:ea typeface="American Typewriter"/>
                  <a:cs typeface="American Typewriter"/>
                  <a:sym typeface="American Typewriter"/>
                </a:defRPr>
              </a:pPr>
              <a:r>
                <a:t>for dinner?</a:t>
              </a:r>
            </a:p>
          </p:txBody>
        </p:sp>
      </p:grpSp>
      <p:sp>
        <p:nvSpPr>
          <p:cNvPr id="1130" name="Cut (raw beef, knife, board)"/>
          <p:cNvSpPr txBox="1"/>
          <p:nvPr/>
        </p:nvSpPr>
        <p:spPr>
          <a:xfrm>
            <a:off x="9712460" y="4599593"/>
            <a:ext cx="5527803"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(raw beef, knife, board) </a:t>
            </a:r>
          </a:p>
        </p:txBody>
      </p:sp>
      <p:sp>
        <p:nvSpPr>
          <p:cNvPr id="1131" name="User Instruction"/>
          <p:cNvSpPr txBox="1"/>
          <p:nvPr/>
        </p:nvSpPr>
        <p:spPr>
          <a:xfrm>
            <a:off x="10887832" y="2649328"/>
            <a:ext cx="3177059"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User Instruction</a:t>
            </a:r>
          </a:p>
        </p:txBody>
      </p:sp>
      <p:sp>
        <p:nvSpPr>
          <p:cNvPr id="1132" name="retriever"/>
          <p:cNvSpPr/>
          <p:nvPr/>
        </p:nvSpPr>
        <p:spPr>
          <a:xfrm>
            <a:off x="18693824" y="9068091"/>
            <a:ext cx="1732367"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retriever</a:t>
            </a:r>
          </a:p>
        </p:txBody>
      </p:sp>
      <p:sp>
        <p:nvSpPr>
          <p:cNvPr id="1133" name="Line"/>
          <p:cNvSpPr/>
          <p:nvPr/>
        </p:nvSpPr>
        <p:spPr>
          <a:xfrm>
            <a:off x="14682615" y="2948083"/>
            <a:ext cx="4882074" cy="1"/>
          </a:xfrm>
          <a:prstGeom prst="line">
            <a:avLst/>
          </a:prstGeom>
          <a:ln w="88900">
            <a:solidFill>
              <a:srgbClr val="000000"/>
            </a:solidFill>
            <a:miter lim="400000"/>
            <a:tailEnd type="triangle"/>
          </a:ln>
        </p:spPr>
        <p:txBody>
          <a:bodyPr lIns="50800" tIns="50800" rIns="50800" bIns="50800" anchor="ctr"/>
          <a:lstStyle/>
          <a:p>
            <a:pPr/>
          </a:p>
        </p:txBody>
      </p:sp>
      <p:sp>
        <p:nvSpPr>
          <p:cNvPr id="1134" name="Line"/>
          <p:cNvSpPr/>
          <p:nvPr/>
        </p:nvSpPr>
        <p:spPr>
          <a:xfrm flipH="1">
            <a:off x="20449452" y="9703091"/>
            <a:ext cx="1242415" cy="1"/>
          </a:xfrm>
          <a:prstGeom prst="line">
            <a:avLst/>
          </a:prstGeom>
          <a:ln w="88900">
            <a:solidFill>
              <a:srgbClr val="000000"/>
            </a:solidFill>
            <a:miter lim="400000"/>
            <a:tailEnd type="triangle"/>
          </a:ln>
        </p:spPr>
        <p:txBody>
          <a:bodyPr lIns="50800" tIns="50800" rIns="50800" bIns="50800" anchor="ctr"/>
          <a:lstStyle/>
          <a:p>
            <a:pPr/>
          </a:p>
        </p:txBody>
      </p:sp>
      <p:sp>
        <p:nvSpPr>
          <p:cNvPr id="1135" name="Arrow"/>
          <p:cNvSpPr/>
          <p:nvPr/>
        </p:nvSpPr>
        <p:spPr>
          <a:xfrm rot="5400000">
            <a:off x="11878433" y="3506350"/>
            <a:ext cx="1195856" cy="785751"/>
          </a:xfrm>
          <a:prstGeom prst="rightArrow">
            <a:avLst>
              <a:gd name="adj1" fmla="val 33531"/>
              <a:gd name="adj2" fmla="val 56650"/>
            </a:avLst>
          </a:prstGeom>
          <a:solidFill>
            <a:srgbClr val="FFFFFF"/>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136" name="Line"/>
          <p:cNvSpPr/>
          <p:nvPr/>
        </p:nvSpPr>
        <p:spPr>
          <a:xfrm flipH="1">
            <a:off x="14094338" y="9703091"/>
            <a:ext cx="4603593" cy="1"/>
          </a:xfrm>
          <a:prstGeom prst="line">
            <a:avLst/>
          </a:prstGeom>
          <a:ln w="88900">
            <a:solidFill>
              <a:srgbClr val="000000"/>
            </a:solidFill>
            <a:miter lim="400000"/>
            <a:tailEnd type="triangle"/>
          </a:ln>
        </p:spPr>
        <p:txBody>
          <a:bodyPr lIns="50800" tIns="50800" rIns="50800" bIns="50800" anchor="ctr"/>
          <a:lstStyle/>
          <a:p>
            <a:pPr/>
          </a:p>
        </p:txBody>
      </p:sp>
      <p:sp>
        <p:nvSpPr>
          <p:cNvPr id="1137" name="inspector"/>
          <p:cNvSpPr/>
          <p:nvPr/>
        </p:nvSpPr>
        <p:spPr>
          <a:xfrm>
            <a:off x="11488501" y="5830685"/>
            <a:ext cx="1975721"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inspector</a:t>
            </a:r>
          </a:p>
        </p:txBody>
      </p:sp>
      <p:sp>
        <p:nvSpPr>
          <p:cNvPr id="1138" name="Line"/>
          <p:cNvSpPr/>
          <p:nvPr/>
        </p:nvSpPr>
        <p:spPr>
          <a:xfrm>
            <a:off x="12476361" y="5237730"/>
            <a:ext cx="1" cy="597511"/>
          </a:xfrm>
          <a:prstGeom prst="line">
            <a:avLst/>
          </a:prstGeom>
          <a:ln w="88900">
            <a:solidFill>
              <a:srgbClr val="000000"/>
            </a:solidFill>
            <a:miter lim="400000"/>
            <a:tailEnd type="triangle"/>
          </a:ln>
        </p:spPr>
        <p:txBody>
          <a:bodyPr lIns="50800" tIns="50800" rIns="50800" bIns="50800" anchor="ctr"/>
          <a:lstStyle/>
          <a:p>
            <a:pPr/>
          </a:p>
        </p:txBody>
      </p:sp>
      <p:sp>
        <p:nvSpPr>
          <p:cNvPr id="1139" name="Line"/>
          <p:cNvSpPr/>
          <p:nvPr/>
        </p:nvSpPr>
        <p:spPr>
          <a:xfrm flipH="1">
            <a:off x="10738108" y="6465685"/>
            <a:ext cx="747096" cy="1"/>
          </a:xfrm>
          <a:prstGeom prst="line">
            <a:avLst/>
          </a:prstGeom>
          <a:ln w="88900">
            <a:solidFill>
              <a:srgbClr val="000000"/>
            </a:solidFill>
            <a:miter lim="400000"/>
            <a:tailEnd type="triangle"/>
          </a:ln>
        </p:spPr>
        <p:txBody>
          <a:bodyPr lIns="50800" tIns="50800" rIns="50800" bIns="50800" anchor="ctr"/>
          <a:lstStyle/>
          <a:p>
            <a:pPr/>
          </a:p>
        </p:txBody>
      </p:sp>
      <p:sp>
        <p:nvSpPr>
          <p:cNvPr id="1140" name="Cut (grilled chicken, knife, board)"/>
          <p:cNvSpPr txBox="1"/>
          <p:nvPr/>
        </p:nvSpPr>
        <p:spPr>
          <a:xfrm>
            <a:off x="9156302" y="7818860"/>
            <a:ext cx="6640120" cy="661011"/>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(grilled chicken, knife, board) </a:t>
            </a:r>
          </a:p>
        </p:txBody>
      </p:sp>
      <p:sp>
        <p:nvSpPr>
          <p:cNvPr id="1141" name="Line"/>
          <p:cNvSpPr/>
          <p:nvPr/>
        </p:nvSpPr>
        <p:spPr>
          <a:xfrm>
            <a:off x="10023304" y="7165687"/>
            <a:ext cx="1" cy="597510"/>
          </a:xfrm>
          <a:prstGeom prst="line">
            <a:avLst/>
          </a:prstGeom>
          <a:ln w="88900">
            <a:solidFill>
              <a:srgbClr val="000000"/>
            </a:solidFill>
            <a:miter lim="400000"/>
            <a:tailEnd type="triangle"/>
          </a:ln>
        </p:spPr>
        <p:txBody>
          <a:bodyPr lIns="50800" tIns="50800" rIns="50800" bIns="50800" anchor="ctr"/>
          <a:lstStyle/>
          <a:p>
            <a:pPr/>
          </a:p>
        </p:txBody>
      </p:sp>
      <p:sp>
        <p:nvSpPr>
          <p:cNvPr id="1142" name="inspector"/>
          <p:cNvSpPr/>
          <p:nvPr/>
        </p:nvSpPr>
        <p:spPr>
          <a:xfrm>
            <a:off x="11563461" y="9068091"/>
            <a:ext cx="1975721"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inspector</a:t>
            </a:r>
          </a:p>
        </p:txBody>
      </p:sp>
      <p:sp>
        <p:nvSpPr>
          <p:cNvPr id="1143" name="Line"/>
          <p:cNvSpPr/>
          <p:nvPr/>
        </p:nvSpPr>
        <p:spPr>
          <a:xfrm>
            <a:off x="12551321" y="8475136"/>
            <a:ext cx="1" cy="597511"/>
          </a:xfrm>
          <a:prstGeom prst="line">
            <a:avLst/>
          </a:prstGeom>
          <a:ln w="88900">
            <a:solidFill>
              <a:srgbClr val="000000"/>
            </a:solidFill>
            <a:miter lim="400000"/>
            <a:tailEnd type="triangle"/>
          </a:ln>
        </p:spPr>
        <p:txBody>
          <a:bodyPr lIns="50800" tIns="50800" rIns="50800" bIns="50800" anchor="ctr"/>
          <a:lstStyle/>
          <a:p>
            <a:pPr/>
          </a:p>
        </p:txBody>
      </p:sp>
      <p:sp>
        <p:nvSpPr>
          <p:cNvPr id="1144" name="Line"/>
          <p:cNvSpPr/>
          <p:nvPr/>
        </p:nvSpPr>
        <p:spPr>
          <a:xfrm flipH="1">
            <a:off x="10813067" y="9703091"/>
            <a:ext cx="747097" cy="1"/>
          </a:xfrm>
          <a:prstGeom prst="line">
            <a:avLst/>
          </a:prstGeom>
          <a:ln w="88900">
            <a:solidFill>
              <a:srgbClr val="000000"/>
            </a:solidFill>
            <a:miter lim="400000"/>
            <a:tailEnd type="triangle"/>
          </a:ln>
        </p:spPr>
        <p:txBody>
          <a:bodyPr lIns="50800" tIns="50800" rIns="50800" bIns="50800" anchor="ctr"/>
          <a:lstStyle/>
          <a:p>
            <a:pPr/>
          </a:p>
        </p:txBody>
      </p:sp>
      <p:sp>
        <p:nvSpPr>
          <p:cNvPr id="1145" name="safe"/>
          <p:cNvSpPr/>
          <p:nvPr/>
        </p:nvSpPr>
        <p:spPr>
          <a:xfrm>
            <a:off x="9302635" y="5744043"/>
            <a:ext cx="1441340" cy="1443284"/>
          </a:xfrm>
          <a:prstGeom prst="ellipse">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safe</a:t>
            </a:r>
          </a:p>
        </p:txBody>
      </p:sp>
      <p:sp>
        <p:nvSpPr>
          <p:cNvPr id="1146" name="Line"/>
          <p:cNvSpPr/>
          <p:nvPr/>
        </p:nvSpPr>
        <p:spPr>
          <a:xfrm flipV="1">
            <a:off x="21674564" y="6746612"/>
            <a:ext cx="1" cy="2996007"/>
          </a:xfrm>
          <a:prstGeom prst="line">
            <a:avLst/>
          </a:prstGeom>
          <a:ln w="88900">
            <a:solidFill>
              <a:srgbClr val="000000"/>
            </a:solidFill>
            <a:miter lim="400000"/>
          </a:ln>
        </p:spPr>
        <p:txBody>
          <a:bodyPr lIns="50800" tIns="50800" rIns="50800" bIns="50800" anchor="ctr"/>
          <a:lstStyle/>
          <a:p>
            <a:pPr/>
          </a:p>
        </p:txBody>
      </p:sp>
      <p:sp>
        <p:nvSpPr>
          <p:cNvPr id="1147" name="unsafe"/>
          <p:cNvSpPr/>
          <p:nvPr/>
        </p:nvSpPr>
        <p:spPr>
          <a:xfrm>
            <a:off x="9340735" y="8968749"/>
            <a:ext cx="1441340" cy="1443284"/>
          </a:xfrm>
          <a:prstGeom prst="ellipse">
            <a:avLst/>
          </a:prstGeom>
          <a:solidFill>
            <a:srgbClr val="ED220D"/>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600">
                <a:solidFill>
                  <a:srgbClr val="FFFFFF"/>
                </a:solidFill>
                <a:latin typeface="Helvetica Neue Medium"/>
                <a:ea typeface="Helvetica Neue Medium"/>
                <a:cs typeface="Helvetica Neue Medium"/>
                <a:sym typeface="Helvetica Neue Medium"/>
              </a:defRPr>
            </a:lvl1pPr>
          </a:lstStyle>
          <a:p>
            <a:pPr/>
            <a:r>
              <a:t>unsafe</a:t>
            </a:r>
          </a:p>
        </p:txBody>
      </p:sp>
      <p:sp>
        <p:nvSpPr>
          <p:cNvPr id="114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49" name="Implementation of Agent Constitution: Post-proces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Implementation of Agent Constitution: Post-process</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151" name="Screen Shot 2024-02-24 at 9.34.56 PM.png" descr="Screen Shot 2024-02-24 at 9.34.56 PM.png"/>
          <p:cNvPicPr>
            <a:picLocks noChangeAspect="1"/>
          </p:cNvPicPr>
          <p:nvPr/>
        </p:nvPicPr>
        <p:blipFill>
          <a:blip r:embed="rId2">
            <a:extLst/>
          </a:blip>
          <a:stretch>
            <a:fillRect/>
          </a:stretch>
        </p:blipFill>
        <p:spPr>
          <a:xfrm>
            <a:off x="18966462" y="1475030"/>
            <a:ext cx="5416208" cy="5319920"/>
          </a:xfrm>
          <a:prstGeom prst="rect">
            <a:avLst/>
          </a:prstGeom>
          <a:ln w="12700">
            <a:miter lim="400000"/>
          </a:ln>
        </p:spPr>
      </p:pic>
      <p:grpSp>
        <p:nvGrpSpPr>
          <p:cNvPr id="1155" name="Group"/>
          <p:cNvGrpSpPr/>
          <p:nvPr/>
        </p:nvGrpSpPr>
        <p:grpSpPr>
          <a:xfrm>
            <a:off x="41258" y="2822789"/>
            <a:ext cx="8880356" cy="8880356"/>
            <a:chOff x="0" y="0"/>
            <a:chExt cx="8880354" cy="8880354"/>
          </a:xfrm>
        </p:grpSpPr>
        <p:pic>
          <p:nvPicPr>
            <p:cNvPr id="1152" name="DALL·E 2024-02-24 20.27.41 - A cartoon-style image set in a modern kitchen environment. The human user, wearing an apron and holding a recipe book, is standing next to a kitchen c.jpeg" descr="DALL·E 2024-02-24 20.27.41 - A cartoon-style image set in a modern kitchen environment. The human user, wearing an apron and holding a recipe book, is standing next to a kitchen c.jpeg"/>
            <p:cNvPicPr>
              <a:picLocks noChangeAspect="1"/>
            </p:cNvPicPr>
            <p:nvPr/>
          </p:nvPicPr>
          <p:blipFill>
            <a:blip r:embed="rId3">
              <a:extLst/>
            </a:blip>
            <a:stretch>
              <a:fillRect/>
            </a:stretch>
          </p:blipFill>
          <p:spPr>
            <a:xfrm>
              <a:off x="0" y="0"/>
              <a:ext cx="8880355" cy="8880355"/>
            </a:xfrm>
            <a:prstGeom prst="rect">
              <a:avLst/>
            </a:prstGeom>
            <a:ln w="12700" cap="flat">
              <a:noFill/>
              <a:miter lim="400000"/>
            </a:ln>
            <a:effectLst/>
          </p:spPr>
        </p:pic>
        <p:sp>
          <p:nvSpPr>
            <p:cNvPr id="1153" name="Rectangle"/>
            <p:cNvSpPr/>
            <p:nvPr/>
          </p:nvSpPr>
          <p:spPr>
            <a:xfrm>
              <a:off x="4143793" y="1065363"/>
              <a:ext cx="2018619"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154" name="Can you cut the…"/>
            <p:cNvSpPr txBox="1"/>
            <p:nvPr/>
          </p:nvSpPr>
          <p:spPr>
            <a:xfrm>
              <a:off x="4085794" y="989163"/>
              <a:ext cx="2235633" cy="142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1" sz="2100">
                  <a:solidFill>
                    <a:srgbClr val="000000"/>
                  </a:solidFill>
                  <a:latin typeface="American Typewriter"/>
                  <a:ea typeface="American Typewriter"/>
                  <a:cs typeface="American Typewriter"/>
                  <a:sym typeface="American Typewriter"/>
                </a:defRPr>
              </a:pPr>
              <a:r>
                <a:t>Can you cut the </a:t>
              </a:r>
            </a:p>
            <a:p>
              <a:pPr algn="l">
                <a:defRPr b="1" sz="2100">
                  <a:solidFill>
                    <a:srgbClr val="000000"/>
                  </a:solidFill>
                  <a:latin typeface="American Typewriter"/>
                  <a:ea typeface="American Typewriter"/>
                  <a:cs typeface="American Typewriter"/>
                  <a:sym typeface="American Typewriter"/>
                </a:defRPr>
              </a:pPr>
              <a:r>
                <a:t>raw beef and </a:t>
              </a:r>
            </a:p>
            <a:p>
              <a:pPr algn="l">
                <a:defRPr b="1" sz="2100">
                  <a:solidFill>
                    <a:srgbClr val="000000"/>
                  </a:solidFill>
                  <a:latin typeface="American Typewriter"/>
                  <a:ea typeface="American Typewriter"/>
                  <a:cs typeface="American Typewriter"/>
                  <a:sym typeface="American Typewriter"/>
                </a:defRPr>
              </a:pPr>
              <a:r>
                <a:t>grilled chicken </a:t>
              </a:r>
            </a:p>
            <a:p>
              <a:pPr algn="l">
                <a:defRPr b="1" sz="2100">
                  <a:solidFill>
                    <a:srgbClr val="000000"/>
                  </a:solidFill>
                  <a:latin typeface="American Typewriter"/>
                  <a:ea typeface="American Typewriter"/>
                  <a:cs typeface="American Typewriter"/>
                  <a:sym typeface="American Typewriter"/>
                </a:defRPr>
              </a:pPr>
              <a:r>
                <a:t>for dinner?</a:t>
              </a:r>
            </a:p>
          </p:txBody>
        </p:sp>
      </p:grpSp>
      <p:sp>
        <p:nvSpPr>
          <p:cNvPr id="1156" name="Cut (raw beef, knife, board)"/>
          <p:cNvSpPr txBox="1"/>
          <p:nvPr/>
        </p:nvSpPr>
        <p:spPr>
          <a:xfrm>
            <a:off x="9712460" y="4599593"/>
            <a:ext cx="5527803"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(raw beef, knife, board) </a:t>
            </a:r>
          </a:p>
        </p:txBody>
      </p:sp>
      <p:sp>
        <p:nvSpPr>
          <p:cNvPr id="1157" name="User Instruction"/>
          <p:cNvSpPr txBox="1"/>
          <p:nvPr/>
        </p:nvSpPr>
        <p:spPr>
          <a:xfrm>
            <a:off x="10887832" y="2649328"/>
            <a:ext cx="3177059"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User Instruction</a:t>
            </a:r>
          </a:p>
        </p:txBody>
      </p:sp>
      <p:sp>
        <p:nvSpPr>
          <p:cNvPr id="1158" name="retriever"/>
          <p:cNvSpPr/>
          <p:nvPr/>
        </p:nvSpPr>
        <p:spPr>
          <a:xfrm>
            <a:off x="18693824" y="9068091"/>
            <a:ext cx="1732367"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retriever</a:t>
            </a:r>
          </a:p>
        </p:txBody>
      </p:sp>
      <p:sp>
        <p:nvSpPr>
          <p:cNvPr id="1159" name="Line"/>
          <p:cNvSpPr/>
          <p:nvPr/>
        </p:nvSpPr>
        <p:spPr>
          <a:xfrm>
            <a:off x="14682615" y="2948083"/>
            <a:ext cx="4882074" cy="1"/>
          </a:xfrm>
          <a:prstGeom prst="line">
            <a:avLst/>
          </a:prstGeom>
          <a:ln w="88900">
            <a:solidFill>
              <a:srgbClr val="000000"/>
            </a:solidFill>
            <a:miter lim="400000"/>
            <a:tailEnd type="triangle"/>
          </a:ln>
        </p:spPr>
        <p:txBody>
          <a:bodyPr lIns="50800" tIns="50800" rIns="50800" bIns="50800" anchor="ctr"/>
          <a:lstStyle/>
          <a:p>
            <a:pPr/>
          </a:p>
        </p:txBody>
      </p:sp>
      <p:sp>
        <p:nvSpPr>
          <p:cNvPr id="1160" name="Line"/>
          <p:cNvSpPr/>
          <p:nvPr/>
        </p:nvSpPr>
        <p:spPr>
          <a:xfrm flipH="1">
            <a:off x="20449452" y="9703091"/>
            <a:ext cx="1242415" cy="1"/>
          </a:xfrm>
          <a:prstGeom prst="line">
            <a:avLst/>
          </a:prstGeom>
          <a:ln w="88900">
            <a:solidFill>
              <a:srgbClr val="000000"/>
            </a:solidFill>
            <a:miter lim="400000"/>
            <a:tailEnd type="triangle"/>
          </a:ln>
        </p:spPr>
        <p:txBody>
          <a:bodyPr lIns="50800" tIns="50800" rIns="50800" bIns="50800" anchor="ctr"/>
          <a:lstStyle/>
          <a:p>
            <a:pPr/>
          </a:p>
        </p:txBody>
      </p:sp>
      <p:sp>
        <p:nvSpPr>
          <p:cNvPr id="1161" name="Arrow"/>
          <p:cNvSpPr/>
          <p:nvPr/>
        </p:nvSpPr>
        <p:spPr>
          <a:xfrm rot="5400000">
            <a:off x="11878433" y="3506350"/>
            <a:ext cx="1195856" cy="785751"/>
          </a:xfrm>
          <a:prstGeom prst="rightArrow">
            <a:avLst>
              <a:gd name="adj1" fmla="val 33531"/>
              <a:gd name="adj2" fmla="val 56650"/>
            </a:avLst>
          </a:prstGeom>
          <a:solidFill>
            <a:srgbClr val="FFFFFF"/>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162" name="Line"/>
          <p:cNvSpPr/>
          <p:nvPr/>
        </p:nvSpPr>
        <p:spPr>
          <a:xfrm flipH="1">
            <a:off x="14094338" y="9703091"/>
            <a:ext cx="4603593" cy="1"/>
          </a:xfrm>
          <a:prstGeom prst="line">
            <a:avLst/>
          </a:prstGeom>
          <a:ln w="88900">
            <a:solidFill>
              <a:srgbClr val="000000"/>
            </a:solidFill>
            <a:miter lim="400000"/>
            <a:tailEnd type="triangle"/>
          </a:ln>
        </p:spPr>
        <p:txBody>
          <a:bodyPr lIns="50800" tIns="50800" rIns="50800" bIns="50800" anchor="ctr"/>
          <a:lstStyle/>
          <a:p>
            <a:pPr/>
          </a:p>
        </p:txBody>
      </p:sp>
      <p:sp>
        <p:nvSpPr>
          <p:cNvPr id="1163" name="inspector"/>
          <p:cNvSpPr/>
          <p:nvPr/>
        </p:nvSpPr>
        <p:spPr>
          <a:xfrm>
            <a:off x="11488501" y="5830685"/>
            <a:ext cx="1975721"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inspector</a:t>
            </a:r>
          </a:p>
        </p:txBody>
      </p:sp>
      <p:sp>
        <p:nvSpPr>
          <p:cNvPr id="1164" name="Line"/>
          <p:cNvSpPr/>
          <p:nvPr/>
        </p:nvSpPr>
        <p:spPr>
          <a:xfrm>
            <a:off x="12476361" y="5237730"/>
            <a:ext cx="1" cy="597511"/>
          </a:xfrm>
          <a:prstGeom prst="line">
            <a:avLst/>
          </a:prstGeom>
          <a:ln w="88900">
            <a:solidFill>
              <a:srgbClr val="000000"/>
            </a:solidFill>
            <a:miter lim="400000"/>
            <a:tailEnd type="triangle"/>
          </a:ln>
        </p:spPr>
        <p:txBody>
          <a:bodyPr lIns="50800" tIns="50800" rIns="50800" bIns="50800" anchor="ctr"/>
          <a:lstStyle/>
          <a:p>
            <a:pPr/>
          </a:p>
        </p:txBody>
      </p:sp>
      <p:sp>
        <p:nvSpPr>
          <p:cNvPr id="1165" name="Line"/>
          <p:cNvSpPr/>
          <p:nvPr/>
        </p:nvSpPr>
        <p:spPr>
          <a:xfrm flipH="1">
            <a:off x="10738108" y="6465685"/>
            <a:ext cx="747096" cy="1"/>
          </a:xfrm>
          <a:prstGeom prst="line">
            <a:avLst/>
          </a:prstGeom>
          <a:ln w="88900">
            <a:solidFill>
              <a:srgbClr val="000000"/>
            </a:solidFill>
            <a:miter lim="400000"/>
            <a:tailEnd type="triangle"/>
          </a:ln>
        </p:spPr>
        <p:txBody>
          <a:bodyPr lIns="50800" tIns="50800" rIns="50800" bIns="50800" anchor="ctr"/>
          <a:lstStyle/>
          <a:p>
            <a:pPr/>
          </a:p>
        </p:txBody>
      </p:sp>
      <p:sp>
        <p:nvSpPr>
          <p:cNvPr id="1166" name="Text"/>
          <p:cNvSpPr txBox="1"/>
          <p:nvPr/>
        </p:nvSpPr>
        <p:spPr>
          <a:xfrm>
            <a:off x="9716479" y="7818860"/>
            <a:ext cx="5519765" cy="661011"/>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400">
                <a:solidFill>
                  <a:srgbClr val="000000"/>
                </a:solidFill>
              </a:defRPr>
            </a:lvl1pPr>
          </a:lstStyle>
          <a:p>
            <a:pPr/>
            <a:r>
              <a:t> </a:t>
            </a:r>
          </a:p>
        </p:txBody>
      </p:sp>
      <p:sp>
        <p:nvSpPr>
          <p:cNvPr id="1167" name="Line"/>
          <p:cNvSpPr/>
          <p:nvPr/>
        </p:nvSpPr>
        <p:spPr>
          <a:xfrm>
            <a:off x="10023304" y="7165687"/>
            <a:ext cx="1" cy="597510"/>
          </a:xfrm>
          <a:prstGeom prst="line">
            <a:avLst/>
          </a:prstGeom>
          <a:ln w="88900">
            <a:solidFill>
              <a:srgbClr val="000000"/>
            </a:solidFill>
            <a:miter lim="400000"/>
            <a:tailEnd type="triangle"/>
          </a:ln>
        </p:spPr>
        <p:txBody>
          <a:bodyPr lIns="50800" tIns="50800" rIns="50800" bIns="50800" anchor="ctr"/>
          <a:lstStyle/>
          <a:p>
            <a:pPr/>
          </a:p>
        </p:txBody>
      </p:sp>
      <p:sp>
        <p:nvSpPr>
          <p:cNvPr id="1168" name="inspector"/>
          <p:cNvSpPr/>
          <p:nvPr/>
        </p:nvSpPr>
        <p:spPr>
          <a:xfrm>
            <a:off x="11563461" y="9068091"/>
            <a:ext cx="1975721"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inspector</a:t>
            </a:r>
          </a:p>
        </p:txBody>
      </p:sp>
      <p:sp>
        <p:nvSpPr>
          <p:cNvPr id="1169" name="Line"/>
          <p:cNvSpPr/>
          <p:nvPr/>
        </p:nvSpPr>
        <p:spPr>
          <a:xfrm>
            <a:off x="12551321" y="8475136"/>
            <a:ext cx="1" cy="597511"/>
          </a:xfrm>
          <a:prstGeom prst="line">
            <a:avLst/>
          </a:prstGeom>
          <a:ln w="88900">
            <a:solidFill>
              <a:srgbClr val="000000"/>
            </a:solidFill>
            <a:miter lim="400000"/>
            <a:tailEnd type="triangle"/>
          </a:ln>
        </p:spPr>
        <p:txBody>
          <a:bodyPr lIns="50800" tIns="50800" rIns="50800" bIns="50800" anchor="ctr"/>
          <a:lstStyle/>
          <a:p>
            <a:pPr/>
          </a:p>
        </p:txBody>
      </p:sp>
      <p:sp>
        <p:nvSpPr>
          <p:cNvPr id="1170" name="Line"/>
          <p:cNvSpPr/>
          <p:nvPr/>
        </p:nvSpPr>
        <p:spPr>
          <a:xfrm flipH="1">
            <a:off x="10813067" y="9703091"/>
            <a:ext cx="747097" cy="1"/>
          </a:xfrm>
          <a:prstGeom prst="line">
            <a:avLst/>
          </a:prstGeom>
          <a:ln w="88900">
            <a:solidFill>
              <a:srgbClr val="000000"/>
            </a:solidFill>
            <a:miter lim="400000"/>
            <a:tailEnd type="triangle"/>
          </a:ln>
        </p:spPr>
        <p:txBody>
          <a:bodyPr lIns="50800" tIns="50800" rIns="50800" bIns="50800" anchor="ctr"/>
          <a:lstStyle/>
          <a:p>
            <a:pPr/>
          </a:p>
        </p:txBody>
      </p:sp>
      <p:sp>
        <p:nvSpPr>
          <p:cNvPr id="1171" name="safe"/>
          <p:cNvSpPr/>
          <p:nvPr/>
        </p:nvSpPr>
        <p:spPr>
          <a:xfrm>
            <a:off x="9302635" y="5744043"/>
            <a:ext cx="1441340" cy="1443284"/>
          </a:xfrm>
          <a:prstGeom prst="ellipse">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safe</a:t>
            </a:r>
          </a:p>
        </p:txBody>
      </p:sp>
      <p:sp>
        <p:nvSpPr>
          <p:cNvPr id="1172" name="Line"/>
          <p:cNvSpPr/>
          <p:nvPr/>
        </p:nvSpPr>
        <p:spPr>
          <a:xfrm flipV="1">
            <a:off x="21674564" y="6746612"/>
            <a:ext cx="1" cy="2996007"/>
          </a:xfrm>
          <a:prstGeom prst="line">
            <a:avLst/>
          </a:prstGeom>
          <a:ln w="88900">
            <a:solidFill>
              <a:srgbClr val="000000"/>
            </a:solidFill>
            <a:miter lim="400000"/>
          </a:ln>
        </p:spPr>
        <p:txBody>
          <a:bodyPr lIns="50800" tIns="50800" rIns="50800" bIns="50800" anchor="ctr"/>
          <a:lstStyle/>
          <a:p>
            <a:pPr/>
          </a:p>
        </p:txBody>
      </p:sp>
      <p:sp>
        <p:nvSpPr>
          <p:cNvPr id="1173" name="unsafe"/>
          <p:cNvSpPr/>
          <p:nvPr/>
        </p:nvSpPr>
        <p:spPr>
          <a:xfrm>
            <a:off x="9340735" y="8968749"/>
            <a:ext cx="1441340" cy="1443284"/>
          </a:xfrm>
          <a:prstGeom prst="ellipse">
            <a:avLst/>
          </a:prstGeom>
          <a:solidFill>
            <a:srgbClr val="ED220D"/>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600">
                <a:solidFill>
                  <a:srgbClr val="FFFFFF"/>
                </a:solidFill>
                <a:latin typeface="Helvetica Neue Medium"/>
                <a:ea typeface="Helvetica Neue Medium"/>
                <a:cs typeface="Helvetica Neue Medium"/>
                <a:sym typeface="Helvetica Neue Medium"/>
              </a:defRPr>
            </a:lvl1pPr>
          </a:lstStyle>
          <a:p>
            <a:pPr/>
            <a:r>
              <a:t>unsafe</a:t>
            </a:r>
          </a:p>
        </p:txBody>
      </p:sp>
      <p:sp>
        <p:nvSpPr>
          <p:cNvPr id="1174" name="Line"/>
          <p:cNvSpPr/>
          <p:nvPr/>
        </p:nvSpPr>
        <p:spPr>
          <a:xfrm flipV="1">
            <a:off x="10023304" y="8475136"/>
            <a:ext cx="1" cy="597511"/>
          </a:xfrm>
          <a:prstGeom prst="line">
            <a:avLst/>
          </a:prstGeom>
          <a:ln w="88900">
            <a:solidFill>
              <a:srgbClr val="000000"/>
            </a:solidFill>
            <a:miter lim="400000"/>
            <a:tailEnd type="triangle"/>
          </a:ln>
        </p:spPr>
        <p:txBody>
          <a:bodyPr lIns="50800" tIns="50800" rIns="50800" bIns="50800" anchor="ctr"/>
          <a:lstStyle/>
          <a:p>
            <a:pPr/>
          </a:p>
        </p:txBody>
      </p:sp>
      <p:sp>
        <p:nvSpPr>
          <p:cNvPr id="117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76" name="Implementation of Agent Constitution: Post-proces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Implementation of Agent Constitution: Post-process</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178" name="Screen Shot 2024-02-24 at 9.34.56 PM.png" descr="Screen Shot 2024-02-24 at 9.34.56 PM.png"/>
          <p:cNvPicPr>
            <a:picLocks noChangeAspect="1"/>
          </p:cNvPicPr>
          <p:nvPr/>
        </p:nvPicPr>
        <p:blipFill>
          <a:blip r:embed="rId2">
            <a:extLst/>
          </a:blip>
          <a:stretch>
            <a:fillRect/>
          </a:stretch>
        </p:blipFill>
        <p:spPr>
          <a:xfrm>
            <a:off x="18966462" y="1475030"/>
            <a:ext cx="5416208" cy="5319920"/>
          </a:xfrm>
          <a:prstGeom prst="rect">
            <a:avLst/>
          </a:prstGeom>
          <a:ln w="12700">
            <a:miter lim="400000"/>
          </a:ln>
        </p:spPr>
      </p:pic>
      <p:grpSp>
        <p:nvGrpSpPr>
          <p:cNvPr id="1182" name="Group"/>
          <p:cNvGrpSpPr/>
          <p:nvPr/>
        </p:nvGrpSpPr>
        <p:grpSpPr>
          <a:xfrm>
            <a:off x="41258" y="2822789"/>
            <a:ext cx="8880356" cy="8880356"/>
            <a:chOff x="0" y="0"/>
            <a:chExt cx="8880354" cy="8880354"/>
          </a:xfrm>
        </p:grpSpPr>
        <p:pic>
          <p:nvPicPr>
            <p:cNvPr id="1179" name="DALL·E 2024-02-24 20.27.41 - A cartoon-style image set in a modern kitchen environment. The human user, wearing an apron and holding a recipe book, is standing next to a kitchen c.jpeg" descr="DALL·E 2024-02-24 20.27.41 - A cartoon-style image set in a modern kitchen environment. The human user, wearing an apron and holding a recipe book, is standing next to a kitchen c.jpeg"/>
            <p:cNvPicPr>
              <a:picLocks noChangeAspect="1"/>
            </p:cNvPicPr>
            <p:nvPr/>
          </p:nvPicPr>
          <p:blipFill>
            <a:blip r:embed="rId3">
              <a:extLst/>
            </a:blip>
            <a:stretch>
              <a:fillRect/>
            </a:stretch>
          </p:blipFill>
          <p:spPr>
            <a:xfrm>
              <a:off x="0" y="0"/>
              <a:ext cx="8880355" cy="8880355"/>
            </a:xfrm>
            <a:prstGeom prst="rect">
              <a:avLst/>
            </a:prstGeom>
            <a:ln w="12700" cap="flat">
              <a:noFill/>
              <a:miter lim="400000"/>
            </a:ln>
            <a:effectLst/>
          </p:spPr>
        </p:pic>
        <p:sp>
          <p:nvSpPr>
            <p:cNvPr id="1180" name="Rectangle"/>
            <p:cNvSpPr/>
            <p:nvPr/>
          </p:nvSpPr>
          <p:spPr>
            <a:xfrm>
              <a:off x="4143793" y="1065363"/>
              <a:ext cx="2018619"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181" name="Can you cut the…"/>
            <p:cNvSpPr txBox="1"/>
            <p:nvPr/>
          </p:nvSpPr>
          <p:spPr>
            <a:xfrm>
              <a:off x="4085794" y="989163"/>
              <a:ext cx="2235633" cy="142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1" sz="2100">
                  <a:solidFill>
                    <a:srgbClr val="000000"/>
                  </a:solidFill>
                  <a:latin typeface="American Typewriter"/>
                  <a:ea typeface="American Typewriter"/>
                  <a:cs typeface="American Typewriter"/>
                  <a:sym typeface="American Typewriter"/>
                </a:defRPr>
              </a:pPr>
              <a:r>
                <a:t>Can you cut the </a:t>
              </a:r>
            </a:p>
            <a:p>
              <a:pPr algn="l">
                <a:defRPr b="1" sz="2100">
                  <a:solidFill>
                    <a:srgbClr val="000000"/>
                  </a:solidFill>
                  <a:latin typeface="American Typewriter"/>
                  <a:ea typeface="American Typewriter"/>
                  <a:cs typeface="American Typewriter"/>
                  <a:sym typeface="American Typewriter"/>
                </a:defRPr>
              </a:pPr>
              <a:r>
                <a:t>raw beef and </a:t>
              </a:r>
            </a:p>
            <a:p>
              <a:pPr algn="l">
                <a:defRPr b="1" sz="2100">
                  <a:solidFill>
                    <a:srgbClr val="000000"/>
                  </a:solidFill>
                  <a:latin typeface="American Typewriter"/>
                  <a:ea typeface="American Typewriter"/>
                  <a:cs typeface="American Typewriter"/>
                  <a:sym typeface="American Typewriter"/>
                </a:defRPr>
              </a:pPr>
              <a:r>
                <a:t>grilled chicken </a:t>
              </a:r>
            </a:p>
            <a:p>
              <a:pPr algn="l">
                <a:defRPr b="1" sz="2100">
                  <a:solidFill>
                    <a:srgbClr val="000000"/>
                  </a:solidFill>
                  <a:latin typeface="American Typewriter"/>
                  <a:ea typeface="American Typewriter"/>
                  <a:cs typeface="American Typewriter"/>
                  <a:sym typeface="American Typewriter"/>
                </a:defRPr>
              </a:pPr>
              <a:r>
                <a:t>for dinner?</a:t>
              </a:r>
            </a:p>
          </p:txBody>
        </p:sp>
      </p:grpSp>
      <p:sp>
        <p:nvSpPr>
          <p:cNvPr id="1183" name="Cut (raw beef, knife, board)"/>
          <p:cNvSpPr txBox="1"/>
          <p:nvPr/>
        </p:nvSpPr>
        <p:spPr>
          <a:xfrm>
            <a:off x="9712460" y="4599593"/>
            <a:ext cx="5527803"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(raw beef, knife, board) </a:t>
            </a:r>
          </a:p>
        </p:txBody>
      </p:sp>
      <p:sp>
        <p:nvSpPr>
          <p:cNvPr id="1184" name="User Instruction"/>
          <p:cNvSpPr txBox="1"/>
          <p:nvPr/>
        </p:nvSpPr>
        <p:spPr>
          <a:xfrm>
            <a:off x="10887832" y="2649328"/>
            <a:ext cx="3177059"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User Instruction</a:t>
            </a:r>
          </a:p>
        </p:txBody>
      </p:sp>
      <p:sp>
        <p:nvSpPr>
          <p:cNvPr id="1185" name="retriever"/>
          <p:cNvSpPr/>
          <p:nvPr/>
        </p:nvSpPr>
        <p:spPr>
          <a:xfrm>
            <a:off x="18693824" y="9068091"/>
            <a:ext cx="1732367"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retriever</a:t>
            </a:r>
          </a:p>
        </p:txBody>
      </p:sp>
      <p:sp>
        <p:nvSpPr>
          <p:cNvPr id="1186" name="Line"/>
          <p:cNvSpPr/>
          <p:nvPr/>
        </p:nvSpPr>
        <p:spPr>
          <a:xfrm>
            <a:off x="14682615" y="2948083"/>
            <a:ext cx="4882074" cy="1"/>
          </a:xfrm>
          <a:prstGeom prst="line">
            <a:avLst/>
          </a:prstGeom>
          <a:ln w="88900">
            <a:solidFill>
              <a:srgbClr val="000000"/>
            </a:solidFill>
            <a:miter lim="400000"/>
            <a:tailEnd type="triangle"/>
          </a:ln>
        </p:spPr>
        <p:txBody>
          <a:bodyPr lIns="50800" tIns="50800" rIns="50800" bIns="50800" anchor="ctr"/>
          <a:lstStyle/>
          <a:p>
            <a:pPr/>
          </a:p>
        </p:txBody>
      </p:sp>
      <p:sp>
        <p:nvSpPr>
          <p:cNvPr id="1187" name="Line"/>
          <p:cNvSpPr/>
          <p:nvPr/>
        </p:nvSpPr>
        <p:spPr>
          <a:xfrm flipH="1">
            <a:off x="20449452" y="9703091"/>
            <a:ext cx="1242415" cy="1"/>
          </a:xfrm>
          <a:prstGeom prst="line">
            <a:avLst/>
          </a:prstGeom>
          <a:ln w="88900">
            <a:solidFill>
              <a:srgbClr val="000000"/>
            </a:solidFill>
            <a:miter lim="400000"/>
            <a:tailEnd type="triangle"/>
          </a:ln>
        </p:spPr>
        <p:txBody>
          <a:bodyPr lIns="50800" tIns="50800" rIns="50800" bIns="50800" anchor="ctr"/>
          <a:lstStyle/>
          <a:p>
            <a:pPr/>
          </a:p>
        </p:txBody>
      </p:sp>
      <p:sp>
        <p:nvSpPr>
          <p:cNvPr id="1188" name="Arrow"/>
          <p:cNvSpPr/>
          <p:nvPr/>
        </p:nvSpPr>
        <p:spPr>
          <a:xfrm rot="5400000">
            <a:off x="11878433" y="3506350"/>
            <a:ext cx="1195856" cy="785751"/>
          </a:xfrm>
          <a:prstGeom prst="rightArrow">
            <a:avLst>
              <a:gd name="adj1" fmla="val 33531"/>
              <a:gd name="adj2" fmla="val 56650"/>
            </a:avLst>
          </a:prstGeom>
          <a:solidFill>
            <a:srgbClr val="FFFFFF"/>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189" name="Line"/>
          <p:cNvSpPr/>
          <p:nvPr/>
        </p:nvSpPr>
        <p:spPr>
          <a:xfrm flipH="1">
            <a:off x="14094338" y="9703091"/>
            <a:ext cx="4603593" cy="1"/>
          </a:xfrm>
          <a:prstGeom prst="line">
            <a:avLst/>
          </a:prstGeom>
          <a:ln w="88900">
            <a:solidFill>
              <a:srgbClr val="000000"/>
            </a:solidFill>
            <a:miter lim="400000"/>
            <a:tailEnd type="triangle"/>
          </a:ln>
        </p:spPr>
        <p:txBody>
          <a:bodyPr lIns="50800" tIns="50800" rIns="50800" bIns="50800" anchor="ctr"/>
          <a:lstStyle/>
          <a:p>
            <a:pPr/>
          </a:p>
        </p:txBody>
      </p:sp>
      <p:sp>
        <p:nvSpPr>
          <p:cNvPr id="1190" name="inspector"/>
          <p:cNvSpPr/>
          <p:nvPr/>
        </p:nvSpPr>
        <p:spPr>
          <a:xfrm>
            <a:off x="11488501" y="5830685"/>
            <a:ext cx="1975721"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inspector</a:t>
            </a:r>
          </a:p>
        </p:txBody>
      </p:sp>
      <p:sp>
        <p:nvSpPr>
          <p:cNvPr id="1191" name="Line"/>
          <p:cNvSpPr/>
          <p:nvPr/>
        </p:nvSpPr>
        <p:spPr>
          <a:xfrm>
            <a:off x="12476361" y="5237730"/>
            <a:ext cx="1" cy="597511"/>
          </a:xfrm>
          <a:prstGeom prst="line">
            <a:avLst/>
          </a:prstGeom>
          <a:ln w="88900">
            <a:solidFill>
              <a:srgbClr val="000000"/>
            </a:solidFill>
            <a:miter lim="400000"/>
            <a:tailEnd type="triangle"/>
          </a:ln>
        </p:spPr>
        <p:txBody>
          <a:bodyPr lIns="50800" tIns="50800" rIns="50800" bIns="50800" anchor="ctr"/>
          <a:lstStyle/>
          <a:p>
            <a:pPr/>
          </a:p>
        </p:txBody>
      </p:sp>
      <p:sp>
        <p:nvSpPr>
          <p:cNvPr id="1192" name="Line"/>
          <p:cNvSpPr/>
          <p:nvPr/>
        </p:nvSpPr>
        <p:spPr>
          <a:xfrm flipH="1">
            <a:off x="10738108" y="6465685"/>
            <a:ext cx="747096" cy="1"/>
          </a:xfrm>
          <a:prstGeom prst="line">
            <a:avLst/>
          </a:prstGeom>
          <a:ln w="88900">
            <a:solidFill>
              <a:srgbClr val="000000"/>
            </a:solidFill>
            <a:miter lim="400000"/>
            <a:tailEnd type="triangle"/>
          </a:ln>
        </p:spPr>
        <p:txBody>
          <a:bodyPr lIns="50800" tIns="50800" rIns="50800" bIns="50800" anchor="ctr"/>
          <a:lstStyle/>
          <a:p>
            <a:pPr/>
          </a:p>
        </p:txBody>
      </p:sp>
      <p:sp>
        <p:nvSpPr>
          <p:cNvPr id="1193" name="Clean knife"/>
          <p:cNvSpPr txBox="1"/>
          <p:nvPr/>
        </p:nvSpPr>
        <p:spPr>
          <a:xfrm>
            <a:off x="9716479" y="7818860"/>
            <a:ext cx="5519765" cy="661011"/>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400">
                <a:solidFill>
                  <a:srgbClr val="000000"/>
                </a:solidFill>
              </a:defRPr>
            </a:lvl1pPr>
          </a:lstStyle>
          <a:p>
            <a:pPr/>
            <a:r>
              <a:t>Clean knife</a:t>
            </a:r>
          </a:p>
        </p:txBody>
      </p:sp>
      <p:sp>
        <p:nvSpPr>
          <p:cNvPr id="1194" name="Line"/>
          <p:cNvSpPr/>
          <p:nvPr/>
        </p:nvSpPr>
        <p:spPr>
          <a:xfrm>
            <a:off x="10023304" y="7165687"/>
            <a:ext cx="1" cy="597510"/>
          </a:xfrm>
          <a:prstGeom prst="line">
            <a:avLst/>
          </a:prstGeom>
          <a:ln w="88900">
            <a:solidFill>
              <a:srgbClr val="000000"/>
            </a:solidFill>
            <a:miter lim="400000"/>
            <a:tailEnd type="triangle"/>
          </a:ln>
        </p:spPr>
        <p:txBody>
          <a:bodyPr lIns="50800" tIns="50800" rIns="50800" bIns="50800" anchor="ctr"/>
          <a:lstStyle/>
          <a:p>
            <a:pPr/>
          </a:p>
        </p:txBody>
      </p:sp>
      <p:sp>
        <p:nvSpPr>
          <p:cNvPr id="1195" name="inspector"/>
          <p:cNvSpPr/>
          <p:nvPr/>
        </p:nvSpPr>
        <p:spPr>
          <a:xfrm>
            <a:off x="11563461" y="9068091"/>
            <a:ext cx="1975721"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inspector</a:t>
            </a:r>
          </a:p>
        </p:txBody>
      </p:sp>
      <p:sp>
        <p:nvSpPr>
          <p:cNvPr id="1196" name="Line"/>
          <p:cNvSpPr/>
          <p:nvPr/>
        </p:nvSpPr>
        <p:spPr>
          <a:xfrm>
            <a:off x="12551321" y="8475136"/>
            <a:ext cx="1" cy="597511"/>
          </a:xfrm>
          <a:prstGeom prst="line">
            <a:avLst/>
          </a:prstGeom>
          <a:ln w="88900">
            <a:solidFill>
              <a:srgbClr val="000000"/>
            </a:solidFill>
            <a:miter lim="400000"/>
            <a:tailEnd type="triangle"/>
          </a:ln>
        </p:spPr>
        <p:txBody>
          <a:bodyPr lIns="50800" tIns="50800" rIns="50800" bIns="50800" anchor="ctr"/>
          <a:lstStyle/>
          <a:p>
            <a:pPr/>
          </a:p>
        </p:txBody>
      </p:sp>
      <p:sp>
        <p:nvSpPr>
          <p:cNvPr id="1197" name="safe"/>
          <p:cNvSpPr/>
          <p:nvPr/>
        </p:nvSpPr>
        <p:spPr>
          <a:xfrm>
            <a:off x="9302635" y="5744043"/>
            <a:ext cx="1441340" cy="1443284"/>
          </a:xfrm>
          <a:prstGeom prst="ellipse">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safe</a:t>
            </a:r>
          </a:p>
        </p:txBody>
      </p:sp>
      <p:sp>
        <p:nvSpPr>
          <p:cNvPr id="1198" name="Line"/>
          <p:cNvSpPr/>
          <p:nvPr/>
        </p:nvSpPr>
        <p:spPr>
          <a:xfrm flipV="1">
            <a:off x="21674564" y="6746612"/>
            <a:ext cx="1" cy="2996007"/>
          </a:xfrm>
          <a:prstGeom prst="line">
            <a:avLst/>
          </a:prstGeom>
          <a:ln w="88900">
            <a:solidFill>
              <a:srgbClr val="000000"/>
            </a:solidFill>
            <a:miter lim="400000"/>
          </a:ln>
        </p:spPr>
        <p:txBody>
          <a:bodyPr lIns="50800" tIns="50800" rIns="50800" bIns="50800" anchor="ctr"/>
          <a:lstStyle/>
          <a:p>
            <a:pPr/>
          </a:p>
        </p:txBody>
      </p:sp>
      <p:sp>
        <p:nvSpPr>
          <p:cNvPr id="119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00" name="Implementation of Agent Constitution: Post-proces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Implementation of Agent Constitution: Post-process</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202" name="Screen Shot 2024-02-24 at 9.34.56 PM.png" descr="Screen Shot 2024-02-24 at 9.34.56 PM.png"/>
          <p:cNvPicPr>
            <a:picLocks noChangeAspect="1"/>
          </p:cNvPicPr>
          <p:nvPr/>
        </p:nvPicPr>
        <p:blipFill>
          <a:blip r:embed="rId2">
            <a:extLst/>
          </a:blip>
          <a:stretch>
            <a:fillRect/>
          </a:stretch>
        </p:blipFill>
        <p:spPr>
          <a:xfrm>
            <a:off x="18966462" y="1475030"/>
            <a:ext cx="5416208" cy="5319920"/>
          </a:xfrm>
          <a:prstGeom prst="rect">
            <a:avLst/>
          </a:prstGeom>
          <a:ln w="12700">
            <a:miter lim="400000"/>
          </a:ln>
        </p:spPr>
      </p:pic>
      <p:grpSp>
        <p:nvGrpSpPr>
          <p:cNvPr id="1206" name="Group"/>
          <p:cNvGrpSpPr/>
          <p:nvPr/>
        </p:nvGrpSpPr>
        <p:grpSpPr>
          <a:xfrm>
            <a:off x="41258" y="2822789"/>
            <a:ext cx="8880356" cy="8880356"/>
            <a:chOff x="0" y="0"/>
            <a:chExt cx="8880354" cy="8880354"/>
          </a:xfrm>
        </p:grpSpPr>
        <p:pic>
          <p:nvPicPr>
            <p:cNvPr id="1203" name="DALL·E 2024-02-24 20.27.41 - A cartoon-style image set in a modern kitchen environment. The human user, wearing an apron and holding a recipe book, is standing next to a kitchen c.jpeg" descr="DALL·E 2024-02-24 20.27.41 - A cartoon-style image set in a modern kitchen environment. The human user, wearing an apron and holding a recipe book, is standing next to a kitchen c.jpeg"/>
            <p:cNvPicPr>
              <a:picLocks noChangeAspect="1"/>
            </p:cNvPicPr>
            <p:nvPr/>
          </p:nvPicPr>
          <p:blipFill>
            <a:blip r:embed="rId3">
              <a:extLst/>
            </a:blip>
            <a:stretch>
              <a:fillRect/>
            </a:stretch>
          </p:blipFill>
          <p:spPr>
            <a:xfrm>
              <a:off x="0" y="0"/>
              <a:ext cx="8880355" cy="8880355"/>
            </a:xfrm>
            <a:prstGeom prst="rect">
              <a:avLst/>
            </a:prstGeom>
            <a:ln w="12700" cap="flat">
              <a:noFill/>
              <a:miter lim="400000"/>
            </a:ln>
            <a:effectLst/>
          </p:spPr>
        </p:pic>
        <p:sp>
          <p:nvSpPr>
            <p:cNvPr id="1204" name="Rectangle"/>
            <p:cNvSpPr/>
            <p:nvPr/>
          </p:nvSpPr>
          <p:spPr>
            <a:xfrm>
              <a:off x="4143793" y="1065363"/>
              <a:ext cx="2018619"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05" name="Can you cut the…"/>
            <p:cNvSpPr txBox="1"/>
            <p:nvPr/>
          </p:nvSpPr>
          <p:spPr>
            <a:xfrm>
              <a:off x="4085794" y="989163"/>
              <a:ext cx="2235633" cy="142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1" sz="2100">
                  <a:solidFill>
                    <a:srgbClr val="000000"/>
                  </a:solidFill>
                  <a:latin typeface="American Typewriter"/>
                  <a:ea typeface="American Typewriter"/>
                  <a:cs typeface="American Typewriter"/>
                  <a:sym typeface="American Typewriter"/>
                </a:defRPr>
              </a:pPr>
              <a:r>
                <a:t>Can you cut the </a:t>
              </a:r>
            </a:p>
            <a:p>
              <a:pPr algn="l">
                <a:defRPr b="1" sz="2100">
                  <a:solidFill>
                    <a:srgbClr val="000000"/>
                  </a:solidFill>
                  <a:latin typeface="American Typewriter"/>
                  <a:ea typeface="American Typewriter"/>
                  <a:cs typeface="American Typewriter"/>
                  <a:sym typeface="American Typewriter"/>
                </a:defRPr>
              </a:pPr>
              <a:r>
                <a:t>raw beef and </a:t>
              </a:r>
            </a:p>
            <a:p>
              <a:pPr algn="l">
                <a:defRPr b="1" sz="2100">
                  <a:solidFill>
                    <a:srgbClr val="000000"/>
                  </a:solidFill>
                  <a:latin typeface="American Typewriter"/>
                  <a:ea typeface="American Typewriter"/>
                  <a:cs typeface="American Typewriter"/>
                  <a:sym typeface="American Typewriter"/>
                </a:defRPr>
              </a:pPr>
              <a:r>
                <a:t>grilled chicken </a:t>
              </a:r>
            </a:p>
            <a:p>
              <a:pPr algn="l">
                <a:defRPr b="1" sz="2100">
                  <a:solidFill>
                    <a:srgbClr val="000000"/>
                  </a:solidFill>
                  <a:latin typeface="American Typewriter"/>
                  <a:ea typeface="American Typewriter"/>
                  <a:cs typeface="American Typewriter"/>
                  <a:sym typeface="American Typewriter"/>
                </a:defRPr>
              </a:pPr>
              <a:r>
                <a:t>for dinner?</a:t>
              </a:r>
            </a:p>
          </p:txBody>
        </p:sp>
      </p:grpSp>
      <p:sp>
        <p:nvSpPr>
          <p:cNvPr id="1207" name="Cut (raw beef, knife, board)"/>
          <p:cNvSpPr txBox="1"/>
          <p:nvPr/>
        </p:nvSpPr>
        <p:spPr>
          <a:xfrm>
            <a:off x="9712460" y="4599593"/>
            <a:ext cx="5527803"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(raw beef, knife, board) </a:t>
            </a:r>
          </a:p>
        </p:txBody>
      </p:sp>
      <p:sp>
        <p:nvSpPr>
          <p:cNvPr id="1208" name="User Instruction"/>
          <p:cNvSpPr txBox="1"/>
          <p:nvPr/>
        </p:nvSpPr>
        <p:spPr>
          <a:xfrm>
            <a:off x="10887832" y="2649328"/>
            <a:ext cx="3177059"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User Instruction</a:t>
            </a:r>
          </a:p>
        </p:txBody>
      </p:sp>
      <p:sp>
        <p:nvSpPr>
          <p:cNvPr id="1209" name="retriever"/>
          <p:cNvSpPr/>
          <p:nvPr/>
        </p:nvSpPr>
        <p:spPr>
          <a:xfrm>
            <a:off x="18693824" y="9068091"/>
            <a:ext cx="1732367"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retriever</a:t>
            </a:r>
          </a:p>
        </p:txBody>
      </p:sp>
      <p:sp>
        <p:nvSpPr>
          <p:cNvPr id="1210" name="Line"/>
          <p:cNvSpPr/>
          <p:nvPr/>
        </p:nvSpPr>
        <p:spPr>
          <a:xfrm>
            <a:off x="14682615" y="2948083"/>
            <a:ext cx="4882074" cy="1"/>
          </a:xfrm>
          <a:prstGeom prst="line">
            <a:avLst/>
          </a:prstGeom>
          <a:ln w="88900">
            <a:solidFill>
              <a:srgbClr val="000000"/>
            </a:solidFill>
            <a:miter lim="400000"/>
            <a:tailEnd type="triangle"/>
          </a:ln>
        </p:spPr>
        <p:txBody>
          <a:bodyPr lIns="50800" tIns="50800" rIns="50800" bIns="50800" anchor="ctr"/>
          <a:lstStyle/>
          <a:p>
            <a:pPr/>
          </a:p>
        </p:txBody>
      </p:sp>
      <p:sp>
        <p:nvSpPr>
          <p:cNvPr id="1211" name="Line"/>
          <p:cNvSpPr/>
          <p:nvPr/>
        </p:nvSpPr>
        <p:spPr>
          <a:xfrm flipH="1">
            <a:off x="20449452" y="9703091"/>
            <a:ext cx="1242415" cy="1"/>
          </a:xfrm>
          <a:prstGeom prst="line">
            <a:avLst/>
          </a:prstGeom>
          <a:ln w="88900">
            <a:solidFill>
              <a:srgbClr val="000000"/>
            </a:solidFill>
            <a:miter lim="400000"/>
            <a:tailEnd type="triangle"/>
          </a:ln>
        </p:spPr>
        <p:txBody>
          <a:bodyPr lIns="50800" tIns="50800" rIns="50800" bIns="50800" anchor="ctr"/>
          <a:lstStyle/>
          <a:p>
            <a:pPr/>
          </a:p>
        </p:txBody>
      </p:sp>
      <p:sp>
        <p:nvSpPr>
          <p:cNvPr id="1212" name="Arrow"/>
          <p:cNvSpPr/>
          <p:nvPr/>
        </p:nvSpPr>
        <p:spPr>
          <a:xfrm rot="5400000">
            <a:off x="11878433" y="3506350"/>
            <a:ext cx="1195856" cy="785751"/>
          </a:xfrm>
          <a:prstGeom prst="rightArrow">
            <a:avLst>
              <a:gd name="adj1" fmla="val 33531"/>
              <a:gd name="adj2" fmla="val 56650"/>
            </a:avLst>
          </a:prstGeom>
          <a:solidFill>
            <a:srgbClr val="FFFFFF"/>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13" name="Line"/>
          <p:cNvSpPr/>
          <p:nvPr/>
        </p:nvSpPr>
        <p:spPr>
          <a:xfrm flipH="1">
            <a:off x="14094338" y="9703091"/>
            <a:ext cx="4603593" cy="1"/>
          </a:xfrm>
          <a:prstGeom prst="line">
            <a:avLst/>
          </a:prstGeom>
          <a:ln w="88900">
            <a:solidFill>
              <a:srgbClr val="000000"/>
            </a:solidFill>
            <a:miter lim="400000"/>
            <a:tailEnd type="triangle"/>
          </a:ln>
        </p:spPr>
        <p:txBody>
          <a:bodyPr lIns="50800" tIns="50800" rIns="50800" bIns="50800" anchor="ctr"/>
          <a:lstStyle/>
          <a:p>
            <a:pPr/>
          </a:p>
        </p:txBody>
      </p:sp>
      <p:sp>
        <p:nvSpPr>
          <p:cNvPr id="1214" name="inspector"/>
          <p:cNvSpPr/>
          <p:nvPr/>
        </p:nvSpPr>
        <p:spPr>
          <a:xfrm>
            <a:off x="11488501" y="5830685"/>
            <a:ext cx="1975721"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inspector</a:t>
            </a:r>
          </a:p>
        </p:txBody>
      </p:sp>
      <p:sp>
        <p:nvSpPr>
          <p:cNvPr id="1215" name="Line"/>
          <p:cNvSpPr/>
          <p:nvPr/>
        </p:nvSpPr>
        <p:spPr>
          <a:xfrm>
            <a:off x="12476361" y="5237730"/>
            <a:ext cx="1" cy="597511"/>
          </a:xfrm>
          <a:prstGeom prst="line">
            <a:avLst/>
          </a:prstGeom>
          <a:ln w="88900">
            <a:solidFill>
              <a:srgbClr val="000000"/>
            </a:solidFill>
            <a:miter lim="400000"/>
            <a:tailEnd type="triangle"/>
          </a:ln>
        </p:spPr>
        <p:txBody>
          <a:bodyPr lIns="50800" tIns="50800" rIns="50800" bIns="50800" anchor="ctr"/>
          <a:lstStyle/>
          <a:p>
            <a:pPr/>
          </a:p>
        </p:txBody>
      </p:sp>
      <p:sp>
        <p:nvSpPr>
          <p:cNvPr id="1216" name="Line"/>
          <p:cNvSpPr/>
          <p:nvPr/>
        </p:nvSpPr>
        <p:spPr>
          <a:xfrm flipH="1">
            <a:off x="10738108" y="6465685"/>
            <a:ext cx="747096" cy="1"/>
          </a:xfrm>
          <a:prstGeom prst="line">
            <a:avLst/>
          </a:prstGeom>
          <a:ln w="88900">
            <a:solidFill>
              <a:srgbClr val="000000"/>
            </a:solidFill>
            <a:miter lim="400000"/>
            <a:tailEnd type="triangle"/>
          </a:ln>
        </p:spPr>
        <p:txBody>
          <a:bodyPr lIns="50800" tIns="50800" rIns="50800" bIns="50800" anchor="ctr"/>
          <a:lstStyle/>
          <a:p>
            <a:pPr/>
          </a:p>
        </p:txBody>
      </p:sp>
      <p:sp>
        <p:nvSpPr>
          <p:cNvPr id="1217" name="Clean knife"/>
          <p:cNvSpPr txBox="1"/>
          <p:nvPr/>
        </p:nvSpPr>
        <p:spPr>
          <a:xfrm>
            <a:off x="9716479" y="7818860"/>
            <a:ext cx="5519765" cy="661011"/>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400">
                <a:solidFill>
                  <a:srgbClr val="000000"/>
                </a:solidFill>
              </a:defRPr>
            </a:lvl1pPr>
          </a:lstStyle>
          <a:p>
            <a:pPr/>
            <a:r>
              <a:t>Clean knife</a:t>
            </a:r>
          </a:p>
        </p:txBody>
      </p:sp>
      <p:sp>
        <p:nvSpPr>
          <p:cNvPr id="1218" name="Line"/>
          <p:cNvSpPr/>
          <p:nvPr/>
        </p:nvSpPr>
        <p:spPr>
          <a:xfrm>
            <a:off x="10023304" y="7165687"/>
            <a:ext cx="1" cy="597510"/>
          </a:xfrm>
          <a:prstGeom prst="line">
            <a:avLst/>
          </a:prstGeom>
          <a:ln w="88900">
            <a:solidFill>
              <a:srgbClr val="000000"/>
            </a:solidFill>
            <a:miter lim="400000"/>
            <a:tailEnd type="triangle"/>
          </a:ln>
        </p:spPr>
        <p:txBody>
          <a:bodyPr lIns="50800" tIns="50800" rIns="50800" bIns="50800" anchor="ctr"/>
          <a:lstStyle/>
          <a:p>
            <a:pPr/>
          </a:p>
        </p:txBody>
      </p:sp>
      <p:sp>
        <p:nvSpPr>
          <p:cNvPr id="1219" name="inspector"/>
          <p:cNvSpPr/>
          <p:nvPr/>
        </p:nvSpPr>
        <p:spPr>
          <a:xfrm>
            <a:off x="11563461" y="9068091"/>
            <a:ext cx="1975721"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inspector</a:t>
            </a:r>
          </a:p>
        </p:txBody>
      </p:sp>
      <p:sp>
        <p:nvSpPr>
          <p:cNvPr id="1220" name="Line"/>
          <p:cNvSpPr/>
          <p:nvPr/>
        </p:nvSpPr>
        <p:spPr>
          <a:xfrm>
            <a:off x="12551321" y="8475136"/>
            <a:ext cx="1" cy="597511"/>
          </a:xfrm>
          <a:prstGeom prst="line">
            <a:avLst/>
          </a:prstGeom>
          <a:ln w="88900">
            <a:solidFill>
              <a:srgbClr val="000000"/>
            </a:solidFill>
            <a:miter lim="400000"/>
            <a:tailEnd type="triangle"/>
          </a:ln>
        </p:spPr>
        <p:txBody>
          <a:bodyPr lIns="50800" tIns="50800" rIns="50800" bIns="50800" anchor="ctr"/>
          <a:lstStyle/>
          <a:p>
            <a:pPr/>
          </a:p>
        </p:txBody>
      </p:sp>
      <p:sp>
        <p:nvSpPr>
          <p:cNvPr id="1221" name="safe"/>
          <p:cNvSpPr/>
          <p:nvPr/>
        </p:nvSpPr>
        <p:spPr>
          <a:xfrm>
            <a:off x="9302635" y="5744043"/>
            <a:ext cx="1441340" cy="1443284"/>
          </a:xfrm>
          <a:prstGeom prst="ellipse">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safe</a:t>
            </a:r>
          </a:p>
        </p:txBody>
      </p:sp>
      <p:sp>
        <p:nvSpPr>
          <p:cNvPr id="1222" name="Line"/>
          <p:cNvSpPr/>
          <p:nvPr/>
        </p:nvSpPr>
        <p:spPr>
          <a:xfrm flipV="1">
            <a:off x="21674564" y="6746612"/>
            <a:ext cx="1" cy="2996007"/>
          </a:xfrm>
          <a:prstGeom prst="line">
            <a:avLst/>
          </a:prstGeom>
          <a:ln w="88900">
            <a:solidFill>
              <a:srgbClr val="000000"/>
            </a:solidFill>
            <a:miter lim="400000"/>
          </a:ln>
        </p:spPr>
        <p:txBody>
          <a:bodyPr lIns="50800" tIns="50800" rIns="50800" bIns="50800" anchor="ctr"/>
          <a:lstStyle/>
          <a:p>
            <a:pPr/>
          </a:p>
        </p:txBody>
      </p:sp>
      <p:sp>
        <p:nvSpPr>
          <p:cNvPr id="1223" name="Line"/>
          <p:cNvSpPr/>
          <p:nvPr/>
        </p:nvSpPr>
        <p:spPr>
          <a:xfrm flipH="1">
            <a:off x="10794017" y="9703091"/>
            <a:ext cx="747097" cy="1"/>
          </a:xfrm>
          <a:prstGeom prst="line">
            <a:avLst/>
          </a:prstGeom>
          <a:ln w="88900">
            <a:solidFill>
              <a:srgbClr val="000000"/>
            </a:solidFill>
            <a:miter lim="400000"/>
            <a:tailEnd type="triangle"/>
          </a:ln>
        </p:spPr>
        <p:txBody>
          <a:bodyPr lIns="50800" tIns="50800" rIns="50800" bIns="50800" anchor="ctr"/>
          <a:lstStyle/>
          <a:p>
            <a:pPr/>
          </a:p>
        </p:txBody>
      </p:sp>
      <p:sp>
        <p:nvSpPr>
          <p:cNvPr id="1224" name="safe"/>
          <p:cNvSpPr/>
          <p:nvPr/>
        </p:nvSpPr>
        <p:spPr>
          <a:xfrm>
            <a:off x="9358545" y="8981450"/>
            <a:ext cx="1441340" cy="1443284"/>
          </a:xfrm>
          <a:prstGeom prst="ellipse">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safe</a:t>
            </a:r>
          </a:p>
        </p:txBody>
      </p:sp>
      <p:sp>
        <p:nvSpPr>
          <p:cNvPr id="122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26" name="Implementation of Agent Constitution: Post-proces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Implementation of Agent Constitution: Post-process</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228" name="Screen Shot 2024-02-24 at 9.34.56 PM.png" descr="Screen Shot 2024-02-24 at 9.34.56 PM.png"/>
          <p:cNvPicPr>
            <a:picLocks noChangeAspect="1"/>
          </p:cNvPicPr>
          <p:nvPr/>
        </p:nvPicPr>
        <p:blipFill>
          <a:blip r:embed="rId2">
            <a:extLst/>
          </a:blip>
          <a:stretch>
            <a:fillRect/>
          </a:stretch>
        </p:blipFill>
        <p:spPr>
          <a:xfrm>
            <a:off x="18966462" y="1475030"/>
            <a:ext cx="5416208" cy="5319920"/>
          </a:xfrm>
          <a:prstGeom prst="rect">
            <a:avLst/>
          </a:prstGeom>
          <a:ln w="12700">
            <a:miter lim="400000"/>
          </a:ln>
        </p:spPr>
      </p:pic>
      <p:grpSp>
        <p:nvGrpSpPr>
          <p:cNvPr id="1232" name="Group"/>
          <p:cNvGrpSpPr/>
          <p:nvPr/>
        </p:nvGrpSpPr>
        <p:grpSpPr>
          <a:xfrm>
            <a:off x="41258" y="2822789"/>
            <a:ext cx="8880356" cy="8880356"/>
            <a:chOff x="0" y="0"/>
            <a:chExt cx="8880354" cy="8880354"/>
          </a:xfrm>
        </p:grpSpPr>
        <p:pic>
          <p:nvPicPr>
            <p:cNvPr id="1229" name="DALL·E 2024-02-24 20.27.41 - A cartoon-style image set in a modern kitchen environment. The human user, wearing an apron and holding a recipe book, is standing next to a kitchen c.jpeg" descr="DALL·E 2024-02-24 20.27.41 - A cartoon-style image set in a modern kitchen environment. The human user, wearing an apron and holding a recipe book, is standing next to a kitchen c.jpeg"/>
            <p:cNvPicPr>
              <a:picLocks noChangeAspect="1"/>
            </p:cNvPicPr>
            <p:nvPr/>
          </p:nvPicPr>
          <p:blipFill>
            <a:blip r:embed="rId3">
              <a:extLst/>
            </a:blip>
            <a:stretch>
              <a:fillRect/>
            </a:stretch>
          </p:blipFill>
          <p:spPr>
            <a:xfrm>
              <a:off x="0" y="0"/>
              <a:ext cx="8880355" cy="8880355"/>
            </a:xfrm>
            <a:prstGeom prst="rect">
              <a:avLst/>
            </a:prstGeom>
            <a:ln w="12700" cap="flat">
              <a:noFill/>
              <a:miter lim="400000"/>
            </a:ln>
            <a:effectLst/>
          </p:spPr>
        </p:pic>
        <p:sp>
          <p:nvSpPr>
            <p:cNvPr id="1230" name="Rectangle"/>
            <p:cNvSpPr/>
            <p:nvPr/>
          </p:nvSpPr>
          <p:spPr>
            <a:xfrm>
              <a:off x="4143793" y="1065363"/>
              <a:ext cx="2018619"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31" name="Can you cut the…"/>
            <p:cNvSpPr txBox="1"/>
            <p:nvPr/>
          </p:nvSpPr>
          <p:spPr>
            <a:xfrm>
              <a:off x="4085794" y="989163"/>
              <a:ext cx="2235633" cy="142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1" sz="2100">
                  <a:solidFill>
                    <a:srgbClr val="000000"/>
                  </a:solidFill>
                  <a:latin typeface="American Typewriter"/>
                  <a:ea typeface="American Typewriter"/>
                  <a:cs typeface="American Typewriter"/>
                  <a:sym typeface="American Typewriter"/>
                </a:defRPr>
              </a:pPr>
              <a:r>
                <a:t>Can you cut the </a:t>
              </a:r>
            </a:p>
            <a:p>
              <a:pPr algn="l">
                <a:defRPr b="1" sz="2100">
                  <a:solidFill>
                    <a:srgbClr val="000000"/>
                  </a:solidFill>
                  <a:latin typeface="American Typewriter"/>
                  <a:ea typeface="American Typewriter"/>
                  <a:cs typeface="American Typewriter"/>
                  <a:sym typeface="American Typewriter"/>
                </a:defRPr>
              </a:pPr>
              <a:r>
                <a:t>raw beef and </a:t>
              </a:r>
            </a:p>
            <a:p>
              <a:pPr algn="l">
                <a:defRPr b="1" sz="2100">
                  <a:solidFill>
                    <a:srgbClr val="000000"/>
                  </a:solidFill>
                  <a:latin typeface="American Typewriter"/>
                  <a:ea typeface="American Typewriter"/>
                  <a:cs typeface="American Typewriter"/>
                  <a:sym typeface="American Typewriter"/>
                </a:defRPr>
              </a:pPr>
              <a:r>
                <a:t>grilled chicken </a:t>
              </a:r>
            </a:p>
            <a:p>
              <a:pPr algn="l">
                <a:defRPr b="1" sz="2100">
                  <a:solidFill>
                    <a:srgbClr val="000000"/>
                  </a:solidFill>
                  <a:latin typeface="American Typewriter"/>
                  <a:ea typeface="American Typewriter"/>
                  <a:cs typeface="American Typewriter"/>
                  <a:sym typeface="American Typewriter"/>
                </a:defRPr>
              </a:pPr>
              <a:r>
                <a:t>for dinner?</a:t>
              </a:r>
            </a:p>
          </p:txBody>
        </p:sp>
      </p:grpSp>
      <p:sp>
        <p:nvSpPr>
          <p:cNvPr id="1233" name="Cut (raw beef, knife, board)"/>
          <p:cNvSpPr txBox="1"/>
          <p:nvPr/>
        </p:nvSpPr>
        <p:spPr>
          <a:xfrm>
            <a:off x="9712460" y="4599593"/>
            <a:ext cx="5527803"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(raw beef, knife, board) </a:t>
            </a:r>
          </a:p>
        </p:txBody>
      </p:sp>
      <p:sp>
        <p:nvSpPr>
          <p:cNvPr id="1234" name="User Instruction"/>
          <p:cNvSpPr txBox="1"/>
          <p:nvPr/>
        </p:nvSpPr>
        <p:spPr>
          <a:xfrm>
            <a:off x="10887832" y="2649328"/>
            <a:ext cx="3177059"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User Instruction</a:t>
            </a:r>
          </a:p>
        </p:txBody>
      </p:sp>
      <p:sp>
        <p:nvSpPr>
          <p:cNvPr id="1235" name="Line"/>
          <p:cNvSpPr/>
          <p:nvPr/>
        </p:nvSpPr>
        <p:spPr>
          <a:xfrm>
            <a:off x="14682615" y="2948083"/>
            <a:ext cx="4882074" cy="1"/>
          </a:xfrm>
          <a:prstGeom prst="line">
            <a:avLst/>
          </a:prstGeom>
          <a:ln w="88900">
            <a:solidFill>
              <a:srgbClr val="000000"/>
            </a:solidFill>
            <a:miter lim="400000"/>
            <a:tailEnd type="triangle"/>
          </a:ln>
        </p:spPr>
        <p:txBody>
          <a:bodyPr lIns="50800" tIns="50800" rIns="50800" bIns="50800" anchor="ctr"/>
          <a:lstStyle/>
          <a:p>
            <a:pPr/>
          </a:p>
        </p:txBody>
      </p:sp>
      <p:sp>
        <p:nvSpPr>
          <p:cNvPr id="1236" name="Arrow"/>
          <p:cNvSpPr/>
          <p:nvPr/>
        </p:nvSpPr>
        <p:spPr>
          <a:xfrm rot="5400000">
            <a:off x="11878433" y="3506350"/>
            <a:ext cx="1195856" cy="785751"/>
          </a:xfrm>
          <a:prstGeom prst="rightArrow">
            <a:avLst>
              <a:gd name="adj1" fmla="val 33531"/>
              <a:gd name="adj2" fmla="val 56650"/>
            </a:avLst>
          </a:prstGeom>
          <a:solidFill>
            <a:srgbClr val="FFFFFF"/>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37" name="inspector"/>
          <p:cNvSpPr/>
          <p:nvPr/>
        </p:nvSpPr>
        <p:spPr>
          <a:xfrm>
            <a:off x="11488501" y="5830685"/>
            <a:ext cx="1975721"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inspector</a:t>
            </a:r>
          </a:p>
        </p:txBody>
      </p:sp>
      <p:sp>
        <p:nvSpPr>
          <p:cNvPr id="1238" name="Line"/>
          <p:cNvSpPr/>
          <p:nvPr/>
        </p:nvSpPr>
        <p:spPr>
          <a:xfrm>
            <a:off x="12476361" y="5237730"/>
            <a:ext cx="1" cy="597511"/>
          </a:xfrm>
          <a:prstGeom prst="line">
            <a:avLst/>
          </a:prstGeom>
          <a:ln w="88900">
            <a:solidFill>
              <a:srgbClr val="000000"/>
            </a:solidFill>
            <a:miter lim="400000"/>
            <a:tailEnd type="triangle"/>
          </a:ln>
        </p:spPr>
        <p:txBody>
          <a:bodyPr lIns="50800" tIns="50800" rIns="50800" bIns="50800" anchor="ctr"/>
          <a:lstStyle/>
          <a:p>
            <a:pPr/>
          </a:p>
        </p:txBody>
      </p:sp>
      <p:sp>
        <p:nvSpPr>
          <p:cNvPr id="1239" name="Line"/>
          <p:cNvSpPr/>
          <p:nvPr/>
        </p:nvSpPr>
        <p:spPr>
          <a:xfrm flipH="1">
            <a:off x="10738108" y="6465685"/>
            <a:ext cx="747096" cy="1"/>
          </a:xfrm>
          <a:prstGeom prst="line">
            <a:avLst/>
          </a:prstGeom>
          <a:ln w="88900">
            <a:solidFill>
              <a:srgbClr val="000000"/>
            </a:solidFill>
            <a:miter lim="400000"/>
            <a:tailEnd type="triangle"/>
          </a:ln>
        </p:spPr>
        <p:txBody>
          <a:bodyPr lIns="50800" tIns="50800" rIns="50800" bIns="50800" anchor="ctr"/>
          <a:lstStyle/>
          <a:p>
            <a:pPr/>
          </a:p>
        </p:txBody>
      </p:sp>
      <p:sp>
        <p:nvSpPr>
          <p:cNvPr id="1240" name="Clean knife"/>
          <p:cNvSpPr txBox="1"/>
          <p:nvPr/>
        </p:nvSpPr>
        <p:spPr>
          <a:xfrm>
            <a:off x="9716479" y="7818860"/>
            <a:ext cx="5519765" cy="661011"/>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400">
                <a:solidFill>
                  <a:srgbClr val="000000"/>
                </a:solidFill>
              </a:defRPr>
            </a:lvl1pPr>
          </a:lstStyle>
          <a:p>
            <a:pPr/>
            <a:r>
              <a:t>Clean knife</a:t>
            </a:r>
          </a:p>
        </p:txBody>
      </p:sp>
      <p:sp>
        <p:nvSpPr>
          <p:cNvPr id="1241" name="Line"/>
          <p:cNvSpPr/>
          <p:nvPr/>
        </p:nvSpPr>
        <p:spPr>
          <a:xfrm>
            <a:off x="10023304" y="7165687"/>
            <a:ext cx="1" cy="597510"/>
          </a:xfrm>
          <a:prstGeom prst="line">
            <a:avLst/>
          </a:prstGeom>
          <a:ln w="88900">
            <a:solidFill>
              <a:srgbClr val="000000"/>
            </a:solidFill>
            <a:miter lim="400000"/>
            <a:tailEnd type="triangle"/>
          </a:ln>
        </p:spPr>
        <p:txBody>
          <a:bodyPr lIns="50800" tIns="50800" rIns="50800" bIns="50800" anchor="ctr"/>
          <a:lstStyle/>
          <a:p>
            <a:pPr/>
          </a:p>
        </p:txBody>
      </p:sp>
      <p:sp>
        <p:nvSpPr>
          <p:cNvPr id="1242" name="inspector"/>
          <p:cNvSpPr/>
          <p:nvPr/>
        </p:nvSpPr>
        <p:spPr>
          <a:xfrm>
            <a:off x="11563461" y="9068091"/>
            <a:ext cx="1975721"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inspector</a:t>
            </a:r>
          </a:p>
        </p:txBody>
      </p:sp>
      <p:sp>
        <p:nvSpPr>
          <p:cNvPr id="1243" name="Line"/>
          <p:cNvSpPr/>
          <p:nvPr/>
        </p:nvSpPr>
        <p:spPr>
          <a:xfrm>
            <a:off x="12551321" y="8475136"/>
            <a:ext cx="1" cy="597511"/>
          </a:xfrm>
          <a:prstGeom prst="line">
            <a:avLst/>
          </a:prstGeom>
          <a:ln w="88900">
            <a:solidFill>
              <a:srgbClr val="000000"/>
            </a:solidFill>
            <a:miter lim="400000"/>
            <a:tailEnd type="triangle"/>
          </a:ln>
        </p:spPr>
        <p:txBody>
          <a:bodyPr lIns="50800" tIns="50800" rIns="50800" bIns="50800" anchor="ctr"/>
          <a:lstStyle/>
          <a:p>
            <a:pPr/>
          </a:p>
        </p:txBody>
      </p:sp>
      <p:sp>
        <p:nvSpPr>
          <p:cNvPr id="1244" name="safe"/>
          <p:cNvSpPr/>
          <p:nvPr/>
        </p:nvSpPr>
        <p:spPr>
          <a:xfrm>
            <a:off x="9302635" y="5744043"/>
            <a:ext cx="1441340" cy="1443284"/>
          </a:xfrm>
          <a:prstGeom prst="ellipse">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safe</a:t>
            </a:r>
          </a:p>
        </p:txBody>
      </p:sp>
      <p:sp>
        <p:nvSpPr>
          <p:cNvPr id="1245" name="Line"/>
          <p:cNvSpPr/>
          <p:nvPr/>
        </p:nvSpPr>
        <p:spPr>
          <a:xfrm flipV="1">
            <a:off x="21674564" y="6733912"/>
            <a:ext cx="1" cy="6243810"/>
          </a:xfrm>
          <a:prstGeom prst="line">
            <a:avLst/>
          </a:prstGeom>
          <a:ln w="88900">
            <a:solidFill>
              <a:srgbClr val="000000"/>
            </a:solidFill>
            <a:miter lim="400000"/>
          </a:ln>
        </p:spPr>
        <p:txBody>
          <a:bodyPr lIns="50800" tIns="50800" rIns="50800" bIns="50800" anchor="ctr"/>
          <a:lstStyle/>
          <a:p>
            <a:pPr/>
          </a:p>
        </p:txBody>
      </p:sp>
      <p:sp>
        <p:nvSpPr>
          <p:cNvPr id="1246" name="Line"/>
          <p:cNvSpPr/>
          <p:nvPr/>
        </p:nvSpPr>
        <p:spPr>
          <a:xfrm flipH="1">
            <a:off x="10794017" y="9703091"/>
            <a:ext cx="747097" cy="1"/>
          </a:xfrm>
          <a:prstGeom prst="line">
            <a:avLst/>
          </a:prstGeom>
          <a:ln w="88900">
            <a:solidFill>
              <a:srgbClr val="000000"/>
            </a:solidFill>
            <a:miter lim="400000"/>
            <a:tailEnd type="triangle"/>
          </a:ln>
        </p:spPr>
        <p:txBody>
          <a:bodyPr lIns="50800" tIns="50800" rIns="50800" bIns="50800" anchor="ctr"/>
          <a:lstStyle/>
          <a:p>
            <a:pPr/>
          </a:p>
        </p:txBody>
      </p:sp>
      <p:sp>
        <p:nvSpPr>
          <p:cNvPr id="1247" name="safe"/>
          <p:cNvSpPr/>
          <p:nvPr/>
        </p:nvSpPr>
        <p:spPr>
          <a:xfrm>
            <a:off x="9358545" y="8981450"/>
            <a:ext cx="1441340" cy="1443284"/>
          </a:xfrm>
          <a:prstGeom prst="ellipse">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safe</a:t>
            </a:r>
          </a:p>
        </p:txBody>
      </p:sp>
      <p:sp>
        <p:nvSpPr>
          <p:cNvPr id="1248" name="…"/>
          <p:cNvSpPr txBox="1"/>
          <p:nvPr/>
        </p:nvSpPr>
        <p:spPr>
          <a:xfrm>
            <a:off x="12376061" y="10285386"/>
            <a:ext cx="495301"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solidFill>
                  <a:srgbClr val="000000"/>
                </a:solidFill>
              </a:defRPr>
            </a:lvl1pPr>
          </a:lstStyle>
          <a:p>
            <a:pPr/>
            <a:r>
              <a:t>…</a:t>
            </a:r>
          </a:p>
        </p:txBody>
      </p:sp>
      <p:sp>
        <p:nvSpPr>
          <p:cNvPr id="1249" name="Cut (grilled chicken, knife, board)"/>
          <p:cNvSpPr txBox="1"/>
          <p:nvPr/>
        </p:nvSpPr>
        <p:spPr>
          <a:xfrm>
            <a:off x="9231262" y="11076228"/>
            <a:ext cx="6640120" cy="661011"/>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(grilled chicken, knife, board) </a:t>
            </a:r>
          </a:p>
        </p:txBody>
      </p:sp>
      <p:sp>
        <p:nvSpPr>
          <p:cNvPr id="1250" name="inspector"/>
          <p:cNvSpPr/>
          <p:nvPr/>
        </p:nvSpPr>
        <p:spPr>
          <a:xfrm>
            <a:off x="11643068" y="12346551"/>
            <a:ext cx="1975721"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inspector</a:t>
            </a:r>
          </a:p>
        </p:txBody>
      </p:sp>
      <p:sp>
        <p:nvSpPr>
          <p:cNvPr id="1251" name="Line"/>
          <p:cNvSpPr/>
          <p:nvPr/>
        </p:nvSpPr>
        <p:spPr>
          <a:xfrm>
            <a:off x="12630928" y="11753597"/>
            <a:ext cx="1" cy="597510"/>
          </a:xfrm>
          <a:prstGeom prst="line">
            <a:avLst/>
          </a:prstGeom>
          <a:ln w="88900">
            <a:solidFill>
              <a:srgbClr val="000000"/>
            </a:solidFill>
            <a:miter lim="400000"/>
            <a:tailEnd type="triangle"/>
          </a:ln>
        </p:spPr>
        <p:txBody>
          <a:bodyPr lIns="50800" tIns="50800" rIns="50800" bIns="50800" anchor="ctr"/>
          <a:lstStyle/>
          <a:p>
            <a:pPr/>
          </a:p>
        </p:txBody>
      </p:sp>
      <p:sp>
        <p:nvSpPr>
          <p:cNvPr id="1252" name="Line"/>
          <p:cNvSpPr/>
          <p:nvPr/>
        </p:nvSpPr>
        <p:spPr>
          <a:xfrm flipH="1">
            <a:off x="10873624" y="12981551"/>
            <a:ext cx="747097" cy="1"/>
          </a:xfrm>
          <a:prstGeom prst="line">
            <a:avLst/>
          </a:prstGeom>
          <a:ln w="88900">
            <a:solidFill>
              <a:srgbClr val="000000"/>
            </a:solidFill>
            <a:miter lim="400000"/>
            <a:tailEnd type="triangle"/>
          </a:ln>
        </p:spPr>
        <p:txBody>
          <a:bodyPr lIns="50800" tIns="50800" rIns="50800" bIns="50800" anchor="ctr"/>
          <a:lstStyle/>
          <a:p>
            <a:pPr/>
          </a:p>
        </p:txBody>
      </p:sp>
      <p:sp>
        <p:nvSpPr>
          <p:cNvPr id="1253" name="safe"/>
          <p:cNvSpPr/>
          <p:nvPr/>
        </p:nvSpPr>
        <p:spPr>
          <a:xfrm>
            <a:off x="9438151" y="12259910"/>
            <a:ext cx="1441340" cy="1443284"/>
          </a:xfrm>
          <a:prstGeom prst="ellipse">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safe</a:t>
            </a:r>
          </a:p>
        </p:txBody>
      </p:sp>
      <p:sp>
        <p:nvSpPr>
          <p:cNvPr id="1254" name="retriever"/>
          <p:cNvSpPr/>
          <p:nvPr/>
        </p:nvSpPr>
        <p:spPr>
          <a:xfrm>
            <a:off x="18670128" y="12291660"/>
            <a:ext cx="1732366" cy="1270001"/>
          </a:xfrm>
          <a:prstGeom prst="roundRect">
            <a:avLst>
              <a:gd name="adj" fmla="val 15000"/>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retriever</a:t>
            </a:r>
          </a:p>
        </p:txBody>
      </p:sp>
      <p:sp>
        <p:nvSpPr>
          <p:cNvPr id="1255" name="Line"/>
          <p:cNvSpPr/>
          <p:nvPr/>
        </p:nvSpPr>
        <p:spPr>
          <a:xfrm flipH="1">
            <a:off x="20425756" y="12926660"/>
            <a:ext cx="1242415" cy="1"/>
          </a:xfrm>
          <a:prstGeom prst="line">
            <a:avLst/>
          </a:prstGeom>
          <a:ln w="88900">
            <a:solidFill>
              <a:srgbClr val="000000"/>
            </a:solidFill>
            <a:miter lim="400000"/>
            <a:tailEnd type="triangle"/>
          </a:ln>
        </p:spPr>
        <p:txBody>
          <a:bodyPr lIns="50800" tIns="50800" rIns="50800" bIns="50800" anchor="ctr"/>
          <a:lstStyle/>
          <a:p>
            <a:pPr/>
          </a:p>
        </p:txBody>
      </p:sp>
      <p:sp>
        <p:nvSpPr>
          <p:cNvPr id="1256" name="Line"/>
          <p:cNvSpPr/>
          <p:nvPr/>
        </p:nvSpPr>
        <p:spPr>
          <a:xfrm flipH="1">
            <a:off x="14070641" y="12926660"/>
            <a:ext cx="4603593" cy="1"/>
          </a:xfrm>
          <a:prstGeom prst="line">
            <a:avLst/>
          </a:prstGeom>
          <a:ln w="88900">
            <a:solidFill>
              <a:srgbClr val="000000"/>
            </a:solidFill>
            <a:miter lim="400000"/>
            <a:tailEnd type="triangle"/>
          </a:ln>
        </p:spPr>
        <p:txBody>
          <a:bodyPr lIns="50800" tIns="50800" rIns="50800" bIns="50800" anchor="ctr"/>
          <a:lstStyle/>
          <a:p>
            <a:pPr/>
          </a:p>
        </p:txBody>
      </p:sp>
      <p:sp>
        <p:nvSpPr>
          <p:cNvPr id="125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58" name="Implementation of Agent Constitution: Post-proces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Implementation of Agent Constitution: Post-process</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260" name="Screen Shot 2024-02-17 at 11.17.18 PM.png" descr="Screen Shot 2024-02-17 at 11.17.18 PM.png"/>
          <p:cNvPicPr>
            <a:picLocks noChangeAspect="1"/>
          </p:cNvPicPr>
          <p:nvPr/>
        </p:nvPicPr>
        <p:blipFill>
          <a:blip r:embed="rId3">
            <a:extLst/>
          </a:blip>
          <a:stretch>
            <a:fillRect/>
          </a:stretch>
        </p:blipFill>
        <p:spPr>
          <a:xfrm>
            <a:off x="1909300" y="3052460"/>
            <a:ext cx="20081150" cy="5002033"/>
          </a:xfrm>
          <a:prstGeom prst="rect">
            <a:avLst/>
          </a:prstGeom>
          <a:ln w="12700">
            <a:miter lim="400000"/>
          </a:ln>
        </p:spPr>
      </p:pic>
      <p:sp>
        <p:nvSpPr>
          <p:cNvPr id="126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62" name="Total Correct Steps: the number of steps proposed in the agent’s trajectory that occur in the ground truth…"/>
          <p:cNvSpPr txBox="1"/>
          <p:nvPr/>
        </p:nvSpPr>
        <p:spPr>
          <a:xfrm>
            <a:off x="2257889" y="8472246"/>
            <a:ext cx="20755576" cy="419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3800">
                <a:solidFill>
                  <a:srgbClr val="000000"/>
                </a:solidFill>
                <a:latin typeface="Helvetica"/>
                <a:ea typeface="Helvetica"/>
                <a:cs typeface="Helvetica"/>
                <a:sym typeface="Helvetica"/>
              </a:defRPr>
            </a:pPr>
            <a:r>
              <a:rPr b="1"/>
              <a:t>Total Correct Steps</a:t>
            </a:r>
            <a:r>
              <a:t>: the number of steps proposed in the agent’s trajectory that </a:t>
            </a:r>
            <a:r>
              <a:rPr>
                <a:solidFill>
                  <a:schemeClr val="accent5">
                    <a:hueOff val="-82419"/>
                    <a:satOff val="-9513"/>
                    <a:lumOff val="-16343"/>
                  </a:schemeClr>
                </a:solidFill>
              </a:rPr>
              <a:t>occur in the ground truth</a:t>
            </a:r>
          </a:p>
          <a:p>
            <a:pPr algn="l" defTabSz="457200">
              <a:defRPr sz="3800">
                <a:solidFill>
                  <a:srgbClr val="000000"/>
                </a:solidFill>
                <a:latin typeface="Helvetica"/>
                <a:ea typeface="Helvetica"/>
                <a:cs typeface="Helvetica"/>
                <a:sym typeface="Helvetica"/>
              </a:defRPr>
            </a:pPr>
          </a:p>
          <a:p>
            <a:pPr algn="l" defTabSz="457200">
              <a:defRPr sz="3800">
                <a:solidFill>
                  <a:srgbClr val="000000"/>
                </a:solidFill>
                <a:latin typeface="Helvetica"/>
                <a:ea typeface="Helvetica"/>
                <a:cs typeface="Helvetica"/>
                <a:sym typeface="Helvetica"/>
              </a:defRPr>
            </a:pPr>
            <a:r>
              <a:rPr b="1"/>
              <a:t>Total Correct Prefix</a:t>
            </a:r>
            <a:r>
              <a:t>: </a:t>
            </a:r>
            <a:r>
              <a:rPr>
                <a:solidFill>
                  <a:schemeClr val="accent5">
                    <a:hueOff val="-82419"/>
                    <a:satOff val="-9513"/>
                    <a:lumOff val="-16343"/>
                  </a:schemeClr>
                </a:solidFill>
              </a:rPr>
              <a:t>the length of the prefix</a:t>
            </a:r>
            <a:r>
              <a:t> in the agent’s actions that aligns with the ground truth, which we interpret as “progress” towards the final goal</a:t>
            </a:r>
          </a:p>
          <a:p>
            <a:pPr algn="l" defTabSz="457200">
              <a:defRPr sz="3800">
                <a:solidFill>
                  <a:srgbClr val="000000"/>
                </a:solidFill>
                <a:latin typeface="Helvetica"/>
                <a:ea typeface="Helvetica"/>
                <a:cs typeface="Helvetica"/>
                <a:sym typeface="Helvetica"/>
              </a:defRPr>
            </a:pPr>
          </a:p>
          <a:p>
            <a:pPr algn="l" defTabSz="457200">
              <a:defRPr sz="3800">
                <a:solidFill>
                  <a:srgbClr val="000000"/>
                </a:solidFill>
                <a:latin typeface="Helvetica"/>
                <a:ea typeface="Helvetica"/>
                <a:cs typeface="Helvetica"/>
                <a:sym typeface="Helvetica"/>
              </a:defRPr>
            </a:pPr>
            <a:r>
              <a:rPr b="1"/>
              <a:t>Total Number of Steps</a:t>
            </a:r>
            <a:r>
              <a:t>: the </a:t>
            </a:r>
            <a:r>
              <a:rPr>
                <a:solidFill>
                  <a:schemeClr val="accent5">
                    <a:hueOff val="-82419"/>
                    <a:satOff val="-9513"/>
                    <a:lumOff val="-16343"/>
                  </a:schemeClr>
                </a:solidFill>
              </a:rPr>
              <a:t>total number</a:t>
            </a:r>
            <a:r>
              <a:t> of steps presented in the trajectory</a:t>
            </a:r>
          </a:p>
        </p:txBody>
      </p:sp>
      <p:sp>
        <p:nvSpPr>
          <p:cNvPr id="1263" name="Evaluation Metric"/>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Evaluation Metric</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62" grpId="1"/>
    </p:bldLst>
  </p:timing>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26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68" name="Cut (raw beef, knife, board)"/>
          <p:cNvSpPr txBox="1"/>
          <p:nvPr/>
        </p:nvSpPr>
        <p:spPr>
          <a:xfrm>
            <a:off x="4712437" y="2885343"/>
            <a:ext cx="5527803"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(raw beef, knife, board) </a:t>
            </a:r>
          </a:p>
        </p:txBody>
      </p:sp>
      <p:sp>
        <p:nvSpPr>
          <p:cNvPr id="1269" name="Clean knife"/>
          <p:cNvSpPr txBox="1"/>
          <p:nvPr/>
        </p:nvSpPr>
        <p:spPr>
          <a:xfrm>
            <a:off x="10932698" y="2885343"/>
            <a:ext cx="2329029"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Clean knife</a:t>
            </a:r>
          </a:p>
        </p:txBody>
      </p:sp>
      <p:sp>
        <p:nvSpPr>
          <p:cNvPr id="1270" name="Clean board"/>
          <p:cNvSpPr txBox="1"/>
          <p:nvPr/>
        </p:nvSpPr>
        <p:spPr>
          <a:xfrm>
            <a:off x="13954186" y="2885343"/>
            <a:ext cx="2537156"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Clean board</a:t>
            </a:r>
          </a:p>
        </p:txBody>
      </p:sp>
      <p:sp>
        <p:nvSpPr>
          <p:cNvPr id="1271" name="Cut (grilled chicken, knife, board)"/>
          <p:cNvSpPr txBox="1"/>
          <p:nvPr/>
        </p:nvSpPr>
        <p:spPr>
          <a:xfrm>
            <a:off x="17183802" y="2885343"/>
            <a:ext cx="6640120"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(grilled chicken, knife, board) </a:t>
            </a:r>
          </a:p>
        </p:txBody>
      </p:sp>
      <p:sp>
        <p:nvSpPr>
          <p:cNvPr id="1272" name="Ground truth"/>
          <p:cNvSpPr txBox="1"/>
          <p:nvPr/>
        </p:nvSpPr>
        <p:spPr>
          <a:xfrm>
            <a:off x="982484" y="2917093"/>
            <a:ext cx="2578152"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Ground truth</a:t>
            </a:r>
          </a:p>
        </p:txBody>
      </p:sp>
      <p:sp>
        <p:nvSpPr>
          <p:cNvPr id="1273" name="Cut (raw beef, knife, board)"/>
          <p:cNvSpPr txBox="1"/>
          <p:nvPr/>
        </p:nvSpPr>
        <p:spPr>
          <a:xfrm>
            <a:off x="4789932" y="4203381"/>
            <a:ext cx="5372812" cy="648613"/>
          </a:xfrm>
          <a:prstGeom prst="rect">
            <a:avLst/>
          </a:prstGeom>
          <a:solidFill>
            <a:srgbClr val="60D937"/>
          </a:solidFill>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Cut (raw beef, knife, board) </a:t>
            </a:r>
          </a:p>
        </p:txBody>
      </p:sp>
      <p:sp>
        <p:nvSpPr>
          <p:cNvPr id="1274" name="Cut (grilled chicken, knife, board)"/>
          <p:cNvSpPr txBox="1"/>
          <p:nvPr/>
        </p:nvSpPr>
        <p:spPr>
          <a:xfrm>
            <a:off x="10898609" y="4203381"/>
            <a:ext cx="6472124" cy="648613"/>
          </a:xfrm>
          <a:prstGeom prst="rect">
            <a:avLst/>
          </a:prstGeom>
          <a:solidFill>
            <a:srgbClr val="ED220D"/>
          </a:solidFill>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Cut (grilled chicken, knife, board) </a:t>
            </a:r>
          </a:p>
        </p:txBody>
      </p:sp>
      <p:sp>
        <p:nvSpPr>
          <p:cNvPr id="1275" name="Tentative answer 1"/>
          <p:cNvSpPr txBox="1"/>
          <p:nvPr/>
        </p:nvSpPr>
        <p:spPr>
          <a:xfrm>
            <a:off x="419201" y="4228932"/>
            <a:ext cx="3704718"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Tentative answer 1</a:t>
            </a:r>
          </a:p>
        </p:txBody>
      </p:sp>
      <p:sp>
        <p:nvSpPr>
          <p:cNvPr id="1276" name="Total Correct Steps: 2…"/>
          <p:cNvSpPr txBox="1"/>
          <p:nvPr/>
        </p:nvSpPr>
        <p:spPr>
          <a:xfrm>
            <a:off x="4617863" y="5930899"/>
            <a:ext cx="5716951" cy="185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3800">
                <a:solidFill>
                  <a:srgbClr val="000000"/>
                </a:solidFill>
                <a:latin typeface="Helvetica"/>
                <a:ea typeface="Helvetica"/>
                <a:cs typeface="Helvetica"/>
                <a:sym typeface="Helvetica"/>
              </a:defRPr>
            </a:pPr>
            <a:r>
              <a:t>Total Correct Steps: 2</a:t>
            </a:r>
          </a:p>
          <a:p>
            <a:pPr algn="l" defTabSz="457200">
              <a:defRPr sz="3800">
                <a:solidFill>
                  <a:srgbClr val="000000"/>
                </a:solidFill>
                <a:latin typeface="Helvetica"/>
                <a:ea typeface="Helvetica"/>
                <a:cs typeface="Helvetica"/>
                <a:sym typeface="Helvetica"/>
              </a:defRPr>
            </a:pPr>
            <a:r>
              <a:t>Total Correct Prefix: 1</a:t>
            </a:r>
          </a:p>
          <a:p>
            <a:pPr algn="l" defTabSz="457200">
              <a:defRPr sz="3800">
                <a:solidFill>
                  <a:srgbClr val="000000"/>
                </a:solidFill>
                <a:latin typeface="Helvetica"/>
                <a:ea typeface="Helvetica"/>
                <a:cs typeface="Helvetica"/>
                <a:sym typeface="Helvetica"/>
              </a:defRPr>
            </a:pPr>
            <a:r>
              <a:t>Total Number of Steps: 2</a:t>
            </a:r>
          </a:p>
        </p:txBody>
      </p:sp>
      <p:sp>
        <p:nvSpPr>
          <p:cNvPr id="1277" name="Evaluation Metric"/>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Evaluation Metric</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27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80" name="Cut (raw beef, knife, board)"/>
          <p:cNvSpPr txBox="1"/>
          <p:nvPr/>
        </p:nvSpPr>
        <p:spPr>
          <a:xfrm>
            <a:off x="4712437" y="2885343"/>
            <a:ext cx="5527803"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(raw beef, knife, board) </a:t>
            </a:r>
          </a:p>
        </p:txBody>
      </p:sp>
      <p:sp>
        <p:nvSpPr>
          <p:cNvPr id="1281" name="Clean knife"/>
          <p:cNvSpPr txBox="1"/>
          <p:nvPr/>
        </p:nvSpPr>
        <p:spPr>
          <a:xfrm>
            <a:off x="10932698" y="2885343"/>
            <a:ext cx="2329029"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Clean knife</a:t>
            </a:r>
          </a:p>
        </p:txBody>
      </p:sp>
      <p:sp>
        <p:nvSpPr>
          <p:cNvPr id="1282" name="Clean board"/>
          <p:cNvSpPr txBox="1"/>
          <p:nvPr/>
        </p:nvSpPr>
        <p:spPr>
          <a:xfrm>
            <a:off x="13954186" y="2885343"/>
            <a:ext cx="2537156"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Clean board</a:t>
            </a:r>
          </a:p>
        </p:txBody>
      </p:sp>
      <p:sp>
        <p:nvSpPr>
          <p:cNvPr id="1283" name="Cut (grilled chicken, knife, board)"/>
          <p:cNvSpPr txBox="1"/>
          <p:nvPr/>
        </p:nvSpPr>
        <p:spPr>
          <a:xfrm>
            <a:off x="17183802" y="2885343"/>
            <a:ext cx="6640120"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(grilled chicken, knife, board) </a:t>
            </a:r>
          </a:p>
        </p:txBody>
      </p:sp>
      <p:sp>
        <p:nvSpPr>
          <p:cNvPr id="1284" name="Ground truth"/>
          <p:cNvSpPr txBox="1"/>
          <p:nvPr/>
        </p:nvSpPr>
        <p:spPr>
          <a:xfrm>
            <a:off x="982484" y="2917093"/>
            <a:ext cx="2578152"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Ground truth</a:t>
            </a:r>
          </a:p>
        </p:txBody>
      </p:sp>
      <p:sp>
        <p:nvSpPr>
          <p:cNvPr id="1285" name="Tentative answer 2"/>
          <p:cNvSpPr txBox="1"/>
          <p:nvPr/>
        </p:nvSpPr>
        <p:spPr>
          <a:xfrm>
            <a:off x="419201" y="4228932"/>
            <a:ext cx="3704718"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Tentative answer 2</a:t>
            </a:r>
          </a:p>
        </p:txBody>
      </p:sp>
      <p:sp>
        <p:nvSpPr>
          <p:cNvPr id="1286" name="Total Correct Steps: 4…"/>
          <p:cNvSpPr txBox="1"/>
          <p:nvPr/>
        </p:nvSpPr>
        <p:spPr>
          <a:xfrm>
            <a:off x="4617863" y="5930899"/>
            <a:ext cx="5716951" cy="185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3800">
                <a:solidFill>
                  <a:srgbClr val="000000"/>
                </a:solidFill>
                <a:latin typeface="Helvetica"/>
                <a:ea typeface="Helvetica"/>
                <a:cs typeface="Helvetica"/>
                <a:sym typeface="Helvetica"/>
              </a:defRPr>
            </a:pPr>
            <a:r>
              <a:t>Total Correct Steps: 4</a:t>
            </a:r>
          </a:p>
          <a:p>
            <a:pPr algn="l" defTabSz="457200">
              <a:defRPr sz="3800">
                <a:solidFill>
                  <a:srgbClr val="000000"/>
                </a:solidFill>
                <a:latin typeface="Helvetica"/>
                <a:ea typeface="Helvetica"/>
                <a:cs typeface="Helvetica"/>
                <a:sym typeface="Helvetica"/>
              </a:defRPr>
            </a:pPr>
            <a:r>
              <a:t>Total Correct Prefix: 1</a:t>
            </a:r>
          </a:p>
          <a:p>
            <a:pPr algn="l" defTabSz="457200">
              <a:defRPr sz="3800">
                <a:solidFill>
                  <a:srgbClr val="000000"/>
                </a:solidFill>
                <a:latin typeface="Helvetica"/>
                <a:ea typeface="Helvetica"/>
                <a:cs typeface="Helvetica"/>
                <a:sym typeface="Helvetica"/>
              </a:defRPr>
            </a:pPr>
            <a:r>
              <a:t>Total Number of Steps: 4</a:t>
            </a:r>
          </a:p>
        </p:txBody>
      </p:sp>
      <p:sp>
        <p:nvSpPr>
          <p:cNvPr id="1287" name="Clean knife"/>
          <p:cNvSpPr txBox="1"/>
          <p:nvPr/>
        </p:nvSpPr>
        <p:spPr>
          <a:xfrm>
            <a:off x="18298077" y="4203381"/>
            <a:ext cx="2270761" cy="648613"/>
          </a:xfrm>
          <a:prstGeom prst="rect">
            <a:avLst/>
          </a:prstGeom>
          <a:solidFill>
            <a:srgbClr val="ED220D"/>
          </a:solidFill>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Clean knife</a:t>
            </a:r>
          </a:p>
        </p:txBody>
      </p:sp>
      <p:sp>
        <p:nvSpPr>
          <p:cNvPr id="1288" name="Clean board"/>
          <p:cNvSpPr txBox="1"/>
          <p:nvPr/>
        </p:nvSpPr>
        <p:spPr>
          <a:xfrm>
            <a:off x="21325685" y="4203381"/>
            <a:ext cx="2466645" cy="648613"/>
          </a:xfrm>
          <a:prstGeom prst="rect">
            <a:avLst/>
          </a:prstGeom>
          <a:solidFill>
            <a:srgbClr val="ED220D"/>
          </a:solidFill>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Clean board</a:t>
            </a:r>
          </a:p>
        </p:txBody>
      </p:sp>
      <p:sp>
        <p:nvSpPr>
          <p:cNvPr id="1289" name="Cut (grilled chicken, knife, board)"/>
          <p:cNvSpPr txBox="1"/>
          <p:nvPr/>
        </p:nvSpPr>
        <p:spPr>
          <a:xfrm>
            <a:off x="10898609" y="4203381"/>
            <a:ext cx="6472124" cy="648613"/>
          </a:xfrm>
          <a:prstGeom prst="rect">
            <a:avLst/>
          </a:prstGeom>
          <a:solidFill>
            <a:srgbClr val="ED220D"/>
          </a:solidFill>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Cut (grilled chicken, knife, board) </a:t>
            </a:r>
          </a:p>
        </p:txBody>
      </p:sp>
      <p:sp>
        <p:nvSpPr>
          <p:cNvPr id="1290" name="Cut (raw beef, knife, board)"/>
          <p:cNvSpPr txBox="1"/>
          <p:nvPr/>
        </p:nvSpPr>
        <p:spPr>
          <a:xfrm>
            <a:off x="4789932" y="4203381"/>
            <a:ext cx="5372812" cy="648613"/>
          </a:xfrm>
          <a:prstGeom prst="rect">
            <a:avLst/>
          </a:prstGeom>
          <a:solidFill>
            <a:srgbClr val="60D937"/>
          </a:solidFill>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Cut (raw beef, knife, board) </a:t>
            </a:r>
          </a:p>
        </p:txBody>
      </p:sp>
      <p:sp>
        <p:nvSpPr>
          <p:cNvPr id="1291" name="Evaluation Metric"/>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Evaluation Metric</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Discover, Explain, Improve:…"/>
          <p:cNvSpPr txBox="1"/>
          <p:nvPr>
            <p:ph type="title"/>
          </p:nvPr>
        </p:nvSpPr>
        <p:spPr>
          <a:xfrm>
            <a:off x="620835" y="1295364"/>
            <a:ext cx="23142331" cy="5496842"/>
          </a:xfrm>
          <a:prstGeom prst="rect">
            <a:avLst/>
          </a:prstGeom>
        </p:spPr>
        <p:txBody>
          <a:bodyPr anchor="b"/>
          <a:lstStyle/>
          <a:p>
            <a:pPr algn="ctr">
              <a:defRPr spc="-150" sz="7500">
                <a:solidFill>
                  <a:srgbClr val="000000"/>
                </a:solidFill>
              </a:defRPr>
            </a:pPr>
            <a:r>
              <a:t>Discover, Explain, Improve: </a:t>
            </a:r>
          </a:p>
          <a:p>
            <a:pPr algn="ctr">
              <a:defRPr spc="-150" sz="7500">
                <a:solidFill>
                  <a:srgbClr val="000000"/>
                </a:solidFill>
              </a:defRPr>
            </a:pPr>
          </a:p>
          <a:p>
            <a:pPr algn="ctr">
              <a:defRPr spc="-150" sz="7500">
                <a:solidFill>
                  <a:srgbClr val="000000"/>
                </a:solidFill>
              </a:defRPr>
            </a:pPr>
            <a:r>
              <a:t>An Automatic Slice Detection Framework for</a:t>
            </a:r>
          </a:p>
          <a:p>
            <a:pPr algn="ctr">
              <a:defRPr spc="-150" sz="7500">
                <a:solidFill>
                  <a:srgbClr val="000000"/>
                </a:solidFill>
              </a:defRPr>
            </a:pPr>
            <a:r>
              <a:t>Natural Language Processing</a:t>
            </a:r>
          </a:p>
        </p:txBody>
      </p:sp>
      <p:sp>
        <p:nvSpPr>
          <p:cNvPr id="254" name="Wenyue Hua, Lifeng Jin, Linfeng Song, Haitao Mi, Yongfeng Zhang, Dong Yu…"/>
          <p:cNvSpPr txBox="1"/>
          <p:nvPr/>
        </p:nvSpPr>
        <p:spPr>
          <a:xfrm>
            <a:off x="1201340" y="8277370"/>
            <a:ext cx="21971003" cy="420677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defRPr b="1" sz="3600">
                <a:solidFill>
                  <a:srgbClr val="000000"/>
                </a:solidFill>
              </a:defRPr>
            </a:pPr>
          </a:p>
          <a:p>
            <a:pPr defTabSz="825500">
              <a:defRPr b="1" sz="3600">
                <a:solidFill>
                  <a:srgbClr val="000000"/>
                </a:solidFill>
              </a:defRPr>
            </a:pPr>
          </a:p>
          <a:p>
            <a:pPr defTabSz="825500">
              <a:defRPr b="1" sz="3600">
                <a:solidFill>
                  <a:srgbClr val="000000"/>
                </a:solidFill>
              </a:defRPr>
            </a:pPr>
            <a:r>
              <a:t>Wenyue Hua, Lifeng Jin, Linfeng Song, Haitao Mi, Yongfeng Zhang, Dong Yu</a:t>
            </a:r>
          </a:p>
          <a:p>
            <a:pPr defTabSz="825500">
              <a:defRPr b="1" sz="3600">
                <a:solidFill>
                  <a:srgbClr val="000000"/>
                </a:solidFill>
              </a:defRPr>
            </a:pPr>
            <a:r>
              <a:t>Rutgers University</a:t>
            </a:r>
          </a:p>
          <a:p>
            <a:pPr defTabSz="825500">
              <a:defRPr b="1" sz="3600">
                <a:solidFill>
                  <a:srgbClr val="000000"/>
                </a:solidFill>
              </a:defRPr>
            </a:pPr>
            <a:r>
              <a:t>Tencent America AI Lab</a:t>
            </a:r>
          </a:p>
          <a:p>
            <a:pPr defTabSz="825500">
              <a:defRPr b="1" sz="3600">
                <a:solidFill>
                  <a:srgbClr val="000000"/>
                </a:solidFill>
              </a:defRPr>
            </a:pPr>
          </a:p>
          <a:p>
            <a:pPr defTabSz="825500">
              <a:defRPr b="1" sz="3600">
                <a:solidFill>
                  <a:srgbClr val="000000"/>
                </a:solidFill>
              </a:defRPr>
            </a:pPr>
            <a:r>
              <a:t>(Accepted to TACL)</a:t>
            </a:r>
          </a:p>
        </p:txBody>
      </p:sp>
      <p:sp>
        <p:nvSpPr>
          <p:cNvPr id="255" name="Slide Number"/>
          <p:cNvSpPr txBox="1"/>
          <p:nvPr>
            <p:ph type="sldNum" sz="quarter" idx="2"/>
          </p:nvPr>
        </p:nvSpPr>
        <p:spPr>
          <a:xfrm>
            <a:off x="12065050" y="13080999"/>
            <a:ext cx="241403"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29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94" name="Cut (raw beef, knife, board)"/>
          <p:cNvSpPr txBox="1"/>
          <p:nvPr/>
        </p:nvSpPr>
        <p:spPr>
          <a:xfrm>
            <a:off x="4712437" y="2885343"/>
            <a:ext cx="5527803"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(raw beef, knife, board) </a:t>
            </a:r>
          </a:p>
        </p:txBody>
      </p:sp>
      <p:sp>
        <p:nvSpPr>
          <p:cNvPr id="1295" name="Clean knife"/>
          <p:cNvSpPr txBox="1"/>
          <p:nvPr/>
        </p:nvSpPr>
        <p:spPr>
          <a:xfrm>
            <a:off x="10932698" y="2885343"/>
            <a:ext cx="2329029"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Clean knife</a:t>
            </a:r>
          </a:p>
        </p:txBody>
      </p:sp>
      <p:sp>
        <p:nvSpPr>
          <p:cNvPr id="1296" name="Clean board"/>
          <p:cNvSpPr txBox="1"/>
          <p:nvPr/>
        </p:nvSpPr>
        <p:spPr>
          <a:xfrm>
            <a:off x="13954186" y="2885343"/>
            <a:ext cx="2537156"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Clean board</a:t>
            </a:r>
          </a:p>
        </p:txBody>
      </p:sp>
      <p:sp>
        <p:nvSpPr>
          <p:cNvPr id="1297" name="Cut (grilled chicken, knife, board)"/>
          <p:cNvSpPr txBox="1"/>
          <p:nvPr/>
        </p:nvSpPr>
        <p:spPr>
          <a:xfrm>
            <a:off x="17183802" y="2885343"/>
            <a:ext cx="6640120" cy="66101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Cut (grilled chicken, knife, board) </a:t>
            </a:r>
          </a:p>
        </p:txBody>
      </p:sp>
      <p:sp>
        <p:nvSpPr>
          <p:cNvPr id="1298" name="Ground truth"/>
          <p:cNvSpPr txBox="1"/>
          <p:nvPr/>
        </p:nvSpPr>
        <p:spPr>
          <a:xfrm>
            <a:off x="982484" y="2917093"/>
            <a:ext cx="2578152"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Ground truth</a:t>
            </a:r>
          </a:p>
        </p:txBody>
      </p:sp>
      <p:sp>
        <p:nvSpPr>
          <p:cNvPr id="1299" name="Cut (raw beef, knife, board)"/>
          <p:cNvSpPr txBox="1"/>
          <p:nvPr/>
        </p:nvSpPr>
        <p:spPr>
          <a:xfrm>
            <a:off x="4789932" y="4203381"/>
            <a:ext cx="5372812" cy="648613"/>
          </a:xfrm>
          <a:prstGeom prst="rect">
            <a:avLst/>
          </a:prstGeom>
          <a:solidFill>
            <a:srgbClr val="60D937"/>
          </a:solidFill>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Cut (raw beef, knife, board) </a:t>
            </a:r>
          </a:p>
        </p:txBody>
      </p:sp>
      <p:sp>
        <p:nvSpPr>
          <p:cNvPr id="1300" name="Cut (grilled chicken, knife, board)"/>
          <p:cNvSpPr txBox="1"/>
          <p:nvPr/>
        </p:nvSpPr>
        <p:spPr>
          <a:xfrm>
            <a:off x="17284507" y="4203381"/>
            <a:ext cx="6472124" cy="648613"/>
          </a:xfrm>
          <a:prstGeom prst="rect">
            <a:avLst/>
          </a:prstGeom>
          <a:solidFill>
            <a:srgbClr val="60D937"/>
          </a:solidFill>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Cut (grilled chicken, knife, board) </a:t>
            </a:r>
          </a:p>
        </p:txBody>
      </p:sp>
      <p:sp>
        <p:nvSpPr>
          <p:cNvPr id="1301" name="Tentative answer 2"/>
          <p:cNvSpPr txBox="1"/>
          <p:nvPr/>
        </p:nvSpPr>
        <p:spPr>
          <a:xfrm>
            <a:off x="419201" y="4228932"/>
            <a:ext cx="3704718"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0000"/>
                </a:solidFill>
              </a:defRPr>
            </a:lvl1pPr>
          </a:lstStyle>
          <a:p>
            <a:pPr/>
            <a:r>
              <a:t>Tentative answer 2</a:t>
            </a:r>
          </a:p>
        </p:txBody>
      </p:sp>
      <p:sp>
        <p:nvSpPr>
          <p:cNvPr id="1302" name="Total Correct Steps: 4…"/>
          <p:cNvSpPr txBox="1"/>
          <p:nvPr/>
        </p:nvSpPr>
        <p:spPr>
          <a:xfrm>
            <a:off x="4617863" y="5930899"/>
            <a:ext cx="5716951" cy="185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3800">
                <a:solidFill>
                  <a:srgbClr val="000000"/>
                </a:solidFill>
                <a:latin typeface="Helvetica"/>
                <a:ea typeface="Helvetica"/>
                <a:cs typeface="Helvetica"/>
                <a:sym typeface="Helvetica"/>
              </a:defRPr>
            </a:pPr>
            <a:r>
              <a:t>Total Correct Steps: 4</a:t>
            </a:r>
          </a:p>
          <a:p>
            <a:pPr algn="l" defTabSz="457200">
              <a:defRPr sz="3800">
                <a:solidFill>
                  <a:srgbClr val="000000"/>
                </a:solidFill>
                <a:latin typeface="Helvetica"/>
                <a:ea typeface="Helvetica"/>
                <a:cs typeface="Helvetica"/>
                <a:sym typeface="Helvetica"/>
              </a:defRPr>
            </a:pPr>
            <a:r>
              <a:t>Total Correct Prefix: 4</a:t>
            </a:r>
          </a:p>
          <a:p>
            <a:pPr algn="l" defTabSz="457200">
              <a:defRPr sz="3800">
                <a:solidFill>
                  <a:srgbClr val="000000"/>
                </a:solidFill>
                <a:latin typeface="Helvetica"/>
                <a:ea typeface="Helvetica"/>
                <a:cs typeface="Helvetica"/>
                <a:sym typeface="Helvetica"/>
              </a:defRPr>
            </a:pPr>
            <a:r>
              <a:t>Total Number of Steps: 4</a:t>
            </a:r>
          </a:p>
        </p:txBody>
      </p:sp>
      <p:sp>
        <p:nvSpPr>
          <p:cNvPr id="1303" name="Clean knife"/>
          <p:cNvSpPr txBox="1"/>
          <p:nvPr/>
        </p:nvSpPr>
        <p:spPr>
          <a:xfrm>
            <a:off x="10978541" y="4203381"/>
            <a:ext cx="2270761" cy="648613"/>
          </a:xfrm>
          <a:prstGeom prst="rect">
            <a:avLst/>
          </a:prstGeom>
          <a:solidFill>
            <a:srgbClr val="60D937"/>
          </a:solidFill>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Clean knife</a:t>
            </a:r>
          </a:p>
        </p:txBody>
      </p:sp>
      <p:sp>
        <p:nvSpPr>
          <p:cNvPr id="1304" name="Clean board"/>
          <p:cNvSpPr txBox="1"/>
          <p:nvPr/>
        </p:nvSpPr>
        <p:spPr>
          <a:xfrm>
            <a:off x="14006148" y="4203381"/>
            <a:ext cx="2466646" cy="648613"/>
          </a:xfrm>
          <a:prstGeom prst="rect">
            <a:avLst/>
          </a:prstGeom>
          <a:solidFill>
            <a:srgbClr val="60D937"/>
          </a:solidFill>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Clean board</a:t>
            </a:r>
          </a:p>
        </p:txBody>
      </p:sp>
      <p:sp>
        <p:nvSpPr>
          <p:cNvPr id="1305" name="Evaluation Metric"/>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Evaluation Metric</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30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08" name="Screen Shot 2024-02-25 at 6.33.20 PM.png" descr="Screen Shot 2024-02-25 at 6.33.20 PM.png"/>
          <p:cNvPicPr>
            <a:picLocks noChangeAspect="1"/>
          </p:cNvPicPr>
          <p:nvPr/>
        </p:nvPicPr>
        <p:blipFill>
          <a:blip r:embed="rId2">
            <a:extLst/>
          </a:blip>
          <a:stretch>
            <a:fillRect/>
          </a:stretch>
        </p:blipFill>
        <p:spPr>
          <a:xfrm>
            <a:off x="79061" y="2320607"/>
            <a:ext cx="24274174" cy="3499882"/>
          </a:xfrm>
          <a:prstGeom prst="rect">
            <a:avLst/>
          </a:prstGeom>
          <a:ln w="12700">
            <a:miter lim="400000"/>
          </a:ln>
        </p:spPr>
      </p:pic>
      <p:sp>
        <p:nvSpPr>
          <p:cNvPr id="1309" name="Effect of In-process &amp; Post-proces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Effect of In-process &amp; Post-process</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31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12" name="Google Shape;146;p24"/>
          <p:cNvSpPr txBox="1"/>
          <p:nvPr/>
        </p:nvSpPr>
        <p:spPr>
          <a:xfrm>
            <a:off x="1136597" y="6372043"/>
            <a:ext cx="17418841" cy="53263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lgn="l" defTabSz="914400">
              <a:lnSpc>
                <a:spcPct val="180000"/>
              </a:lnSpc>
              <a:defRPr sz="1600">
                <a:solidFill>
                  <a:srgbClr val="000000"/>
                </a:solidFill>
                <a:latin typeface="Arial"/>
                <a:ea typeface="Arial"/>
                <a:cs typeface="Arial"/>
                <a:sym typeface="Arial"/>
              </a:defRPr>
            </a:pPr>
          </a:p>
          <a:p>
            <a:pPr marL="457200" indent="-355600" algn="l" defTabSz="914400">
              <a:lnSpc>
                <a:spcPct val="180000"/>
              </a:lnSpc>
              <a:buClr>
                <a:srgbClr val="000000"/>
              </a:buClr>
              <a:buSzPts val="4000"/>
              <a:buFont typeface="Arial"/>
              <a:buChar char="❖"/>
              <a:defRPr b="1" sz="4000">
                <a:solidFill>
                  <a:srgbClr val="000000"/>
                </a:solidFill>
                <a:latin typeface="Arial"/>
                <a:ea typeface="Arial"/>
                <a:cs typeface="Arial"/>
                <a:sym typeface="Arial"/>
              </a:defRPr>
            </a:pPr>
            <a:r>
              <a:t>Observation </a:t>
            </a:r>
            <a:endParaRPr sz="2000"/>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Increased safety across models</a:t>
            </a:r>
          </a:p>
        </p:txBody>
      </p:sp>
      <p:pic>
        <p:nvPicPr>
          <p:cNvPr id="1313" name="Screen Shot 2024-02-25 at 6.33.20 PM.png" descr="Screen Shot 2024-02-25 at 6.33.20 PM.png"/>
          <p:cNvPicPr>
            <a:picLocks noChangeAspect="1"/>
          </p:cNvPicPr>
          <p:nvPr/>
        </p:nvPicPr>
        <p:blipFill>
          <a:blip r:embed="rId2">
            <a:extLst/>
          </a:blip>
          <a:stretch>
            <a:fillRect/>
          </a:stretch>
        </p:blipFill>
        <p:spPr>
          <a:xfrm>
            <a:off x="79061" y="2320607"/>
            <a:ext cx="24274174" cy="3499882"/>
          </a:xfrm>
          <a:prstGeom prst="rect">
            <a:avLst/>
          </a:prstGeom>
          <a:ln w="12700">
            <a:miter lim="400000"/>
          </a:ln>
        </p:spPr>
      </p:pic>
      <p:sp>
        <p:nvSpPr>
          <p:cNvPr id="1314" name="Rectangle"/>
          <p:cNvSpPr/>
          <p:nvPr/>
        </p:nvSpPr>
        <p:spPr>
          <a:xfrm>
            <a:off x="5488726" y="3019697"/>
            <a:ext cx="1178257" cy="2683558"/>
          </a:xfrm>
          <a:prstGeom prst="rect">
            <a:avLst/>
          </a:prstGeom>
          <a:ln w="889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15" name="Rectangle"/>
          <p:cNvSpPr/>
          <p:nvPr/>
        </p:nvSpPr>
        <p:spPr>
          <a:xfrm>
            <a:off x="11856642" y="3019697"/>
            <a:ext cx="1178257" cy="2683558"/>
          </a:xfrm>
          <a:prstGeom prst="rect">
            <a:avLst/>
          </a:prstGeom>
          <a:ln w="889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16" name="Rectangle"/>
          <p:cNvSpPr/>
          <p:nvPr/>
        </p:nvSpPr>
        <p:spPr>
          <a:xfrm>
            <a:off x="18224557" y="3019697"/>
            <a:ext cx="1178257" cy="2683558"/>
          </a:xfrm>
          <a:prstGeom prst="rect">
            <a:avLst/>
          </a:prstGeom>
          <a:ln w="889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17" name="Effect of In-process &amp; Post-proces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Effect of In-process &amp; Post-process</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31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20" name="Google Shape;146;p24"/>
          <p:cNvSpPr txBox="1"/>
          <p:nvPr/>
        </p:nvSpPr>
        <p:spPr>
          <a:xfrm>
            <a:off x="1136597" y="6372043"/>
            <a:ext cx="17418841" cy="53263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lgn="l" defTabSz="914400">
              <a:lnSpc>
                <a:spcPct val="180000"/>
              </a:lnSpc>
              <a:defRPr sz="1600">
                <a:solidFill>
                  <a:srgbClr val="000000"/>
                </a:solidFill>
                <a:latin typeface="Arial"/>
                <a:ea typeface="Arial"/>
                <a:cs typeface="Arial"/>
                <a:sym typeface="Arial"/>
              </a:defRPr>
            </a:pPr>
          </a:p>
          <a:p>
            <a:pPr marL="457200" indent="-355600" algn="l" defTabSz="914400">
              <a:lnSpc>
                <a:spcPct val="180000"/>
              </a:lnSpc>
              <a:buClr>
                <a:srgbClr val="000000"/>
              </a:buClr>
              <a:buSzPts val="4000"/>
              <a:buFont typeface="Arial"/>
              <a:buChar char="❖"/>
              <a:defRPr b="1" sz="4000">
                <a:solidFill>
                  <a:srgbClr val="000000"/>
                </a:solidFill>
                <a:latin typeface="Arial"/>
                <a:ea typeface="Arial"/>
                <a:cs typeface="Arial"/>
                <a:sym typeface="Arial"/>
              </a:defRPr>
            </a:pPr>
            <a:r>
              <a:t>Observation </a:t>
            </a:r>
            <a:endParaRPr sz="2000"/>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Increased safety across models</a:t>
            </a:r>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Increased helpfulness</a:t>
            </a:r>
          </a:p>
        </p:txBody>
      </p:sp>
      <p:pic>
        <p:nvPicPr>
          <p:cNvPr id="1321" name="Screen Shot 2024-02-25 at 6.33.20 PM.png" descr="Screen Shot 2024-02-25 at 6.33.20 PM.png"/>
          <p:cNvPicPr>
            <a:picLocks noChangeAspect="1"/>
          </p:cNvPicPr>
          <p:nvPr/>
        </p:nvPicPr>
        <p:blipFill>
          <a:blip r:embed="rId2">
            <a:extLst/>
          </a:blip>
          <a:stretch>
            <a:fillRect/>
          </a:stretch>
        </p:blipFill>
        <p:spPr>
          <a:xfrm>
            <a:off x="79061" y="2320607"/>
            <a:ext cx="24274174" cy="3499882"/>
          </a:xfrm>
          <a:prstGeom prst="rect">
            <a:avLst/>
          </a:prstGeom>
          <a:ln w="12700">
            <a:miter lim="400000"/>
          </a:ln>
        </p:spPr>
      </p:pic>
      <p:sp>
        <p:nvSpPr>
          <p:cNvPr id="1322" name="Rectangle"/>
          <p:cNvSpPr/>
          <p:nvPr/>
        </p:nvSpPr>
        <p:spPr>
          <a:xfrm>
            <a:off x="6666378" y="3019697"/>
            <a:ext cx="1178257" cy="2683558"/>
          </a:xfrm>
          <a:prstGeom prst="rect">
            <a:avLst/>
          </a:prstGeom>
          <a:ln w="889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23" name="Rectangle"/>
          <p:cNvSpPr/>
          <p:nvPr/>
        </p:nvSpPr>
        <p:spPr>
          <a:xfrm>
            <a:off x="13052077" y="3019697"/>
            <a:ext cx="1178257" cy="2683558"/>
          </a:xfrm>
          <a:prstGeom prst="rect">
            <a:avLst/>
          </a:prstGeom>
          <a:ln w="889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24" name="Rectangle"/>
          <p:cNvSpPr/>
          <p:nvPr/>
        </p:nvSpPr>
        <p:spPr>
          <a:xfrm>
            <a:off x="19475876" y="3019697"/>
            <a:ext cx="1178257" cy="2683558"/>
          </a:xfrm>
          <a:prstGeom prst="rect">
            <a:avLst/>
          </a:prstGeom>
          <a:ln w="889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25" name="Effect of In-process &amp; Post-proces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Effect of In-process &amp; Post-process</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32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28" name="Google Shape;146;p24"/>
          <p:cNvSpPr txBox="1"/>
          <p:nvPr/>
        </p:nvSpPr>
        <p:spPr>
          <a:xfrm>
            <a:off x="1136597" y="6372043"/>
            <a:ext cx="22884654" cy="713485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lgn="l" defTabSz="914400">
              <a:lnSpc>
                <a:spcPct val="180000"/>
              </a:lnSpc>
              <a:defRPr sz="1600">
                <a:solidFill>
                  <a:srgbClr val="000000"/>
                </a:solidFill>
                <a:latin typeface="Arial"/>
                <a:ea typeface="Arial"/>
                <a:cs typeface="Arial"/>
                <a:sym typeface="Arial"/>
              </a:defRPr>
            </a:pPr>
          </a:p>
          <a:p>
            <a:pPr marL="457200" indent="-355600" algn="l" defTabSz="914400">
              <a:lnSpc>
                <a:spcPct val="180000"/>
              </a:lnSpc>
              <a:buClr>
                <a:srgbClr val="000000"/>
              </a:buClr>
              <a:buSzPts val="4000"/>
              <a:buFont typeface="Arial"/>
              <a:buChar char="❖"/>
              <a:defRPr b="1" sz="4000">
                <a:solidFill>
                  <a:srgbClr val="000000"/>
                </a:solidFill>
                <a:latin typeface="Arial"/>
                <a:ea typeface="Arial"/>
                <a:cs typeface="Arial"/>
                <a:sym typeface="Arial"/>
              </a:defRPr>
            </a:pPr>
            <a:r>
              <a:t>Observation </a:t>
            </a:r>
            <a:endParaRPr sz="2000"/>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Increased safety across models</a:t>
            </a:r>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Increased helpfulness</a:t>
            </a:r>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Safety-aware task completion requires more steps, a longer reasoning chain</a:t>
            </a:r>
          </a:p>
        </p:txBody>
      </p:sp>
      <p:pic>
        <p:nvPicPr>
          <p:cNvPr id="1329" name="Screen Shot 2024-02-25 at 6.33.20 PM.png" descr="Screen Shot 2024-02-25 at 6.33.20 PM.png"/>
          <p:cNvPicPr>
            <a:picLocks noChangeAspect="1"/>
          </p:cNvPicPr>
          <p:nvPr/>
        </p:nvPicPr>
        <p:blipFill>
          <a:blip r:embed="rId2">
            <a:extLst/>
          </a:blip>
          <a:stretch>
            <a:fillRect/>
          </a:stretch>
        </p:blipFill>
        <p:spPr>
          <a:xfrm>
            <a:off x="79061" y="2320607"/>
            <a:ext cx="24274174" cy="3499882"/>
          </a:xfrm>
          <a:prstGeom prst="rect">
            <a:avLst/>
          </a:prstGeom>
          <a:ln w="12700">
            <a:miter lim="400000"/>
          </a:ln>
        </p:spPr>
      </p:pic>
      <p:sp>
        <p:nvSpPr>
          <p:cNvPr id="1330" name="Rectangle"/>
          <p:cNvSpPr/>
          <p:nvPr/>
        </p:nvSpPr>
        <p:spPr>
          <a:xfrm>
            <a:off x="10609391" y="3019697"/>
            <a:ext cx="1178258" cy="2683558"/>
          </a:xfrm>
          <a:prstGeom prst="rect">
            <a:avLst/>
          </a:prstGeom>
          <a:ln w="889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31" name="Rectangle"/>
          <p:cNvSpPr/>
          <p:nvPr/>
        </p:nvSpPr>
        <p:spPr>
          <a:xfrm>
            <a:off x="16945779" y="3019697"/>
            <a:ext cx="1178257" cy="2683558"/>
          </a:xfrm>
          <a:prstGeom prst="rect">
            <a:avLst/>
          </a:prstGeom>
          <a:ln w="889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32" name="Effect of In-process &amp; Post-proces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Effect of In-process &amp; Post-process</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33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35" name="Google Shape;146;p24"/>
          <p:cNvSpPr txBox="1"/>
          <p:nvPr/>
        </p:nvSpPr>
        <p:spPr>
          <a:xfrm>
            <a:off x="1136597" y="6372043"/>
            <a:ext cx="20685666" cy="654780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lgn="l" defTabSz="914400">
              <a:lnSpc>
                <a:spcPct val="180000"/>
              </a:lnSpc>
              <a:defRPr sz="1600">
                <a:solidFill>
                  <a:srgbClr val="000000"/>
                </a:solidFill>
                <a:latin typeface="Arial"/>
                <a:ea typeface="Arial"/>
                <a:cs typeface="Arial"/>
                <a:sym typeface="Arial"/>
              </a:defRPr>
            </a:pPr>
          </a:p>
          <a:p>
            <a:pPr marL="457200" indent="-355600" algn="l" defTabSz="914400">
              <a:lnSpc>
                <a:spcPct val="180000"/>
              </a:lnSpc>
              <a:buClr>
                <a:srgbClr val="000000"/>
              </a:buClr>
              <a:buSzPts val="4000"/>
              <a:buFont typeface="Arial"/>
              <a:buChar char="❖"/>
              <a:defRPr b="1" sz="4000">
                <a:solidFill>
                  <a:srgbClr val="000000"/>
                </a:solidFill>
                <a:latin typeface="Arial"/>
                <a:ea typeface="Arial"/>
                <a:cs typeface="Arial"/>
                <a:sym typeface="Arial"/>
              </a:defRPr>
            </a:pPr>
            <a:r>
              <a:t>Observation </a:t>
            </a:r>
            <a:endParaRPr sz="2000"/>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Increased safety across models</a:t>
            </a:r>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Increased helpfulness</a:t>
            </a:r>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Safety-aware task completion requires more steps</a:t>
            </a:r>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There are many times the agent fails to listen to safety suggestions and revise plan</a:t>
            </a:r>
          </a:p>
        </p:txBody>
      </p:sp>
      <p:pic>
        <p:nvPicPr>
          <p:cNvPr id="1336" name="Screen Shot 2024-02-25 at 6.33.20 PM.png" descr="Screen Shot 2024-02-25 at 6.33.20 PM.png"/>
          <p:cNvPicPr>
            <a:picLocks noChangeAspect="1"/>
          </p:cNvPicPr>
          <p:nvPr/>
        </p:nvPicPr>
        <p:blipFill>
          <a:blip r:embed="rId2">
            <a:extLst/>
          </a:blip>
          <a:stretch>
            <a:fillRect/>
          </a:stretch>
        </p:blipFill>
        <p:spPr>
          <a:xfrm>
            <a:off x="79061" y="2320607"/>
            <a:ext cx="24274174" cy="3499882"/>
          </a:xfrm>
          <a:prstGeom prst="rect">
            <a:avLst/>
          </a:prstGeom>
          <a:ln w="12700">
            <a:miter lim="400000"/>
          </a:ln>
        </p:spPr>
      </p:pic>
      <p:sp>
        <p:nvSpPr>
          <p:cNvPr id="1337" name="Rectangle"/>
          <p:cNvSpPr/>
          <p:nvPr/>
        </p:nvSpPr>
        <p:spPr>
          <a:xfrm>
            <a:off x="23318522" y="3019697"/>
            <a:ext cx="1178257" cy="2683558"/>
          </a:xfrm>
          <a:prstGeom prst="rect">
            <a:avLst/>
          </a:prstGeom>
          <a:ln w="889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38" name="Rectangle"/>
          <p:cNvSpPr/>
          <p:nvPr/>
        </p:nvSpPr>
        <p:spPr>
          <a:xfrm>
            <a:off x="10609391" y="3019697"/>
            <a:ext cx="1178258" cy="2683558"/>
          </a:xfrm>
          <a:prstGeom prst="rect">
            <a:avLst/>
          </a:prstGeom>
          <a:ln w="889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39" name="Effect of In-process &amp; Post-proces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Effect of In-process &amp; Post-process</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34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42" name="Google Shape;146;p24"/>
          <p:cNvSpPr txBox="1"/>
          <p:nvPr/>
        </p:nvSpPr>
        <p:spPr>
          <a:xfrm>
            <a:off x="1136597" y="6372043"/>
            <a:ext cx="23139209" cy="654780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lgn="l" defTabSz="914400">
              <a:lnSpc>
                <a:spcPct val="180000"/>
              </a:lnSpc>
              <a:defRPr sz="1600">
                <a:solidFill>
                  <a:srgbClr val="000000"/>
                </a:solidFill>
                <a:latin typeface="Arial"/>
                <a:ea typeface="Arial"/>
                <a:cs typeface="Arial"/>
                <a:sym typeface="Arial"/>
              </a:defRPr>
            </a:pPr>
          </a:p>
          <a:p>
            <a:pPr marL="457200" indent="-355600" algn="l" defTabSz="914400">
              <a:lnSpc>
                <a:spcPct val="180000"/>
              </a:lnSpc>
              <a:buClr>
                <a:srgbClr val="000000"/>
              </a:buClr>
              <a:buSzPts val="4000"/>
              <a:buFont typeface="Arial"/>
              <a:buChar char="❖"/>
              <a:defRPr b="1" sz="4000">
                <a:solidFill>
                  <a:srgbClr val="000000"/>
                </a:solidFill>
                <a:latin typeface="Arial"/>
                <a:ea typeface="Arial"/>
                <a:cs typeface="Arial"/>
                <a:sym typeface="Arial"/>
              </a:defRPr>
            </a:pPr>
            <a:r>
              <a:t>Observation </a:t>
            </a:r>
            <a:endParaRPr sz="2000"/>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Increased safety across models</a:t>
            </a:r>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Increased helpfulness</a:t>
            </a:r>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Safety-aware task completion requires more steps</a:t>
            </a:r>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There are many times the agent fails to listen to safety suggestions and revise plan</a:t>
            </a:r>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Post-process inspection improves correct-prefix/total proportion, indicating a higher quality plan</a:t>
            </a:r>
          </a:p>
        </p:txBody>
      </p:sp>
      <p:pic>
        <p:nvPicPr>
          <p:cNvPr id="1343" name="Screen Shot 2024-02-25 at 6.33.20 PM.png" descr="Screen Shot 2024-02-25 at 6.33.20 PM.png"/>
          <p:cNvPicPr>
            <a:picLocks noChangeAspect="1"/>
          </p:cNvPicPr>
          <p:nvPr/>
        </p:nvPicPr>
        <p:blipFill>
          <a:blip r:embed="rId2">
            <a:extLst/>
          </a:blip>
          <a:stretch>
            <a:fillRect/>
          </a:stretch>
        </p:blipFill>
        <p:spPr>
          <a:xfrm>
            <a:off x="79061" y="2320607"/>
            <a:ext cx="24274174" cy="3499882"/>
          </a:xfrm>
          <a:prstGeom prst="rect">
            <a:avLst/>
          </a:prstGeom>
          <a:ln w="12700">
            <a:miter lim="400000"/>
          </a:ln>
        </p:spPr>
      </p:pic>
      <p:sp>
        <p:nvSpPr>
          <p:cNvPr id="1344" name="Rectangle"/>
          <p:cNvSpPr/>
          <p:nvPr/>
        </p:nvSpPr>
        <p:spPr>
          <a:xfrm>
            <a:off x="9331963" y="3019697"/>
            <a:ext cx="2385313" cy="2683558"/>
          </a:xfrm>
          <a:prstGeom prst="rect">
            <a:avLst/>
          </a:prstGeom>
          <a:ln w="889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45" name="Rectangle"/>
          <p:cNvSpPr/>
          <p:nvPr/>
        </p:nvSpPr>
        <p:spPr>
          <a:xfrm>
            <a:off x="22029394" y="3019697"/>
            <a:ext cx="2385313" cy="2683558"/>
          </a:xfrm>
          <a:prstGeom prst="rect">
            <a:avLst/>
          </a:prstGeom>
          <a:ln w="889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46" name="Effect of In-process &amp; Post-process"/>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Effect of In-process &amp; Post-process</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348" name="Screen Shot 2024-02-17 at 11.32.25 PM.png" descr="Screen Shot 2024-02-17 at 11.32.25 PM.png"/>
          <p:cNvPicPr>
            <a:picLocks noChangeAspect="1"/>
          </p:cNvPicPr>
          <p:nvPr/>
        </p:nvPicPr>
        <p:blipFill>
          <a:blip r:embed="rId2">
            <a:extLst/>
          </a:blip>
          <a:stretch>
            <a:fillRect/>
          </a:stretch>
        </p:blipFill>
        <p:spPr>
          <a:xfrm>
            <a:off x="746840" y="2091482"/>
            <a:ext cx="22406070" cy="5270286"/>
          </a:xfrm>
          <a:prstGeom prst="rect">
            <a:avLst/>
          </a:prstGeom>
          <a:ln w="12700">
            <a:miter lim="400000"/>
          </a:ln>
        </p:spPr>
      </p:pic>
      <p:sp>
        <p:nvSpPr>
          <p:cNvPr id="134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50" name="Rectangle"/>
          <p:cNvSpPr/>
          <p:nvPr/>
        </p:nvSpPr>
        <p:spPr>
          <a:xfrm>
            <a:off x="12082185" y="3195200"/>
            <a:ext cx="3299120" cy="3894223"/>
          </a:xfrm>
          <a:prstGeom prst="rect">
            <a:avLst/>
          </a:prstGeom>
          <a:ln w="889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51" name="Rectangle"/>
          <p:cNvSpPr/>
          <p:nvPr/>
        </p:nvSpPr>
        <p:spPr>
          <a:xfrm>
            <a:off x="19602584" y="3195200"/>
            <a:ext cx="3299121" cy="3894223"/>
          </a:xfrm>
          <a:prstGeom prst="rect">
            <a:avLst/>
          </a:prstGeom>
          <a:ln w="889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52" name="Google Shape;146;p24"/>
          <p:cNvSpPr txBox="1"/>
          <p:nvPr/>
        </p:nvSpPr>
        <p:spPr>
          <a:xfrm>
            <a:off x="1112901" y="7558230"/>
            <a:ext cx="22406070" cy="532630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lgn="l" defTabSz="914400">
              <a:lnSpc>
                <a:spcPct val="180000"/>
              </a:lnSpc>
              <a:defRPr sz="1600">
                <a:solidFill>
                  <a:srgbClr val="000000"/>
                </a:solidFill>
                <a:latin typeface="Arial"/>
                <a:ea typeface="Arial"/>
                <a:cs typeface="Arial"/>
                <a:sym typeface="Arial"/>
              </a:defRPr>
            </a:pPr>
          </a:p>
          <a:p>
            <a:pPr marL="457200" indent="-355600" algn="l" defTabSz="914400">
              <a:lnSpc>
                <a:spcPct val="180000"/>
              </a:lnSpc>
              <a:buClr>
                <a:srgbClr val="000000"/>
              </a:buClr>
              <a:buSzPts val="4000"/>
              <a:buFont typeface="Arial"/>
              <a:buChar char="❖"/>
              <a:defRPr b="1" sz="4000">
                <a:solidFill>
                  <a:srgbClr val="000000"/>
                </a:solidFill>
                <a:latin typeface="Arial"/>
                <a:ea typeface="Arial"/>
                <a:cs typeface="Arial"/>
                <a:sym typeface="Arial"/>
              </a:defRPr>
            </a:pPr>
            <a:r>
              <a:t>Observation </a:t>
            </a:r>
            <a:endParaRPr sz="2000"/>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Across all domains, the proportion of correct prefixes relative to the total number of steps improves</a:t>
            </a:r>
          </a:p>
        </p:txBody>
      </p:sp>
      <p:sp>
        <p:nvSpPr>
          <p:cNvPr id="1353" name="Evaluation Result"/>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Evaluation Result</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355" name="Screen Shot 2024-02-17 at 11.32.25 PM.png" descr="Screen Shot 2024-02-17 at 11.32.25 PM.png"/>
          <p:cNvPicPr>
            <a:picLocks noChangeAspect="1"/>
          </p:cNvPicPr>
          <p:nvPr/>
        </p:nvPicPr>
        <p:blipFill>
          <a:blip r:embed="rId2">
            <a:extLst/>
          </a:blip>
          <a:stretch>
            <a:fillRect/>
          </a:stretch>
        </p:blipFill>
        <p:spPr>
          <a:xfrm>
            <a:off x="746840" y="2091482"/>
            <a:ext cx="22406070" cy="5270286"/>
          </a:xfrm>
          <a:prstGeom prst="rect">
            <a:avLst/>
          </a:prstGeom>
          <a:ln w="12700">
            <a:miter lim="400000"/>
          </a:ln>
        </p:spPr>
      </p:pic>
      <p:sp>
        <p:nvSpPr>
          <p:cNvPr id="135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57" name="Rectangle"/>
          <p:cNvSpPr/>
          <p:nvPr/>
        </p:nvSpPr>
        <p:spPr>
          <a:xfrm>
            <a:off x="8179897" y="3195200"/>
            <a:ext cx="3575799" cy="3894223"/>
          </a:xfrm>
          <a:prstGeom prst="rect">
            <a:avLst/>
          </a:prstGeom>
          <a:ln w="889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58" name="Rectangle"/>
          <p:cNvSpPr/>
          <p:nvPr/>
        </p:nvSpPr>
        <p:spPr>
          <a:xfrm>
            <a:off x="15621523" y="3195200"/>
            <a:ext cx="3732790" cy="3894223"/>
          </a:xfrm>
          <a:prstGeom prst="rect">
            <a:avLst/>
          </a:prstGeom>
          <a:ln w="889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59" name="Google Shape;146;p24"/>
          <p:cNvSpPr txBox="1"/>
          <p:nvPr/>
        </p:nvSpPr>
        <p:spPr>
          <a:xfrm>
            <a:off x="1112901" y="7558230"/>
            <a:ext cx="22406070" cy="532630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lgn="l" defTabSz="914400">
              <a:lnSpc>
                <a:spcPct val="180000"/>
              </a:lnSpc>
              <a:defRPr sz="1600">
                <a:solidFill>
                  <a:srgbClr val="000000"/>
                </a:solidFill>
                <a:latin typeface="Arial"/>
                <a:ea typeface="Arial"/>
                <a:cs typeface="Arial"/>
                <a:sym typeface="Arial"/>
              </a:defRPr>
            </a:pPr>
          </a:p>
          <a:p>
            <a:pPr marL="457200" indent="-355600" algn="l" defTabSz="914400">
              <a:lnSpc>
                <a:spcPct val="180000"/>
              </a:lnSpc>
              <a:buClr>
                <a:srgbClr val="000000"/>
              </a:buClr>
              <a:buSzPts val="4000"/>
              <a:buFont typeface="Arial"/>
              <a:buChar char="❖"/>
              <a:defRPr b="1" sz="4000">
                <a:solidFill>
                  <a:srgbClr val="000000"/>
                </a:solidFill>
                <a:latin typeface="Arial"/>
                <a:ea typeface="Arial"/>
                <a:cs typeface="Arial"/>
                <a:sym typeface="Arial"/>
              </a:defRPr>
            </a:pPr>
            <a:r>
              <a:t>Observation </a:t>
            </a:r>
            <a:endParaRPr sz="2000"/>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Across all domains, the proportion of correct prefixes relative to the total number of steps improves</a:t>
            </a:r>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Across all domains, more correct steps occur in correct order</a:t>
            </a:r>
          </a:p>
        </p:txBody>
      </p:sp>
      <p:sp>
        <p:nvSpPr>
          <p:cNvPr id="1360" name="Evaluation Result"/>
          <p:cNvSpPr txBox="1"/>
          <p:nvPr/>
        </p:nvSpPr>
        <p:spPr>
          <a:xfrm>
            <a:off x="1206500" y="976219"/>
            <a:ext cx="21971000" cy="1434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hueOff val="114395"/>
                    <a:lumOff val="-24975"/>
                  </a:schemeClr>
                </a:solidFill>
              </a:defRPr>
            </a:lvl1pPr>
          </a:lstStyle>
          <a:p>
            <a:pPr/>
            <a:r>
              <a:t>Evaluation Result</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36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63" name="Google Shape;146;p24"/>
          <p:cNvSpPr txBox="1"/>
          <p:nvPr/>
        </p:nvSpPr>
        <p:spPr>
          <a:xfrm>
            <a:off x="970608" y="4736574"/>
            <a:ext cx="22442784" cy="172359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lgn="l" defTabSz="914400">
              <a:lnSpc>
                <a:spcPct val="180000"/>
              </a:lnSpc>
              <a:defRPr sz="1600">
                <a:solidFill>
                  <a:srgbClr val="000000"/>
                </a:solidFill>
                <a:latin typeface="Arial"/>
                <a:ea typeface="Arial"/>
                <a:cs typeface="Arial"/>
                <a:sym typeface="Arial"/>
              </a:defRPr>
            </a:pPr>
          </a:p>
          <a:p>
            <a:pPr marL="457200" indent="-355600" algn="l" defTabSz="914400">
              <a:lnSpc>
                <a:spcPct val="180000"/>
              </a:lnSpc>
              <a:buClr>
                <a:srgbClr val="000000"/>
              </a:buClr>
              <a:buSzPts val="4000"/>
              <a:buFont typeface="Arial"/>
              <a:buChar char="❖"/>
              <a:defRPr b="1" sz="4000">
                <a:solidFill>
                  <a:srgbClr val="000000"/>
                </a:solidFill>
                <a:latin typeface="Arial"/>
                <a:ea typeface="Arial"/>
                <a:cs typeface="Arial"/>
                <a:sym typeface="Arial"/>
              </a:defRPr>
            </a:pPr>
            <a:r>
              <a:t>Reasoning ability may be the core of safety</a:t>
            </a:r>
          </a:p>
        </p:txBody>
      </p:sp>
      <p:sp>
        <p:nvSpPr>
          <p:cNvPr id="1364" name="Google Shape;146;p24"/>
          <p:cNvSpPr txBox="1"/>
          <p:nvPr/>
        </p:nvSpPr>
        <p:spPr>
          <a:xfrm>
            <a:off x="970608" y="2017038"/>
            <a:ext cx="22442784" cy="160961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endParaRPr sz="1600"/>
          </a:p>
          <a:p>
            <a:pPr marL="457200" indent="-355600" algn="l" defTabSz="914400">
              <a:lnSpc>
                <a:spcPct val="180000"/>
              </a:lnSpc>
              <a:buClr>
                <a:srgbClr val="000000"/>
              </a:buClr>
              <a:buSzPts val="4000"/>
              <a:buFont typeface="Arial"/>
              <a:buChar char="❖"/>
              <a:defRPr b="1" sz="4000">
                <a:solidFill>
                  <a:srgbClr val="000000"/>
                </a:solidFill>
                <a:latin typeface="Arial"/>
                <a:ea typeface="Arial"/>
                <a:cs typeface="Arial"/>
                <a:sym typeface="Arial"/>
              </a:defRPr>
            </a:pPr>
            <a:r>
              <a:t>So far, all models possess little safety knowledge and have low safety-awareness</a:t>
            </a:r>
          </a:p>
        </p:txBody>
      </p:sp>
      <p:sp>
        <p:nvSpPr>
          <p:cNvPr id="1365" name="Google Shape;146;p24"/>
          <p:cNvSpPr txBox="1"/>
          <p:nvPr/>
        </p:nvSpPr>
        <p:spPr>
          <a:xfrm>
            <a:off x="2059161" y="6092341"/>
            <a:ext cx="22442784" cy="160961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lgn="l" defTabSz="914400">
              <a:lnSpc>
                <a:spcPct val="180000"/>
              </a:lnSpc>
              <a:defRPr sz="1600">
                <a:solidFill>
                  <a:srgbClr val="000000"/>
                </a:solidFill>
                <a:latin typeface="Arial"/>
                <a:ea typeface="Arial"/>
                <a:cs typeface="Arial"/>
                <a:sym typeface="Arial"/>
              </a:defRPr>
            </a:pPr>
          </a:p>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Safe plan requires longer reasoning chains</a:t>
            </a:r>
          </a:p>
        </p:txBody>
      </p:sp>
      <p:sp>
        <p:nvSpPr>
          <p:cNvPr id="1366" name="Google Shape;146;p24"/>
          <p:cNvSpPr txBox="1"/>
          <p:nvPr/>
        </p:nvSpPr>
        <p:spPr>
          <a:xfrm>
            <a:off x="2059161" y="7868415"/>
            <a:ext cx="22442784" cy="111101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lvl="1" marL="914400" indent="-330200" algn="l" defTabSz="914400">
              <a:lnSpc>
                <a:spcPct val="180000"/>
              </a:lnSpc>
              <a:buClr>
                <a:srgbClr val="000000"/>
              </a:buClr>
              <a:buSzPts val="3800"/>
              <a:buFont typeface="Arial"/>
              <a:buChar char="➢"/>
              <a:defRPr sz="3800">
                <a:solidFill>
                  <a:srgbClr val="000000"/>
                </a:solidFill>
                <a:latin typeface="Arial"/>
                <a:ea typeface="Arial"/>
                <a:cs typeface="Arial"/>
                <a:sym typeface="Arial"/>
              </a:defRPr>
            </a:pPr>
            <a:r>
              <a:t>Both prompting and post-inspection conversation require good reasoning ability to be effective</a:t>
            </a:r>
          </a:p>
        </p:txBody>
      </p:sp>
      <p:sp>
        <p:nvSpPr>
          <p:cNvPr id="1367" name="Summary"/>
          <p:cNvSpPr txBox="1"/>
          <p:nvPr>
            <p:ph type="ctrTitle"/>
          </p:nvPr>
        </p:nvSpPr>
        <p:spPr>
          <a:xfrm>
            <a:off x="1206500" y="952500"/>
            <a:ext cx="21971000" cy="1434949"/>
          </a:xfrm>
          <a:prstGeom prst="rect">
            <a:avLst/>
          </a:prstGeom>
        </p:spPr>
        <p:txBody>
          <a:bodyPr anchor="t"/>
          <a:lstStyle>
            <a:lvl1pPr>
              <a:defRPr spc="-170" sz="8500">
                <a:solidFill>
                  <a:schemeClr val="accent1">
                    <a:hueOff val="114395"/>
                    <a:lumOff val="-24975"/>
                  </a:schemeClr>
                </a:solidFill>
              </a:defRPr>
            </a:lvl1pPr>
          </a:lstStyle>
          <a:p>
            <a:pPr/>
            <a:r>
              <a:t>Summary</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3_DynamicLight">
  <a:themeElements>
    <a:clrScheme name="33_DynamicLight">
      <a:dk1>
        <a:srgbClr val="5E5E5E"/>
      </a:dk1>
      <a:lt1>
        <a:srgbClr val="005E00"/>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